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ags/tag2.xml" ContentType="application/vnd.openxmlformats-officedocument.presentationml.tags+xml"/>
  <Override PartName="/ppt/notesSlides/notesSlide14.xml" ContentType="application/vnd.openxmlformats-officedocument.presentationml.notesSlide+xml"/>
  <Override PartName="/ppt/tags/tag3.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tags/tag4.xml" ContentType="application/vnd.openxmlformats-officedocument.presentationml.tags+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64"/>
  </p:notesMasterIdLst>
  <p:handoutMasterIdLst>
    <p:handoutMasterId r:id="rId65"/>
  </p:handoutMasterIdLst>
  <p:sldIdLst>
    <p:sldId id="359" r:id="rId2"/>
    <p:sldId id="360" r:id="rId3"/>
    <p:sldId id="378" r:id="rId4"/>
    <p:sldId id="363" r:id="rId5"/>
    <p:sldId id="391" r:id="rId6"/>
    <p:sldId id="445" r:id="rId7"/>
    <p:sldId id="392" r:id="rId8"/>
    <p:sldId id="393" r:id="rId9"/>
    <p:sldId id="394" r:id="rId10"/>
    <p:sldId id="395" r:id="rId11"/>
    <p:sldId id="396" r:id="rId12"/>
    <p:sldId id="397" r:id="rId13"/>
    <p:sldId id="398" r:id="rId14"/>
    <p:sldId id="423" r:id="rId15"/>
    <p:sldId id="424" r:id="rId16"/>
    <p:sldId id="425" r:id="rId17"/>
    <p:sldId id="442" r:id="rId18"/>
    <p:sldId id="443" r:id="rId19"/>
    <p:sldId id="399" r:id="rId20"/>
    <p:sldId id="400" r:id="rId21"/>
    <p:sldId id="402" r:id="rId22"/>
    <p:sldId id="401" r:id="rId23"/>
    <p:sldId id="403" r:id="rId24"/>
    <p:sldId id="404" r:id="rId25"/>
    <p:sldId id="405" r:id="rId26"/>
    <p:sldId id="406" r:id="rId27"/>
    <p:sldId id="407" r:id="rId28"/>
    <p:sldId id="408" r:id="rId29"/>
    <p:sldId id="409" r:id="rId30"/>
    <p:sldId id="410" r:id="rId31"/>
    <p:sldId id="411" r:id="rId32"/>
    <p:sldId id="412" r:id="rId33"/>
    <p:sldId id="413" r:id="rId34"/>
    <p:sldId id="414" r:id="rId35"/>
    <p:sldId id="415" r:id="rId36"/>
    <p:sldId id="416" r:id="rId37"/>
    <p:sldId id="417" r:id="rId38"/>
    <p:sldId id="418" r:id="rId39"/>
    <p:sldId id="427" r:id="rId40"/>
    <p:sldId id="426" r:id="rId41"/>
    <p:sldId id="419" r:id="rId42"/>
    <p:sldId id="420" r:id="rId43"/>
    <p:sldId id="421" r:id="rId44"/>
    <p:sldId id="446" r:id="rId45"/>
    <p:sldId id="422" r:id="rId46"/>
    <p:sldId id="428" r:id="rId47"/>
    <p:sldId id="429" r:id="rId48"/>
    <p:sldId id="430" r:id="rId49"/>
    <p:sldId id="431" r:id="rId50"/>
    <p:sldId id="432" r:id="rId51"/>
    <p:sldId id="433" r:id="rId52"/>
    <p:sldId id="434" r:id="rId53"/>
    <p:sldId id="435" r:id="rId54"/>
    <p:sldId id="441" r:id="rId55"/>
    <p:sldId id="436" r:id="rId56"/>
    <p:sldId id="444" r:id="rId57"/>
    <p:sldId id="371" r:id="rId58"/>
    <p:sldId id="437" r:id="rId59"/>
    <p:sldId id="438" r:id="rId60"/>
    <p:sldId id="439" r:id="rId61"/>
    <p:sldId id="440" r:id="rId62"/>
    <p:sldId id="362" r:id="rId63"/>
  </p:sldIdLst>
  <p:sldSz cx="12192000" cy="6858000"/>
  <p:notesSz cx="6858000" cy="9144000"/>
  <p:custDataLst>
    <p:tags r:id="rId6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m Lare" initials="KL" lastIdx="131" clrIdx="0">
    <p:extLst>
      <p:ext uri="{19B8F6BF-5375-455C-9EA6-DF929625EA0E}">
        <p15:presenceInfo xmlns:p15="http://schemas.microsoft.com/office/powerpoint/2012/main" userId="S-1-5-21-4095628063-3556742122-3606576086-10900" providerId="AD"/>
      </p:ext>
    </p:extLst>
  </p:cmAuthor>
  <p:cmAuthor id="2" name="Doria Diacogiannis" initials="DD" lastIdx="138" clrIdx="1">
    <p:extLst>
      <p:ext uri="{19B8F6BF-5375-455C-9EA6-DF929625EA0E}">
        <p15:presenceInfo xmlns:p15="http://schemas.microsoft.com/office/powerpoint/2012/main" userId="S-1-5-21-4095628063-3556742122-3606576086-1975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5EC6"/>
    <a:srgbClr val="0755B7"/>
    <a:srgbClr val="C0DFFF"/>
    <a:srgbClr val="FFF2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525"/>
    <p:restoredTop sz="65576" autoAdjust="0"/>
  </p:normalViewPr>
  <p:slideViewPr>
    <p:cSldViewPr snapToGrid="0" snapToObjects="1" showGuides="1">
      <p:cViewPr varScale="1">
        <p:scale>
          <a:sx n="106" d="100"/>
          <a:sy n="106" d="100"/>
        </p:scale>
        <p:origin x="1914" y="96"/>
      </p:cViewPr>
      <p:guideLst>
        <p:guide orient="horz" pos="21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2188"/>
    </p:cViewPr>
  </p:sorterViewPr>
  <p:notesViewPr>
    <p:cSldViewPr snapToGrid="0" snapToObjects="1" showGuides="1">
      <p:cViewPr varScale="1">
        <p:scale>
          <a:sx n="50" d="100"/>
          <a:sy n="50" d="100"/>
        </p:scale>
        <p:origin x="2640" y="3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gs" Target="tags/tag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8B8B-A442-AD39-542E0D1FA281}"/>
            </c:ext>
          </c:extLst>
        </c:ser>
        <c:ser>
          <c:idx val="1"/>
          <c:order val="1"/>
          <c:tx>
            <c:strRef>
              <c:f>Sheet1!$C$1</c:f>
              <c:strCache>
                <c:ptCount val="1"/>
                <c:pt idx="0">
                  <c:v>Series 2</c:v>
                </c:pt>
              </c:strCache>
            </c:strRef>
          </c:tx>
          <c:spPr>
            <a:solidFill>
              <a:schemeClr val="accent2"/>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8B8B-A442-AD39-542E0D1FA281}"/>
            </c:ext>
          </c:extLst>
        </c:ser>
        <c:ser>
          <c:idx val="2"/>
          <c:order val="2"/>
          <c:tx>
            <c:strRef>
              <c:f>Sheet1!$D$1</c:f>
              <c:strCache>
                <c:ptCount val="1"/>
                <c:pt idx="0">
                  <c:v>Series 3</c:v>
                </c:pt>
              </c:strCache>
            </c:strRef>
          </c:tx>
          <c:spPr>
            <a:solidFill>
              <a:schemeClr val="accent3"/>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8B8B-A442-AD39-542E0D1FA281}"/>
            </c:ext>
          </c:extLst>
        </c:ser>
        <c:dLbls>
          <c:showLegendKey val="0"/>
          <c:showVal val="0"/>
          <c:showCatName val="0"/>
          <c:showSerName val="0"/>
          <c:showPercent val="0"/>
          <c:showBubbleSize val="0"/>
        </c:dLbls>
        <c:gapWidth val="219"/>
        <c:overlap val="-27"/>
        <c:axId val="592741823"/>
        <c:axId val="592743503"/>
      </c:barChart>
      <c:catAx>
        <c:axId val="5927418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92743503"/>
        <c:crosses val="autoZero"/>
        <c:auto val="1"/>
        <c:lblAlgn val="ctr"/>
        <c:lblOffset val="100"/>
        <c:noMultiLvlLbl val="0"/>
      </c:catAx>
      <c:valAx>
        <c:axId val="59274350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9274182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r>
              <a:rPr lang="en-US" dirty="0"/>
              <a:t>Medicare Fee-For-Service </a:t>
            </a:r>
          </a:p>
          <a:p>
            <a:pPr>
              <a:defRPr/>
            </a:pPr>
            <a:r>
              <a:rPr lang="en-US" dirty="0"/>
              <a:t>Historical Improper Payment Rates</a:t>
            </a:r>
          </a:p>
        </c:rich>
      </c:tx>
      <c:overlay val="0"/>
      <c:spPr>
        <a:noFill/>
        <a:ln>
          <a:noFill/>
        </a:ln>
        <a:effectLst/>
      </c:spPr>
      <c:txPr>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Actual</c:v>
                </c:pt>
              </c:strCache>
            </c:strRef>
          </c:tx>
          <c:spPr>
            <a:solidFill>
              <a:schemeClr val="accent1"/>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4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Sheet1!$A$2:$A$15</c:f>
              <c:numCache>
                <c:formatCode>General</c:formatCode>
                <c:ptCount val="14"/>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numCache>
            </c:numRef>
          </c:cat>
          <c:val>
            <c:numRef>
              <c:f>Sheet1!$B$2:$B$15</c:f>
              <c:numCache>
                <c:formatCode>General</c:formatCode>
                <c:ptCount val="14"/>
                <c:pt idx="0">
                  <c:v>3.9</c:v>
                </c:pt>
                <c:pt idx="1">
                  <c:v>3.6</c:v>
                </c:pt>
                <c:pt idx="2">
                  <c:v>10.8</c:v>
                </c:pt>
                <c:pt idx="3">
                  <c:v>9.1</c:v>
                </c:pt>
                <c:pt idx="4">
                  <c:v>8.6</c:v>
                </c:pt>
                <c:pt idx="5">
                  <c:v>8.5</c:v>
                </c:pt>
                <c:pt idx="6">
                  <c:v>10.1</c:v>
                </c:pt>
                <c:pt idx="7">
                  <c:v>12.7</c:v>
                </c:pt>
                <c:pt idx="8">
                  <c:v>12.1</c:v>
                </c:pt>
                <c:pt idx="9">
                  <c:v>11</c:v>
                </c:pt>
                <c:pt idx="10">
                  <c:v>9.5</c:v>
                </c:pt>
                <c:pt idx="11">
                  <c:v>8.1199999999999992</c:v>
                </c:pt>
                <c:pt idx="12">
                  <c:v>7.25</c:v>
                </c:pt>
                <c:pt idx="13">
                  <c:v>6.27</c:v>
                </c:pt>
              </c:numCache>
            </c:numRef>
          </c:val>
          <c:extLst>
            <c:ext xmlns:c16="http://schemas.microsoft.com/office/drawing/2014/chart" uri="{C3380CC4-5D6E-409C-BE32-E72D297353CC}">
              <c16:uniqueId val="{00000000-9D94-4217-9520-FC718A5ABDEA}"/>
            </c:ext>
          </c:extLst>
        </c:ser>
        <c:ser>
          <c:idx val="1"/>
          <c:order val="1"/>
          <c:tx>
            <c:strRef>
              <c:f>Sheet1!$C$1</c:f>
              <c:strCache>
                <c:ptCount val="1"/>
                <c:pt idx="0">
                  <c:v>Target</c:v>
                </c:pt>
              </c:strCache>
            </c:strRef>
          </c:tx>
          <c:spPr>
            <a:pattFill prst="pct50">
              <a:fgClr>
                <a:schemeClr val="accent1"/>
              </a:fgClr>
              <a:bgClr>
                <a:schemeClr val="bg1"/>
              </a:bgClr>
            </a:patt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4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Sheet1!$A$2:$A$15</c:f>
              <c:numCache>
                <c:formatCode>General</c:formatCode>
                <c:ptCount val="14"/>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numCache>
            </c:numRef>
          </c:cat>
          <c:val>
            <c:numRef>
              <c:f>Sheet1!$C$2:$C$15</c:f>
              <c:numCache>
                <c:formatCode>General</c:formatCode>
                <c:ptCount val="14"/>
                <c:pt idx="0">
                  <c:v>4.3</c:v>
                </c:pt>
                <c:pt idx="1">
                  <c:v>3.8</c:v>
                </c:pt>
                <c:pt idx="2">
                  <c:v>12.4</c:v>
                </c:pt>
                <c:pt idx="3">
                  <c:v>9.5</c:v>
                </c:pt>
                <c:pt idx="4">
                  <c:v>8.5</c:v>
                </c:pt>
                <c:pt idx="5">
                  <c:v>5.4</c:v>
                </c:pt>
                <c:pt idx="6">
                  <c:v>8.3000000000000007</c:v>
                </c:pt>
                <c:pt idx="7">
                  <c:v>9.9</c:v>
                </c:pt>
                <c:pt idx="8">
                  <c:v>12.5</c:v>
                </c:pt>
                <c:pt idx="9">
                  <c:v>11.5</c:v>
                </c:pt>
                <c:pt idx="10">
                  <c:v>10.4</c:v>
                </c:pt>
                <c:pt idx="11">
                  <c:v>9.4</c:v>
                </c:pt>
                <c:pt idx="12">
                  <c:v>7.9</c:v>
                </c:pt>
                <c:pt idx="13">
                  <c:v>7.15</c:v>
                </c:pt>
              </c:numCache>
            </c:numRef>
          </c:val>
          <c:extLst>
            <c:ext xmlns:c16="http://schemas.microsoft.com/office/drawing/2014/chart" uri="{C3380CC4-5D6E-409C-BE32-E72D297353CC}">
              <c16:uniqueId val="{00000001-9D94-4217-9520-FC718A5ABDEA}"/>
            </c:ext>
          </c:extLst>
        </c:ser>
        <c:dLbls>
          <c:dLblPos val="outEnd"/>
          <c:showLegendKey val="0"/>
          <c:showVal val="1"/>
          <c:showCatName val="0"/>
          <c:showSerName val="0"/>
          <c:showPercent val="0"/>
          <c:showBubbleSize val="0"/>
        </c:dLbls>
        <c:gapWidth val="444"/>
        <c:overlap val="-90"/>
        <c:axId val="622023400"/>
        <c:axId val="599368920"/>
      </c:barChart>
      <c:catAx>
        <c:axId val="62202340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r>
                  <a:rPr lang="en-US" dirty="0"/>
                  <a:t>year</a:t>
                </a:r>
              </a:p>
            </c:rich>
          </c:tx>
          <c:overlay val="0"/>
          <c:spPr>
            <a:noFill/>
            <a:ln>
              <a:noFill/>
            </a:ln>
            <a:effectLst/>
          </c:spPr>
          <c:txPr>
            <a:bodyPr rot="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cap="all" spc="120" normalizeH="0" baseline="0">
                <a:solidFill>
                  <a:schemeClr val="tx1">
                    <a:lumMod val="65000"/>
                    <a:lumOff val="35000"/>
                  </a:schemeClr>
                </a:solidFill>
                <a:latin typeface="+mn-lt"/>
                <a:ea typeface="+mn-ea"/>
                <a:cs typeface="+mn-cs"/>
              </a:defRPr>
            </a:pPr>
            <a:endParaRPr lang="en-US"/>
          </a:p>
        </c:txPr>
        <c:crossAx val="599368920"/>
        <c:crosses val="autoZero"/>
        <c:auto val="1"/>
        <c:lblAlgn val="ctr"/>
        <c:lblOffset val="100"/>
        <c:noMultiLvlLbl val="0"/>
      </c:catAx>
      <c:valAx>
        <c:axId val="599368920"/>
        <c:scaling>
          <c:orientation val="minMax"/>
        </c:scaling>
        <c:delete val="1"/>
        <c:axPos val="l"/>
        <c:title>
          <c:tx>
            <c:rich>
              <a:bodyPr rot="-5400000" spcFirstLastPara="1" vertOverflow="ellipsis" vert="horz" wrap="square" anchor="ctr" anchorCtr="1"/>
              <a:lstStyle/>
              <a:p>
                <a:pPr>
                  <a:defRPr sz="1600" b="0" i="0" u="none" strike="noStrike" kern="1200" cap="all" baseline="0">
                    <a:solidFill>
                      <a:schemeClr val="tx1">
                        <a:lumMod val="65000"/>
                        <a:lumOff val="35000"/>
                      </a:schemeClr>
                    </a:solidFill>
                    <a:latin typeface="+mn-lt"/>
                    <a:ea typeface="+mn-ea"/>
                    <a:cs typeface="+mn-cs"/>
                  </a:defRPr>
                </a:pPr>
                <a:r>
                  <a:rPr lang="en-US" sz="1600" dirty="0"/>
                  <a:t>percentage rate</a:t>
                </a:r>
              </a:p>
            </c:rich>
          </c:tx>
          <c:overlay val="0"/>
          <c:spPr>
            <a:noFill/>
            <a:ln>
              <a:noFill/>
            </a:ln>
            <a:effectLst/>
          </c:spPr>
          <c:txPr>
            <a:bodyPr rot="-5400000" spcFirstLastPara="1" vertOverflow="ellipsis" vert="horz" wrap="square" anchor="ctr" anchorCtr="1"/>
            <a:lstStyle/>
            <a:p>
              <a:pPr>
                <a:defRPr sz="1600" b="0" i="0" u="none" strike="noStrike" kern="1200" cap="all" baseline="0">
                  <a:solidFill>
                    <a:schemeClr val="tx1">
                      <a:lumMod val="65000"/>
                      <a:lumOff val="35000"/>
                    </a:schemeClr>
                  </a:solidFill>
                  <a:latin typeface="+mn-lt"/>
                  <a:ea typeface="+mn-ea"/>
                  <a:cs typeface="+mn-cs"/>
                </a:defRPr>
              </a:pPr>
              <a:endParaRPr lang="en-US"/>
            </a:p>
          </c:txPr>
        </c:title>
        <c:numFmt formatCode="General" sourceLinked="0"/>
        <c:majorTickMark val="none"/>
        <c:minorTickMark val="none"/>
        <c:tickLblPos val="nextTo"/>
        <c:crossAx val="62202340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r>
              <a:rPr lang="en-US" dirty="0"/>
              <a:t>MEDICAID HISTORICAL IMPROPER PAYMENT RATES</a:t>
            </a:r>
          </a:p>
        </c:rich>
      </c:tx>
      <c:overlay val="0"/>
      <c:spPr>
        <a:noFill/>
        <a:ln>
          <a:noFill/>
        </a:ln>
        <a:effectLst/>
      </c:spPr>
      <c:txPr>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5.3749325631591224E-2"/>
          <c:y val="0.26220814910348778"/>
          <c:w val="0.92558508254920213"/>
          <c:h val="0.58653590230135788"/>
        </c:manualLayout>
      </c:layout>
      <c:barChart>
        <c:barDir val="col"/>
        <c:grouping val="clustered"/>
        <c:varyColors val="0"/>
        <c:ser>
          <c:idx val="0"/>
          <c:order val="0"/>
          <c:tx>
            <c:strRef>
              <c:f>Sheet1!$B$1</c:f>
              <c:strCache>
                <c:ptCount val="1"/>
                <c:pt idx="0">
                  <c:v>Actual</c:v>
                </c:pt>
              </c:strCache>
            </c:strRef>
          </c:tx>
          <c:spPr>
            <a:solidFill>
              <a:schemeClr val="accent1"/>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4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Sheet1!$A$2:$A$11</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Sheet1!$B$2:$B$11</c:f>
              <c:numCache>
                <c:formatCode>General</c:formatCode>
                <c:ptCount val="10"/>
                <c:pt idx="0">
                  <c:v>8.1</c:v>
                </c:pt>
                <c:pt idx="1">
                  <c:v>7.1</c:v>
                </c:pt>
                <c:pt idx="2">
                  <c:v>5.8</c:v>
                </c:pt>
                <c:pt idx="3">
                  <c:v>6.7</c:v>
                </c:pt>
                <c:pt idx="4">
                  <c:v>9.8000000000000007</c:v>
                </c:pt>
                <c:pt idx="5">
                  <c:v>10.48</c:v>
                </c:pt>
                <c:pt idx="6">
                  <c:v>10.1</c:v>
                </c:pt>
                <c:pt idx="7">
                  <c:v>9.7899999999999991</c:v>
                </c:pt>
                <c:pt idx="8">
                  <c:v>14.9</c:v>
                </c:pt>
                <c:pt idx="9">
                  <c:v>21.36</c:v>
                </c:pt>
              </c:numCache>
            </c:numRef>
          </c:val>
          <c:extLst>
            <c:ext xmlns:c16="http://schemas.microsoft.com/office/drawing/2014/chart" uri="{C3380CC4-5D6E-409C-BE32-E72D297353CC}">
              <c16:uniqueId val="{00000000-E434-4885-B5B6-528AAAF01D0B}"/>
            </c:ext>
          </c:extLst>
        </c:ser>
        <c:ser>
          <c:idx val="1"/>
          <c:order val="1"/>
          <c:tx>
            <c:strRef>
              <c:f>Sheet1!$C$1</c:f>
              <c:strCache>
                <c:ptCount val="1"/>
                <c:pt idx="0">
                  <c:v>Target</c:v>
                </c:pt>
              </c:strCache>
            </c:strRef>
          </c:tx>
          <c:spPr>
            <a:pattFill prst="zigZag">
              <a:fgClr>
                <a:schemeClr val="accent1"/>
              </a:fgClr>
              <a:bgClr>
                <a:schemeClr val="bg1"/>
              </a:bgClr>
            </a:patt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4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Sheet1!$A$2:$A$11</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Sheet1!$C$2:$C$11</c:f>
              <c:numCache>
                <c:formatCode>General</c:formatCode>
                <c:ptCount val="10"/>
                <c:pt idx="0">
                  <c:v>8.4</c:v>
                </c:pt>
                <c:pt idx="1">
                  <c:v>7.4</c:v>
                </c:pt>
                <c:pt idx="2">
                  <c:v>6.4</c:v>
                </c:pt>
                <c:pt idx="3">
                  <c:v>5.6</c:v>
                </c:pt>
                <c:pt idx="4">
                  <c:v>6.7</c:v>
                </c:pt>
                <c:pt idx="5">
                  <c:v>11.53</c:v>
                </c:pt>
                <c:pt idx="6">
                  <c:v>9.57</c:v>
                </c:pt>
                <c:pt idx="7">
                  <c:v>7.93</c:v>
                </c:pt>
              </c:numCache>
            </c:numRef>
          </c:val>
          <c:extLst>
            <c:ext xmlns:c16="http://schemas.microsoft.com/office/drawing/2014/chart" uri="{C3380CC4-5D6E-409C-BE32-E72D297353CC}">
              <c16:uniqueId val="{00000001-E434-4885-B5B6-528AAAF01D0B}"/>
            </c:ext>
          </c:extLst>
        </c:ser>
        <c:dLbls>
          <c:dLblPos val="outEnd"/>
          <c:showLegendKey val="0"/>
          <c:showVal val="1"/>
          <c:showCatName val="0"/>
          <c:showSerName val="0"/>
          <c:showPercent val="0"/>
          <c:showBubbleSize val="0"/>
        </c:dLbls>
        <c:gapWidth val="444"/>
        <c:overlap val="-90"/>
        <c:axId val="599357944"/>
        <c:axId val="405269088"/>
      </c:barChart>
      <c:catAx>
        <c:axId val="59935794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r>
                  <a:rPr lang="en-US" dirty="0"/>
                  <a:t>YEAR</a:t>
                </a:r>
              </a:p>
            </c:rich>
          </c:tx>
          <c:overlay val="0"/>
          <c:spPr>
            <a:noFill/>
            <a:ln>
              <a:noFill/>
            </a:ln>
            <a:effectLst/>
          </c:spPr>
          <c:txPr>
            <a:bodyPr rot="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cap="all" spc="120" normalizeH="0" baseline="0">
                <a:solidFill>
                  <a:schemeClr val="tx1">
                    <a:lumMod val="65000"/>
                    <a:lumOff val="35000"/>
                  </a:schemeClr>
                </a:solidFill>
                <a:latin typeface="+mn-lt"/>
                <a:ea typeface="+mn-ea"/>
                <a:cs typeface="+mn-cs"/>
              </a:defRPr>
            </a:pPr>
            <a:endParaRPr lang="en-US"/>
          </a:p>
        </c:txPr>
        <c:crossAx val="405269088"/>
        <c:crosses val="autoZero"/>
        <c:auto val="1"/>
        <c:lblAlgn val="ctr"/>
        <c:lblOffset val="100"/>
        <c:noMultiLvlLbl val="0"/>
      </c:catAx>
      <c:valAx>
        <c:axId val="405269088"/>
        <c:scaling>
          <c:orientation val="minMax"/>
        </c:scaling>
        <c:delete val="1"/>
        <c:axPos val="l"/>
        <c:title>
          <c:tx>
            <c:rich>
              <a:bodyPr rot="-5400000" spcFirstLastPara="1" vertOverflow="ellipsis" vert="horz" wrap="square" anchor="ctr" anchorCtr="1"/>
              <a:lstStyle/>
              <a:p>
                <a:pPr>
                  <a:defRPr sz="1400" b="0" i="0" u="none" strike="noStrike" kern="1200" cap="all" baseline="0">
                    <a:solidFill>
                      <a:schemeClr val="tx1">
                        <a:lumMod val="65000"/>
                        <a:lumOff val="35000"/>
                      </a:schemeClr>
                    </a:solidFill>
                    <a:latin typeface="+mn-lt"/>
                    <a:ea typeface="+mn-ea"/>
                    <a:cs typeface="+mn-cs"/>
                  </a:defRPr>
                </a:pPr>
                <a:r>
                  <a:rPr lang="en-US" sz="1400" dirty="0"/>
                  <a:t>PERCENTATE RATE</a:t>
                </a:r>
              </a:p>
            </c:rich>
          </c:tx>
          <c:overlay val="0"/>
          <c:spPr>
            <a:noFill/>
            <a:ln>
              <a:noFill/>
            </a:ln>
            <a:effectLst/>
          </c:spPr>
          <c:txPr>
            <a:bodyPr rot="-5400000" spcFirstLastPara="1" vertOverflow="ellipsis" vert="horz" wrap="square" anchor="ctr" anchorCtr="1"/>
            <a:lstStyle/>
            <a:p>
              <a:pPr>
                <a:defRPr sz="1400" b="0" i="0" u="none" strike="noStrike" kern="1200" cap="all"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crossAx val="59935794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86A42CB-F667-704F-95F5-D94D13F7A50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45252E29-C32E-9C43-92D1-DD73DC84860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CB6EDC4-4B3F-6948-B71B-1CB10AB2DC17}" type="datetimeFigureOut">
              <a:rPr lang="en-US" smtClean="0"/>
              <a:t>1/25/2023</a:t>
            </a:fld>
            <a:endParaRPr lang="en-US" dirty="0"/>
          </a:p>
        </p:txBody>
      </p:sp>
      <p:sp>
        <p:nvSpPr>
          <p:cNvPr id="4" name="Footer Placeholder 3">
            <a:extLst>
              <a:ext uri="{FF2B5EF4-FFF2-40B4-BE49-F238E27FC236}">
                <a16:creationId xmlns:a16="http://schemas.microsoft.com/office/drawing/2014/main" id="{75663639-ABBE-3149-A268-3D3CAC63C61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43402B22-5D33-004E-9260-F6388C9235A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D4C2DC1-DD1A-9240-BD1F-C5F549950A18}" type="slidenum">
              <a:rPr lang="en-US" smtClean="0"/>
              <a:t>‹#›</a:t>
            </a:fld>
            <a:endParaRPr lang="en-US" dirty="0"/>
          </a:p>
        </p:txBody>
      </p:sp>
    </p:spTree>
    <p:extLst>
      <p:ext uri="{BB962C8B-B14F-4D97-AF65-F5344CB8AC3E}">
        <p14:creationId xmlns:p14="http://schemas.microsoft.com/office/powerpoint/2010/main" val="80244469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685800" y="325437"/>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3578578"/>
            <a:ext cx="5486400" cy="4899378"/>
          </a:xfrm>
          <a:prstGeom prst="rect">
            <a:avLst/>
          </a:prstGeom>
        </p:spPr>
        <p:txBody>
          <a:bodyPr vert="horz" lIns="91440" tIns="45720" rIns="91440" bIns="45720" rtlCol="0"/>
          <a:lstStyle/>
          <a:p>
            <a:pPr lvl="0"/>
            <a:r>
              <a:rPr lang="en-US" dirty="0"/>
              <a:t>Edit Master text styles</a:t>
            </a:r>
          </a:p>
        </p:txBody>
      </p:sp>
    </p:spTree>
    <p:extLst>
      <p:ext uri="{BB962C8B-B14F-4D97-AF65-F5344CB8AC3E}">
        <p14:creationId xmlns:p14="http://schemas.microsoft.com/office/powerpoint/2010/main" val="123249777"/>
      </p:ext>
    </p:extLst>
  </p:cSld>
  <p:clrMap bg1="lt1" tx1="dk1" bg2="lt2" tx2="dk2" accent1="accent1" accent2="accent2" accent3="accent3" accent4="accent4" accent5="accent5" accent6="accent6" hlink="hlink" folHlink="folHlink"/>
  <p:hf sldNum="0" hdr="0" ftr="0" dt="0"/>
  <p:notesStyle>
    <a:lvl1pPr marL="112713" indent="-112713" algn="l" defTabSz="914400" rtl="0" eaLnBrk="1" latinLnBrk="0" hangingPunct="1">
      <a:spcBef>
        <a:spcPts val="600"/>
      </a:spcBef>
      <a:buFont typeface="Wingdings" panose="05000000000000000000" pitchFamily="2" charset="2"/>
      <a:buChar char="§"/>
      <a:defRPr sz="1200" kern="1200">
        <a:solidFill>
          <a:schemeClr val="tx1"/>
        </a:solidFill>
        <a:latin typeface="+mn-lt"/>
        <a:ea typeface="+mn-ea"/>
        <a:cs typeface="+mn-cs"/>
      </a:defRPr>
    </a:lvl1pPr>
    <a:lvl2pPr marL="230188" marR="0" indent="0" algn="l" defTabSz="685800" rtl="0" eaLnBrk="1" fontAlgn="auto" latinLnBrk="0" hangingPunct="1">
      <a:lnSpc>
        <a:spcPct val="100000"/>
      </a:lnSpc>
      <a:spcBef>
        <a:spcPts val="600"/>
      </a:spcBef>
      <a:spcAft>
        <a:spcPts val="0"/>
      </a:spcAft>
      <a:buClrTx/>
      <a:buSzTx/>
      <a:buFont typeface="Arial" panose="020B0604020202020204" pitchFamily="34" charset="0"/>
      <a:buNone/>
      <a:tabLst/>
      <a:defRPr sz="1200" kern="1200">
        <a:solidFill>
          <a:schemeClr val="tx1"/>
        </a:solidFill>
        <a:latin typeface="+mn-lt"/>
        <a:ea typeface="+mn-ea"/>
        <a:cs typeface="+mn-cs"/>
      </a:defRPr>
    </a:lvl2pPr>
    <a:lvl3pPr marL="684213" marR="0" indent="-222250" algn="l" defTabSz="685800" rtl="0" eaLnBrk="1" fontAlgn="auto" latinLnBrk="0" hangingPunct="1">
      <a:lnSpc>
        <a:spcPct val="100000"/>
      </a:lnSpc>
      <a:spcBef>
        <a:spcPts val="600"/>
      </a:spcBef>
      <a:spcAft>
        <a:spcPts val="0"/>
      </a:spcAft>
      <a:buClrTx/>
      <a:buSzPct val="50000"/>
      <a:buFont typeface="Wingdings" panose="05000000000000000000" pitchFamily="2" charset="2"/>
      <a:buChar char="q"/>
      <a:tabLst/>
      <a:defRPr sz="1200" kern="1200">
        <a:solidFill>
          <a:schemeClr val="tx1"/>
        </a:solidFill>
        <a:latin typeface="+mn-lt"/>
        <a:ea typeface="+mn-ea"/>
        <a:cs typeface="+mn-cs"/>
      </a:defRPr>
    </a:lvl3pPr>
    <a:lvl4pPr marL="914400" marR="0" indent="-230188" algn="l" defTabSz="685800" rtl="0" eaLnBrk="1" fontAlgn="auto" latinLnBrk="0" hangingPunct="1">
      <a:lnSpc>
        <a:spcPct val="100000"/>
      </a:lnSpc>
      <a:spcBef>
        <a:spcPts val="600"/>
      </a:spcBef>
      <a:spcAft>
        <a:spcPts val="0"/>
      </a:spcAft>
      <a:buClrTx/>
      <a:buSzTx/>
      <a:buFont typeface="Calibri" panose="020F0502020204030204" pitchFamily="34" charset="0"/>
      <a:buChar char="–"/>
      <a:tabLst/>
      <a:defRPr sz="1200" kern="1200">
        <a:solidFill>
          <a:schemeClr val="tx1"/>
        </a:solidFill>
        <a:latin typeface="+mn-lt"/>
        <a:ea typeface="+mn-ea"/>
        <a:cs typeface="+mn-cs"/>
      </a:defRPr>
    </a:lvl4pPr>
    <a:lvl5pPr marL="1144588" marR="0" indent="-230188"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cmsnationaltrainingprogram.cms.gov/"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mailto:press@cms.hhs.gov" TargetMode="Externa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cms.gov/Outreach-and-Education/Medicare-Learning-Network-MLN/MLNProducts/Downloads/Fraud-Abuse-MLN4649244.pdf"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hhs.gov/about/agencies/asfr/finance/financial-policy-library/agency-financial-reports/index.html"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www.cms.gov/files/document/2020-medicare-fee-service-supplemental-improper-payment-data.pdf"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cms.gov/newsroom/fact-sheets/2020-estimated-improper-payment-rates-centers-medicare-medicaid-services-cms-programs"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s://www.hhs.gov/about/budget/fy2020/performance/performance-plan-goal-5-objective-1/index.html" TargetMode="External"/><Relationship Id="rId5" Type="http://schemas.openxmlformats.org/officeDocument/2006/relationships/hyperlink" Target="https://paymentaccuracy.gov/" TargetMode="External"/><Relationship Id="rId4" Type="http://schemas.openxmlformats.org/officeDocument/2006/relationships/hyperlink" Target="https://www.cms.gov/Research-Statistics-Data-and-Systems/Monitoring-Programs/Medicare-FFS-Compliance-Programs/CERT/index.html?redirect=/CERT"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cms.gov/Research-Statistics-Data-and-Systems/Monitoring-Programs/Medicaid-and-CHIP-Compliance/PERM/index?redirect=/PERM"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oig.hhs.gov/coronavirus/fraud-alert-covid19.asp" TargetMode="External"/><Relationship Id="rId2" Type="http://schemas.openxmlformats.org/officeDocument/2006/relationships/slide" Target="../slides/slide17.xml"/><Relationship Id="rId1" Type="http://schemas.openxmlformats.org/officeDocument/2006/relationships/notesMaster" Target="../notesMasters/notesMaster1.xml"/><Relationship Id="rId5" Type="http://schemas.openxmlformats.org/officeDocument/2006/relationships/hyperlink" Target="https://www.cms.gov/files/document/talking-people-medicare-about-covid-19-vaccine.pdf" TargetMode="External"/><Relationship Id="rId4" Type="http://schemas.openxmlformats.org/officeDocument/2006/relationships/hyperlink" Target="https://oig.hhs.gov/coronavirus/vaccine-scams2020.pdf"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medicare.gov/media/9511" TargetMode="External"/><Relationship Id="rId2" Type="http://schemas.openxmlformats.org/officeDocument/2006/relationships/slide" Target="../slides/slide18.xml"/><Relationship Id="rId1" Type="http://schemas.openxmlformats.org/officeDocument/2006/relationships/notesMaster" Target="../notesMasters/notesMaster1.xml"/><Relationship Id="rId6" Type="http://schemas.openxmlformats.org/officeDocument/2006/relationships/hyperlink" Target="https://oig.hhs.gov/fraud/report-fraud/" TargetMode="External"/><Relationship Id="rId5" Type="http://schemas.openxmlformats.org/officeDocument/2006/relationships/hyperlink" Target="https://www.youtube.com/watch?v=cAfrHJwpE4g&amp;feature=emb_logo" TargetMode="External"/><Relationship Id="rId4" Type="http://schemas.openxmlformats.org/officeDocument/2006/relationships/hyperlink" Target="https://www.medicare.gov/media/9521" TargetMode="Externa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macpac.gov/publication/pharmacy-and-provider-lock-in-programs-in-medicaid-fee-for-service/"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www.medicaid.gov/medicaid/program-integrity/index.html"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cms.gov/Medicare/Health-Plans/ManagedCareMarketing/Downloads/Medicare_Communications_and_Marketing_Guidelines_Update_Memo_-_8-6-19.pdf"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cms.gov/Medicare/Provider-Enrollment-and-Certification/MedicareProviderSupEnroll/Downloads/DMEPOSSupplierStandards.pdf"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cms.gov/newsroom/fact-sheets/medicare-cy-2021-durable-medical-equipment-prosthetics-orthotics-and-supplies-dmepos-policy-issues"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dmecompetitivebid.com/cbic/cbic.nsf/DocsCat/Home" TargetMode="External"/><Relationship Id="rId2" Type="http://schemas.openxmlformats.org/officeDocument/2006/relationships/slide" Target="../slides/slide24.xml"/><Relationship Id="rId1" Type="http://schemas.openxmlformats.org/officeDocument/2006/relationships/notesMaster" Target="../notesMasters/notesMaster1.xml"/><Relationship Id="rId5" Type="http://schemas.openxmlformats.org/officeDocument/2006/relationships/hyperlink" Target="https://www.cms.gov/files/document/round-2021-dmepos-cbp-single-payment-amts-fact-sheet.pdf" TargetMode="External"/><Relationship Id="rId4" Type="http://schemas.openxmlformats.org/officeDocument/2006/relationships/hyperlink" Target="https://www.cms.gov/Medicare/Medicare-Fee-for-Service-Payment/DMEPOSCompetitiveBid/Round-2021" TargetMode="Externa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medicare.gov/talk-to-someone"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data.cms.gov/market-saturation/states-and-counties"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cms.gov/Research-Statistics-Data-and-Systems/Monitoring-Programs/Medicare-FFS-Compliance-Programs/Review-Contractor-Directory-Interactive-Map"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ww.medicaid.gov/medicaid/finance/state-expenditure-reporting/index.html"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www.qlarant.com/contracts" TargetMode="External"/><Relationship Id="rId2" Type="http://schemas.openxmlformats.org/officeDocument/2006/relationships/slide" Target="../slides/slide32.xml"/><Relationship Id="rId1" Type="http://schemas.openxmlformats.org/officeDocument/2006/relationships/notesMaster" Target="../notesMasters/notesMaster1.xml"/><Relationship Id="rId6" Type="http://schemas.openxmlformats.org/officeDocument/2006/relationships/hyperlink" Target="https://www.cms.gov/Research-Statistics-Data-and-Systems/Monitoring-Programs/Medicare-FFS-Compliance-Programs/Review-Contractor-Directory-Interactive-Map" TargetMode="External"/><Relationship Id="rId5" Type="http://schemas.openxmlformats.org/officeDocument/2006/relationships/hyperlink" Target="mailto:I-MEDIC_OIG_Hotline@qlarant.com" TargetMode="External"/><Relationship Id="rId4" Type="http://schemas.openxmlformats.org/officeDocument/2006/relationships/hyperlink" Target="mailto:I-MEDICComplaints@qlarant.com" TargetMode="Externa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ecfr.federalregister.gov/current/title-42/chapter-IV/subchapter-B/part-424/subpart-P/section-424.535"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www.cms.gov/hfpp/about"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www.cms.gov/newsroom/fact-sheets/health-care-fraud-and-abuse-control-program-protects-consumers-and-taxpayers-combating-health-care-0"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oig.hhs.gov/fraud/strike-force/"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www.cms.gov/About-CMS/Components/CPI/CPI-Resources.html" TargetMode="External"/><Relationship Id="rId2" Type="http://schemas.openxmlformats.org/officeDocument/2006/relationships/slide" Target="../slides/slide38.xml"/><Relationship Id="rId1" Type="http://schemas.openxmlformats.org/officeDocument/2006/relationships/notesMaster" Target="../notesMasters/notesMaster1.xml"/><Relationship Id="rId5" Type="http://schemas.openxmlformats.org/officeDocument/2006/relationships/hyperlink" Target="https://www.medicare.gov/Pubs/pdf/10111-Protecting-Yourself-and-Medicare.pdf" TargetMode="External"/><Relationship Id="rId4" Type="http://schemas.openxmlformats.org/officeDocument/2006/relationships/hyperlink" Target="http://www.cms.gov/medicare-medicaid-coordination/fraud-prevention/medicaid-integrity-education/beneficiary-education-toolkits/beneficiary-toolkit.html" TargetMode="Externa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www.medicare.gov/forms-help-and-resources/report-fraud-and-abuse/fraud-and-abuse.html"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www.smpresource.org/" TargetMode="External"/><Relationship Id="rId2" Type="http://schemas.openxmlformats.org/officeDocument/2006/relationships/slide" Target="../slides/slide41.xml"/><Relationship Id="rId1" Type="http://schemas.openxmlformats.org/officeDocument/2006/relationships/notesMaster" Target="../notesMasters/notesMaster1.xml"/><Relationship Id="rId4" Type="http://schemas.openxmlformats.org/officeDocument/2006/relationships/hyperlink" Target="mailto:info@smpresource.org" TargetMode="Externa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s://www.medicare.gov/forms-help-resources/help-fight-medicare-fraud"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8" Type="http://schemas.openxmlformats.org/officeDocument/2006/relationships/hyperlink" Target="http://www.cms.gov/Medicare/Health-Plans/ManagedCareMarketing/MarketngModelsStandardDocumentsandEducationalMaterial.html" TargetMode="External"/><Relationship Id="rId3" Type="http://schemas.openxmlformats.org/officeDocument/2006/relationships/hyperlink" Target="https://www.medicare.gov/forms-help-resources/mail-you-get-about-medicare" TargetMode="External"/><Relationship Id="rId7" Type="http://schemas.openxmlformats.org/officeDocument/2006/relationships/hyperlink" Target="https://www.mymedicare.gov/" TargetMode="External"/><Relationship Id="rId2" Type="http://schemas.openxmlformats.org/officeDocument/2006/relationships/slide" Target="../slides/slide43.xml"/><Relationship Id="rId1" Type="http://schemas.openxmlformats.org/officeDocument/2006/relationships/notesMaster" Target="../notesMasters/notesMaster1.xml"/><Relationship Id="rId6" Type="http://schemas.openxmlformats.org/officeDocument/2006/relationships/hyperlink" Target="https://www.medicare.gov/pubs/pdf/SummaryNoticeDME.pdf" TargetMode="External"/><Relationship Id="rId5" Type="http://schemas.openxmlformats.org/officeDocument/2006/relationships/hyperlink" Target="http://medicare.gov/pubs/pdf/summarynoticeb.pdf" TargetMode="External"/><Relationship Id="rId4" Type="http://schemas.openxmlformats.org/officeDocument/2006/relationships/hyperlink" Target="http://www.medicare.gov/pubs/pdf/summarynoticea.pdf" TargetMode="Externa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www.cms.gov/Medicare/Health-Plans/ManagedCareMarketing/MarketngModelsStandardDocumentsandEducationalMaterial.html" TargetMode="External"/><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3" Type="http://schemas.openxmlformats.org/officeDocument/2006/relationships/hyperlink" Target="http://www.smpresource.org/" TargetMode="External"/><Relationship Id="rId2" Type="http://schemas.openxmlformats.org/officeDocument/2006/relationships/slide" Target="../slides/slide46.xml"/><Relationship Id="rId1" Type="http://schemas.openxmlformats.org/officeDocument/2006/relationships/notesMaster" Target="../notesMasters/notesMaster1.xml"/><Relationship Id="rId5" Type="http://schemas.openxmlformats.org/officeDocument/2006/relationships/hyperlink" Target="https://www.medicare.gov/Pubs/pdf/11610-4R-for-Fighting-Fraud.pdf" TargetMode="External"/><Relationship Id="rId4" Type="http://schemas.openxmlformats.org/officeDocument/2006/relationships/hyperlink" Target="http://www.mymedicare.gov/" TargetMode="Externa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3" Type="http://schemas.openxmlformats.org/officeDocument/2006/relationships/hyperlink" Target="https://ecfr.io/Title-42/se42.3.420_1405" TargetMode="External"/><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3" Type="http://schemas.openxmlformats.org/officeDocument/2006/relationships/hyperlink" Target="https://www.identitytheft.gov/" TargetMode="External"/><Relationship Id="rId2" Type="http://schemas.openxmlformats.org/officeDocument/2006/relationships/slide" Target="../slides/slide52.xml"/><Relationship Id="rId1" Type="http://schemas.openxmlformats.org/officeDocument/2006/relationships/notesMaster" Target="../notesMasters/notesMaster1.xml"/><Relationship Id="rId4" Type="http://schemas.openxmlformats.org/officeDocument/2006/relationships/hyperlink" Target="http://www.ftc.gov/idtheft" TargetMode="External"/></Relationships>
</file>

<file path=ppt/notesSlides/_rels/notesSlide53.xml.rels><?xml version="1.0" encoding="UTF-8" standalone="yes"?>
<Relationships xmlns="http://schemas.openxmlformats.org/package/2006/relationships"><Relationship Id="rId3" Type="http://schemas.openxmlformats.org/officeDocument/2006/relationships/hyperlink" Target="https://www.youtube.com/watch?time_continue=4&amp;v=r_RNBFGgw1Q&amp;feature=emb_logo" TargetMode="External"/><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3" Type="http://schemas.openxmlformats.org/officeDocument/2006/relationships/hyperlink" Target="https://oig.hhs.gov/fraud/medicaid-fraud-control-units-mfcu/files/contact-directors.pdf" TargetMode="External"/><Relationship Id="rId2" Type="http://schemas.openxmlformats.org/officeDocument/2006/relationships/slide" Target="../slides/slide54.xml"/><Relationship Id="rId1" Type="http://schemas.openxmlformats.org/officeDocument/2006/relationships/notesMaster" Target="../notesMasters/notesMaster1.xml"/><Relationship Id="rId6" Type="http://schemas.openxmlformats.org/officeDocument/2006/relationships/hyperlink" Target="https://www.medicaid.gov/medicaid/program-integrity/index.html" TargetMode="External"/><Relationship Id="rId5" Type="http://schemas.openxmlformats.org/officeDocument/2006/relationships/hyperlink" Target="https://www.cms.gov/apps/contacts/" TargetMode="External"/><Relationship Id="rId4" Type="http://schemas.openxmlformats.org/officeDocument/2006/relationships/hyperlink" Target="https://oig.hhs.gov/fraud/report-fraud/" TargetMode="Externa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cms.gov/Outreach-and-Education/Medicare-Learning-Network-MLN/MLNProducts/Downloads/Fraud-Abuse-MLN4649244.pdf"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3" Type="http://schemas.openxmlformats.org/officeDocument/2006/relationships/hyperlink" Target="https://cmsnationaltrainingprogram.cms.gov/" TargetMode="External"/><Relationship Id="rId2" Type="http://schemas.openxmlformats.org/officeDocument/2006/relationships/slide" Target="../slides/slide62.xml"/><Relationship Id="rId1" Type="http://schemas.openxmlformats.org/officeDocument/2006/relationships/notesMaster" Target="../notesMasters/notesMaster1.xml"/><Relationship Id="rId4" Type="http://schemas.openxmlformats.org/officeDocument/2006/relationships/hyperlink" Target="mailto:training@cms.hhs.gov"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cms.gov/newsroom/fact-sheets/2019-health-and-human-services-exchange-program-integrity-final-rule-fact-sheet"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a:xfrm>
            <a:off x="701040" y="3752467"/>
            <a:ext cx="5608320" cy="4444133"/>
          </a:xfrm>
        </p:spPr>
        <p:txBody>
          <a:bodyPr/>
          <a:lstStyle/>
          <a:p>
            <a:pPr marL="0" indent="0" defTabSz="905591">
              <a:spcBef>
                <a:spcPts val="594"/>
              </a:spcBef>
              <a:buNone/>
              <a:defRPr/>
            </a:pPr>
            <a:r>
              <a:rPr lang="en-US" dirty="0">
                <a:solidFill>
                  <a:prstClr val="black"/>
                </a:solidFill>
                <a:ea typeface="ＭＳ Ｐゴシック"/>
              </a:rPr>
              <a:t>This</a:t>
            </a:r>
            <a:r>
              <a:rPr lang="en-US" baseline="0" dirty="0">
                <a:solidFill>
                  <a:prstClr val="black"/>
                </a:solidFill>
                <a:ea typeface="ＭＳ Ｐゴシック"/>
              </a:rPr>
              <a:t> m</a:t>
            </a:r>
            <a:r>
              <a:rPr lang="en-US" dirty="0">
                <a:solidFill>
                  <a:prstClr val="black"/>
                </a:solidFill>
                <a:ea typeface="ＭＳ Ｐゴシック"/>
              </a:rPr>
              <a:t>odule explains Medicare and Medicaid fraud, waste, and abuse prevention. </a:t>
            </a:r>
          </a:p>
          <a:p>
            <a:pPr marL="0" indent="0" defTabSz="905591">
              <a:spcBef>
                <a:spcPts val="594"/>
              </a:spcBef>
              <a:buNone/>
              <a:defRPr/>
            </a:pPr>
            <a:r>
              <a:rPr lang="en-US" dirty="0">
                <a:solidFill>
                  <a:prstClr val="black"/>
                </a:solidFill>
              </a:rPr>
              <a:t>This training module was developed and approved by the Centers for Medicare &amp; Medicaid Services (CMS), the federal agency that administers Medicare, Medicaid, the Children’s Health Insurance Program (CHIP), and the Health Insurance Marketplace®. </a:t>
            </a:r>
          </a:p>
          <a:p>
            <a:pPr marL="0" indent="0" defTabSz="905591">
              <a:spcBef>
                <a:spcPts val="594"/>
              </a:spcBef>
              <a:buNone/>
              <a:defRPr/>
            </a:pPr>
            <a:r>
              <a:rPr lang="en-US" dirty="0">
                <a:solidFill>
                  <a:prstClr val="black"/>
                </a:solidFill>
              </a:rPr>
              <a:t>The information in this module was correct as of May 2021. To check for an updated version, visit </a:t>
            </a:r>
            <a:r>
              <a:rPr lang="en-US" dirty="0">
                <a:solidFill>
                  <a:prstClr val="black"/>
                </a:solidFill>
                <a:hlinkClick r:id="rId3"/>
              </a:rPr>
              <a:t>CMSnationaltrainingprogram.cms.gov</a:t>
            </a:r>
            <a:r>
              <a:rPr lang="en-US" dirty="0">
                <a:solidFill>
                  <a:prstClr val="black"/>
                </a:solidFill>
              </a:rPr>
              <a:t>.</a:t>
            </a:r>
            <a:r>
              <a:rPr lang="en-US" u="sng" dirty="0">
                <a:solidFill>
                  <a:srgbClr val="0000FF"/>
                </a:solidFill>
                <a:ea typeface="Calibri"/>
              </a:rPr>
              <a:t> </a:t>
            </a:r>
            <a:endParaRPr lang="en-US" dirty="0">
              <a:solidFill>
                <a:prstClr val="black"/>
              </a:solidFill>
            </a:endParaRPr>
          </a:p>
          <a:p>
            <a:pPr marL="0" lvl="2" indent="0" defTabSz="938985">
              <a:spcBef>
                <a:spcPts val="594"/>
              </a:spcBef>
              <a:buNone/>
              <a:defRPr/>
            </a:pPr>
            <a:r>
              <a:rPr lang="en-US" dirty="0">
                <a:solidFill>
                  <a:prstClr val="black"/>
                </a:solidFill>
              </a:rPr>
              <a:t>The CMS National Training Program provides this information</a:t>
            </a:r>
            <a:r>
              <a:rPr lang="en-US" baseline="0" dirty="0">
                <a:solidFill>
                  <a:prstClr val="black"/>
                </a:solidFill>
              </a:rPr>
              <a:t> as a</a:t>
            </a:r>
            <a:r>
              <a:rPr lang="en-US" dirty="0">
                <a:solidFill>
                  <a:prstClr val="black"/>
                </a:solidFill>
              </a:rPr>
              <a:t> resource for our partners. It’s not a legal document or intended for press purposes. The press can contact the CMS Press Office at </a:t>
            </a:r>
            <a:r>
              <a:rPr lang="en-US" u="sng" dirty="0">
                <a:solidFill>
                  <a:prstClr val="black"/>
                </a:solidFill>
                <a:hlinkClick r:id="rId4"/>
              </a:rPr>
              <a:t>press@cms.hhs.gov</a:t>
            </a:r>
            <a:r>
              <a:rPr lang="en-US" dirty="0">
                <a:solidFill>
                  <a:prstClr val="black"/>
                </a:solidFill>
              </a:rPr>
              <a:t>. Official Medicare Program legal guidance is contained in the relevant statutes, regulations, and rulings.</a:t>
            </a:r>
          </a:p>
          <a:p>
            <a:pPr marL="0" lvl="2" indent="0" defTabSz="938985">
              <a:spcBef>
                <a:spcPts val="594"/>
              </a:spcBef>
              <a:buNone/>
              <a:defRPr/>
            </a:pPr>
            <a:r>
              <a:rPr lang="en-US" dirty="0">
                <a:solidFill>
                  <a:prstClr val="black"/>
                </a:solidFill>
              </a:rPr>
              <a:t>This communication was printed, published, or produced and disseminated at U.S. taxpayer expense.</a:t>
            </a:r>
          </a:p>
          <a:p>
            <a:pPr marL="0" lvl="2" indent="0" defTabSz="938985">
              <a:spcBef>
                <a:spcPts val="594"/>
              </a:spcBef>
              <a:buNone/>
              <a:defRPr/>
            </a:pPr>
            <a:r>
              <a:rPr lang="en-US" sz="1200" kern="1200" dirty="0">
                <a:solidFill>
                  <a:schemeClr val="tx1"/>
                </a:solidFill>
                <a:effectLst/>
                <a:latin typeface="+mn-lt"/>
                <a:ea typeface="+mn-ea"/>
                <a:cs typeface="+mn-cs"/>
              </a:rPr>
              <a:t>HEALTH INSURANCE MARKETPLACE is a registered service mark of the U.S. Department of Health &amp; Human Services (HHS).</a:t>
            </a:r>
            <a:endParaRPr lang="en-US" dirty="0">
              <a:solidFill>
                <a:prstClr val="black"/>
              </a:solidFill>
            </a:endParaRPr>
          </a:p>
          <a:p>
            <a:endParaRPr lang="en-US" dirty="0"/>
          </a:p>
        </p:txBody>
      </p:sp>
    </p:spTree>
    <p:extLst>
      <p:ext uri="{BB962C8B-B14F-4D97-AF65-F5344CB8AC3E}">
        <p14:creationId xmlns:p14="http://schemas.microsoft.com/office/powerpoint/2010/main" val="38627917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a:xfrm>
            <a:off x="520700" y="3578578"/>
            <a:ext cx="5905500" cy="5336822"/>
          </a:xfrm>
        </p:spPr>
        <p:txBody>
          <a:bodyPr/>
          <a:lstStyle/>
          <a:p>
            <a:pPr marL="111628" indent="-111628" defTabSz="905591">
              <a:spcBef>
                <a:spcPts val="594"/>
              </a:spcBef>
              <a:defRPr/>
            </a:pPr>
            <a:r>
              <a:rPr lang="en-US" sz="1200" dirty="0">
                <a:solidFill>
                  <a:prstClr val="black"/>
                </a:solidFill>
              </a:rPr>
              <a:t>An improper payment, according to the Government Accountability Office, is “any payment that shouldn’t have been made or that was made in an incorrect amount (including overpayments and underpayments) under statutory, contractual, administrative, or other legally applicable requirements.” </a:t>
            </a:r>
          </a:p>
          <a:p>
            <a:pPr marL="111628" indent="-111628" defTabSz="905591">
              <a:spcBef>
                <a:spcPts val="594"/>
              </a:spcBef>
              <a:defRPr/>
            </a:pPr>
            <a:r>
              <a:rPr lang="en-US" sz="1200" dirty="0">
                <a:solidFill>
                  <a:prstClr val="black"/>
                </a:solidFill>
              </a:rPr>
              <a:t>Causes of improper payments include errors, waste, abuse, and fraud—also known as mistakes, inefficiencies, bending the rules, and intentional deception.</a:t>
            </a:r>
          </a:p>
          <a:p>
            <a:pPr marL="111628" indent="-111628" defTabSz="905591">
              <a:spcBef>
                <a:spcPts val="594"/>
              </a:spcBef>
              <a:defRPr/>
            </a:pPr>
            <a:r>
              <a:rPr lang="en-US" sz="1200" dirty="0">
                <a:solidFill>
                  <a:prstClr val="black"/>
                </a:solidFill>
              </a:rPr>
              <a:t>CMS’s program integrity activities target all causes of improper payments—from honest mistakes to intentional deception. </a:t>
            </a:r>
          </a:p>
          <a:p>
            <a:pPr marL="111628" indent="-111628" defTabSz="905591">
              <a:spcBef>
                <a:spcPts val="594"/>
              </a:spcBef>
              <a:defRPr/>
            </a:pPr>
            <a:r>
              <a:rPr lang="en-US" sz="1200" dirty="0">
                <a:solidFill>
                  <a:prstClr val="black"/>
                </a:solidFill>
              </a:rPr>
              <a:t>Contrary to common perception, not all improper payments are fraud (that is, an intentional misuse of funds). In fact, most improper payments are due to unintentional errors. For example, an error may occur because a program doesn’t have documentation to support someone’s eligibility for a benefit, or an eligible person gets a payment that’s too high—or too low—due to a data entry mistake or inefficiencies.</a:t>
            </a:r>
          </a:p>
          <a:p>
            <a:pPr marL="111628" indent="-111628" defTabSz="905591">
              <a:spcBef>
                <a:spcPts val="594"/>
              </a:spcBef>
              <a:defRPr/>
            </a:pPr>
            <a:r>
              <a:rPr lang="en-US" sz="1200" dirty="0">
                <a:solidFill>
                  <a:prstClr val="black"/>
                </a:solidFill>
              </a:rPr>
              <a:t>Also, many of the overpayments are payments that may have been proper, but were labeled improper due to a lack of proper documentation. CMS believes that having proper documentation would show that many of these overpayments were actually proper, and the amount of improper payments actually lost by the government would be even lower than the estimated loss.</a:t>
            </a:r>
          </a:p>
          <a:p>
            <a:pPr marL="111628" indent="-111628" defTabSz="905591">
              <a:spcBef>
                <a:spcPts val="594"/>
              </a:spcBef>
              <a:defRPr/>
            </a:pPr>
            <a:r>
              <a:rPr lang="en-US" sz="1200" dirty="0">
                <a:solidFill>
                  <a:prstClr val="black"/>
                </a:solidFill>
              </a:rPr>
              <a:t>CMS uses provider education and outreach to help avoid billing errors and uses its payment suspension authorities in cases of suspected fraud. These activities are designed to make sure legitimate providers and suppliers get paid correctly for the appropriate and reasonable services and supplies they give to people with Medicare and Medicaid. </a:t>
            </a:r>
          </a:p>
          <a:p>
            <a:pPr>
              <a:spcBef>
                <a:spcPts val="594"/>
              </a:spcBef>
            </a:pPr>
            <a:r>
              <a:rPr lang="en-US" sz="1200" dirty="0">
                <a:solidFill>
                  <a:prstClr val="black"/>
                </a:solidFill>
              </a:rPr>
              <a:t>Visit </a:t>
            </a:r>
            <a:r>
              <a:rPr lang="en-US" sz="1200" dirty="0">
                <a:hlinkClick r:id="rId3"/>
              </a:rPr>
              <a:t>CMS.gov/Outreach-and-Education/Medicare-Learning-Network-MLN/MLNProducts/Downloads/Fraud-Abuse-MLN4649244.pdf</a:t>
            </a:r>
            <a:r>
              <a:rPr lang="en-US" sz="1200" u="sng" dirty="0">
                <a:hlinkClick r:id="rId3"/>
              </a:rPr>
              <a:t> </a:t>
            </a:r>
            <a:r>
              <a:rPr lang="en-US" sz="1200" dirty="0">
                <a:solidFill>
                  <a:prstClr val="black"/>
                </a:solidFill>
              </a:rPr>
              <a:t>to review the “The Medicare Learning Network’s” educational products on fraud, waste, and abuse.</a:t>
            </a:r>
          </a:p>
          <a:p>
            <a:endParaRPr lang="en-US" dirty="0"/>
          </a:p>
        </p:txBody>
      </p:sp>
    </p:spTree>
    <p:extLst>
      <p:ext uri="{BB962C8B-B14F-4D97-AF65-F5344CB8AC3E}">
        <p14:creationId xmlns:p14="http://schemas.microsoft.com/office/powerpoint/2010/main" val="2760352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indent="0">
              <a:spcBef>
                <a:spcPts val="594"/>
              </a:spcBef>
              <a:buNone/>
            </a:pPr>
            <a:r>
              <a:rPr lang="en-US" dirty="0">
                <a:solidFill>
                  <a:prstClr val="black"/>
                </a:solidFill>
              </a:rPr>
              <a:t>CMS must report improper payment information each year in the annual Department of Health and Human Services Agency Financial Report. You may access this report by visiting </a:t>
            </a:r>
            <a:r>
              <a:rPr lang="en-US" dirty="0">
                <a:hlinkClick r:id="rId3"/>
              </a:rPr>
              <a:t>HHS.gov/about/agencies/asfr/finance/financial-policy-library/agency-financial-reports/index.html</a:t>
            </a:r>
            <a:r>
              <a:rPr lang="en-US" dirty="0"/>
              <a:t>.</a:t>
            </a:r>
          </a:p>
          <a:p>
            <a:pPr marL="0" indent="0">
              <a:spcBef>
                <a:spcPts val="594"/>
              </a:spcBef>
              <a:buNone/>
            </a:pPr>
            <a:r>
              <a:rPr lang="en-US" dirty="0">
                <a:solidFill>
                  <a:prstClr val="black"/>
                </a:solidFill>
              </a:rPr>
              <a:t>More</a:t>
            </a:r>
            <a:r>
              <a:rPr lang="en-US" baseline="0" dirty="0">
                <a:solidFill>
                  <a:prstClr val="black"/>
                </a:solidFill>
              </a:rPr>
              <a:t> </a:t>
            </a:r>
            <a:r>
              <a:rPr lang="en-US" dirty="0">
                <a:solidFill>
                  <a:prstClr val="black"/>
                </a:solidFill>
              </a:rPr>
              <a:t>data for this report and more</a:t>
            </a:r>
            <a:r>
              <a:rPr lang="en-US" baseline="0" dirty="0">
                <a:solidFill>
                  <a:prstClr val="black"/>
                </a:solidFill>
              </a:rPr>
              <a:t> details about improper payments are </a:t>
            </a:r>
            <a:r>
              <a:rPr lang="en-US" dirty="0">
                <a:solidFill>
                  <a:prstClr val="black"/>
                </a:solidFill>
              </a:rPr>
              <a:t>available at </a:t>
            </a:r>
            <a:r>
              <a:rPr lang="en-US" dirty="0">
                <a:solidFill>
                  <a:prstClr val="black"/>
                </a:solidFill>
                <a:hlinkClick r:id="rId4"/>
              </a:rPr>
              <a:t>CMS.gov/files/document/2020-medicare-fee-service-supplemental-improper-payment-data.pdf</a:t>
            </a:r>
            <a:r>
              <a:rPr lang="en-US" dirty="0">
                <a:solidFill>
                  <a:prstClr val="black"/>
                </a:solidFill>
              </a:rPr>
              <a:t>. This chart from the supplemental data shows the common causes of improper payment by percentage of 2020 national improper payments. </a:t>
            </a:r>
          </a:p>
          <a:p>
            <a:pPr marL="0" indent="0" defTabSz="905591">
              <a:spcBef>
                <a:spcPts val="594"/>
              </a:spcBef>
              <a:buNone/>
              <a:defRPr/>
            </a:pPr>
            <a:r>
              <a:rPr lang="en-US" dirty="0">
                <a:solidFill>
                  <a:prstClr val="black"/>
                </a:solidFill>
              </a:rPr>
              <a:t>Past reports are at </a:t>
            </a:r>
            <a:r>
              <a:rPr lang="en-US" dirty="0">
                <a:solidFill>
                  <a:prstClr val="black"/>
                </a:solidFill>
                <a:hlinkClick r:id="rId3"/>
              </a:rPr>
              <a:t>HHS.gov/about/agencies/asfr/finance/financial-policy-library/agency-financial-reports/index.html</a:t>
            </a:r>
            <a:r>
              <a:rPr lang="en-US" dirty="0">
                <a:solidFill>
                  <a:prstClr val="black"/>
                </a:solidFill>
              </a:rPr>
              <a:t>.</a:t>
            </a:r>
          </a:p>
          <a:p>
            <a:endParaRPr lang="en-US" dirty="0"/>
          </a:p>
        </p:txBody>
      </p:sp>
    </p:spTree>
    <p:extLst>
      <p:ext uri="{BB962C8B-B14F-4D97-AF65-F5344CB8AC3E}">
        <p14:creationId xmlns:p14="http://schemas.microsoft.com/office/powerpoint/2010/main" val="30927210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a:xfrm>
            <a:off x="685800" y="3578578"/>
            <a:ext cx="5486400" cy="5184422"/>
          </a:xfrm>
        </p:spPr>
        <p:txBody>
          <a:bodyPr/>
          <a:lstStyle/>
          <a:p>
            <a:pPr marL="0" indent="0" defTabSz="905591">
              <a:spcBef>
                <a:spcPts val="594"/>
              </a:spcBef>
              <a:buNone/>
              <a:defRPr/>
            </a:pPr>
            <a:r>
              <a:rPr lang="en-US" dirty="0">
                <a:solidFill>
                  <a:prstClr val="black"/>
                </a:solidFill>
              </a:rPr>
              <a:t>This graph shows the rate reduction goal for each fiscal year (FY). Under the Accountable Government Initiative, Medicare and Medicaid are considered high-error programs. Medicare processes more than one billion fee-for-service (FFS) claims per year. The FY 2020 improper payment rate was 6.27%. </a:t>
            </a:r>
          </a:p>
          <a:p>
            <a:pPr marL="0" indent="0" defTabSz="905591">
              <a:spcBef>
                <a:spcPts val="594"/>
              </a:spcBef>
              <a:buNone/>
              <a:defRPr/>
            </a:pPr>
            <a:r>
              <a:rPr lang="en-US" dirty="0">
                <a:solidFill>
                  <a:prstClr val="black"/>
                </a:solidFill>
              </a:rPr>
              <a:t>The Medicare FFS improper payment rate decreased from 7.25% in FY 2019 to 6.27% in FY 2020, which is below the statutory threshold of 10%. Since 2016, these decreases have saved nearly $15 billion in estimated improper payments. Home health improvements resulted in a $5.9 billion decrease in estimated improper payments from FY 2016 to FY 2020. SNF claims saw $1 billion reduction in the last year because of </a:t>
            </a:r>
            <a:r>
              <a:rPr lang="en-US" baseline="0" dirty="0">
                <a:solidFill>
                  <a:prstClr val="black"/>
                </a:solidFill>
              </a:rPr>
              <a:t>a policy change related to supporting information for physician certification and recertification for SNF services, as well as CMS’ Targeted Probe and Educate efforts. </a:t>
            </a:r>
            <a:r>
              <a:rPr lang="en-US" dirty="0">
                <a:solidFill>
                  <a:prstClr val="black"/>
                </a:solidFill>
              </a:rPr>
              <a:t>Visit </a:t>
            </a:r>
            <a:r>
              <a:rPr lang="en-US" dirty="0">
                <a:solidFill>
                  <a:prstClr val="black"/>
                </a:solidFill>
                <a:hlinkClick r:id="rId3"/>
              </a:rPr>
              <a:t>CMS.gov/newsroom/fact-sheets/2020-estimated-improper-payment-rates-centers-medicare-medicaid-services-cms-programs</a:t>
            </a:r>
            <a:r>
              <a:rPr lang="en-US" dirty="0">
                <a:solidFill>
                  <a:prstClr val="black"/>
                </a:solidFill>
              </a:rPr>
              <a:t> for more information.</a:t>
            </a:r>
          </a:p>
          <a:p>
            <a:pPr marL="0" indent="0" defTabSz="905591">
              <a:spcBef>
                <a:spcPts val="594"/>
              </a:spcBef>
              <a:buNone/>
              <a:defRPr/>
            </a:pPr>
            <a:r>
              <a:rPr lang="en-US" dirty="0">
                <a:solidFill>
                  <a:prstClr val="black"/>
                </a:solidFill>
              </a:rPr>
              <a:t>The factors contributing to improper payments are complex and vary from year to year, but the primary causes of improper payments continue to be insufficient documentation and medical necessity errors.</a:t>
            </a:r>
          </a:p>
          <a:p>
            <a:pPr marL="0" indent="0" defTabSz="905591">
              <a:spcBef>
                <a:spcPts val="594"/>
              </a:spcBef>
              <a:buNone/>
              <a:defRPr/>
            </a:pPr>
            <a:r>
              <a:rPr lang="en-US" dirty="0">
                <a:solidFill>
                  <a:prstClr val="black"/>
                </a:solidFill>
              </a:rPr>
              <a:t>For error rate information, visit </a:t>
            </a:r>
            <a:r>
              <a:rPr lang="en-US" dirty="0">
                <a:solidFill>
                  <a:prstClr val="black"/>
                </a:solidFill>
                <a:hlinkClick r:id="rId4"/>
              </a:rPr>
              <a:t>CMS.gov/Research-Statistics-Data-and-Systems/Monitoring-Programs/Medicare-FFS-Compliance-Programs/CERT/index.html?redirect=/CERT</a:t>
            </a:r>
            <a:r>
              <a:rPr lang="en-US" dirty="0">
                <a:solidFill>
                  <a:prstClr val="black"/>
                </a:solidFill>
              </a:rPr>
              <a:t>. </a:t>
            </a:r>
            <a:r>
              <a:rPr lang="en-US" dirty="0">
                <a:solidFill>
                  <a:prstClr val="black"/>
                </a:solidFill>
                <a:hlinkClick r:id="rId5"/>
              </a:rPr>
              <a:t>Paymentaccuracy.gov</a:t>
            </a:r>
            <a:r>
              <a:rPr lang="en-US" dirty="0">
                <a:solidFill>
                  <a:prstClr val="black"/>
                </a:solidFill>
              </a:rPr>
              <a:t> which also calculates and keeps scorecards for improper payments processed throughout the Federal Government.</a:t>
            </a:r>
          </a:p>
          <a:p>
            <a:pPr marL="0" indent="0" defTabSz="905591">
              <a:spcBef>
                <a:spcPts val="594"/>
              </a:spcBef>
              <a:buNone/>
              <a:defRPr/>
            </a:pPr>
            <a:r>
              <a:rPr lang="en-US" dirty="0">
                <a:solidFill>
                  <a:prstClr val="black"/>
                </a:solidFill>
              </a:rPr>
              <a:t>For the Department of Health &amp;</a:t>
            </a:r>
            <a:r>
              <a:rPr lang="en-US" baseline="0" dirty="0">
                <a:solidFill>
                  <a:prstClr val="black"/>
                </a:solidFill>
              </a:rPr>
              <a:t> Human Services (</a:t>
            </a:r>
            <a:r>
              <a:rPr lang="en-US" dirty="0">
                <a:solidFill>
                  <a:prstClr val="black"/>
                </a:solidFill>
              </a:rPr>
              <a:t>HHS) target rate tables, visit </a:t>
            </a:r>
            <a:r>
              <a:rPr lang="en-US" dirty="0">
                <a:solidFill>
                  <a:prstClr val="black"/>
                </a:solidFill>
                <a:hlinkClick r:id="rId6"/>
              </a:rPr>
              <a:t>HHS.gov/about/budget/fy2020/performance/performance-plan-goal-5-objective-1/index.html</a:t>
            </a:r>
            <a:r>
              <a:rPr lang="en-US" dirty="0">
                <a:solidFill>
                  <a:prstClr val="black"/>
                </a:solidFill>
              </a:rPr>
              <a:t>.</a:t>
            </a:r>
          </a:p>
          <a:p>
            <a:pPr marL="0" indent="0" defTabSz="905591">
              <a:spcBef>
                <a:spcPts val="594"/>
              </a:spcBef>
              <a:buNone/>
              <a:defRPr/>
            </a:pPr>
            <a:endParaRPr lang="en-US" dirty="0">
              <a:solidFill>
                <a:prstClr val="black"/>
              </a:solidFill>
            </a:endParaRPr>
          </a:p>
          <a:p>
            <a:pPr marL="0" indent="0" defTabSz="905591">
              <a:spcBef>
                <a:spcPts val="594"/>
              </a:spcBef>
              <a:buNone/>
              <a:defRPr/>
            </a:pPr>
            <a:endParaRPr lang="en-US" dirty="0">
              <a:solidFill>
                <a:prstClr val="black"/>
              </a:solidFill>
            </a:endParaRPr>
          </a:p>
          <a:p>
            <a:endParaRPr lang="en-US" dirty="0"/>
          </a:p>
        </p:txBody>
      </p:sp>
    </p:spTree>
    <p:extLst>
      <p:ext uri="{BB962C8B-B14F-4D97-AF65-F5344CB8AC3E}">
        <p14:creationId xmlns:p14="http://schemas.microsoft.com/office/powerpoint/2010/main" val="8606886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a:xfrm>
            <a:off x="685800" y="3578578"/>
            <a:ext cx="5486400" cy="5371458"/>
          </a:xfrm>
        </p:spPr>
        <p:txBody>
          <a:bodyPr/>
          <a:lstStyle/>
          <a:p>
            <a:pPr marL="111628" indent="-111628" defTabSz="905591">
              <a:spcBef>
                <a:spcPts val="594"/>
              </a:spcBef>
              <a:defRPr/>
            </a:pPr>
            <a:r>
              <a:rPr lang="en-US" sz="1000" dirty="0">
                <a:solidFill>
                  <a:prstClr val="black"/>
                </a:solidFill>
              </a:rPr>
              <a:t>Medicaid is the primary health coverage for more than 75 million Americans. The FY 2020 improper payment rate was 21.36% with $86.49 billion in improper payments. The FY 2019 rate was 14.9%. Medicaid and the Children’s Health Insurance Program (CHIP) 2020 estimated improper payments aren’t comparable to years prior to 2019, due to the reintegration of the Payment Error Rate Measurement (PERM) eligibility component.</a:t>
            </a:r>
          </a:p>
          <a:p>
            <a:pPr>
              <a:spcBef>
                <a:spcPts val="594"/>
              </a:spcBef>
            </a:pPr>
            <a:r>
              <a:rPr lang="en-US" sz="1000" dirty="0"/>
              <a:t>Areas driving the FY 2020 improper payment rate include: </a:t>
            </a:r>
          </a:p>
          <a:p>
            <a:pPr marL="401638" lvl="1" indent="-171450">
              <a:buFont typeface="Arial" panose="020B0604020202020204" pitchFamily="34" charset="0"/>
              <a:buChar char="•"/>
            </a:pPr>
            <a:r>
              <a:rPr lang="en-US" sz="1000" dirty="0">
                <a:solidFill>
                  <a:prstClr val="black"/>
                </a:solidFill>
              </a:rPr>
              <a:t>The continued reintegration of the PERM eligibility component, which was revamped to incorporate the Affordable Care Act requirements in the PERM eligibility reviews. CMS will complete the review of the remaining 17 states and the District of Columbia under the new eligibility requirements over the next year and establish a baseline in FY 2021 once all states are measured under the new requirements.</a:t>
            </a:r>
          </a:p>
          <a:p>
            <a:pPr marL="401638" lvl="1" indent="-171450">
              <a:buFont typeface="Arial" panose="020B0604020202020204" pitchFamily="34" charset="0"/>
              <a:buChar char="•"/>
            </a:pPr>
            <a:r>
              <a:rPr lang="en-US" sz="1000" dirty="0">
                <a:solidFill>
                  <a:prstClr val="black"/>
                </a:solidFill>
              </a:rPr>
              <a:t>Based on the measurement of the first two cycles of states, the major drivers of the increased Medicaid and CHIP eligibility improper payments are a result of the following: </a:t>
            </a:r>
          </a:p>
          <a:p>
            <a:pPr marL="569913" lvl="2" indent="-109538"/>
            <a:r>
              <a:rPr lang="en-US" sz="1000" dirty="0">
                <a:solidFill>
                  <a:prstClr val="black"/>
                </a:solidFill>
              </a:rPr>
              <a:t>Eligibility errors are mostly because of insufficient documentation to verify eligibility determinations or non-compliance with eligibility redetermination requirements. Most insufficient documentation errors represent situations where:</a:t>
            </a:r>
          </a:p>
          <a:p>
            <a:pPr marL="687388" lvl="3" indent="-117475"/>
            <a:r>
              <a:rPr lang="en-US" sz="1000" dirty="0">
                <a:solidFill>
                  <a:prstClr val="black"/>
                </a:solidFill>
              </a:rPr>
              <a:t>The required verification of eligibility data, such as income, wasn’t done at all</a:t>
            </a:r>
          </a:p>
          <a:p>
            <a:pPr marL="687388" lvl="3" indent="-117475"/>
            <a:r>
              <a:rPr lang="en-US" sz="1000" dirty="0">
                <a:solidFill>
                  <a:prstClr val="black"/>
                </a:solidFill>
              </a:rPr>
              <a:t>There is indication the eligibility verification was initiated but there was no documentation to validate the verification process was completed, and non-compliance with eligibility redetermination requirements. </a:t>
            </a:r>
          </a:p>
          <a:p>
            <a:pPr marL="401638" lvl="1" indent="-171450">
              <a:buFont typeface="Arial" panose="020B0604020202020204" pitchFamily="34" charset="0"/>
              <a:buChar char="•"/>
            </a:pPr>
            <a:r>
              <a:rPr lang="en-US" sz="1000" dirty="0">
                <a:solidFill>
                  <a:prstClr val="black"/>
                </a:solidFill>
              </a:rPr>
              <a:t>The CHIP improper payment rate was also driven by claims where the beneficiary was incorrectly determined to be eligible for CHIP, but after review was determined eligible for Medicaid, mostly related to beneficiary income calculations, household composition, and third party liability coverage.</a:t>
            </a:r>
          </a:p>
          <a:p>
            <a:pPr marL="401638" lvl="1" indent="-171450">
              <a:buFont typeface="Arial" panose="020B0604020202020204" pitchFamily="34" charset="0"/>
              <a:buChar char="•"/>
            </a:pPr>
            <a:r>
              <a:rPr lang="en-US" sz="1000" dirty="0">
                <a:solidFill>
                  <a:prstClr val="black"/>
                </a:solidFill>
              </a:rPr>
              <a:t>Non-compliance with requirements for provider revalidation of enrollment and rescreening.</a:t>
            </a:r>
          </a:p>
          <a:p>
            <a:pPr marL="401638" lvl="1" indent="-171450">
              <a:buFont typeface="Arial" panose="020B0604020202020204" pitchFamily="34" charset="0"/>
              <a:buChar char="•"/>
            </a:pPr>
            <a:r>
              <a:rPr lang="en-US" sz="1000" dirty="0">
                <a:solidFill>
                  <a:prstClr val="black"/>
                </a:solidFill>
              </a:rPr>
              <a:t>Continued non-compliance with provider enrollment, screening, and National Provider Identifier requirements.</a:t>
            </a:r>
          </a:p>
          <a:p>
            <a:pPr marL="111628" indent="-111628" defTabSz="905591">
              <a:spcBef>
                <a:spcPts val="594"/>
              </a:spcBef>
              <a:defRPr/>
            </a:pPr>
            <a:r>
              <a:rPr lang="en-US" sz="1000" dirty="0">
                <a:solidFill>
                  <a:prstClr val="black"/>
                </a:solidFill>
              </a:rPr>
              <a:t>For more information, visit </a:t>
            </a:r>
            <a:r>
              <a:rPr lang="en-US" sz="1000" dirty="0">
                <a:solidFill>
                  <a:prstClr val="black"/>
                </a:solidFill>
                <a:hlinkClick r:id="rId3"/>
              </a:rPr>
              <a:t>CMS.gov/Research-Statistics-Data-and-Systems/Monitoring-Programs/Medicaid-and-CHIP-Compliance/PERM/index?redirect=/PERM</a:t>
            </a:r>
            <a:endParaRPr lang="en-US" sz="1000" dirty="0">
              <a:solidFill>
                <a:prstClr val="black"/>
              </a:solidFill>
            </a:endParaRPr>
          </a:p>
        </p:txBody>
      </p:sp>
    </p:spTree>
    <p:extLst>
      <p:ext uri="{BB962C8B-B14F-4D97-AF65-F5344CB8AC3E}">
        <p14:creationId xmlns:p14="http://schemas.microsoft.com/office/powerpoint/2010/main" val="14289402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indent="0" defTabSz="905591">
              <a:spcBef>
                <a:spcPts val="594"/>
              </a:spcBef>
              <a:buNone/>
              <a:defRPr/>
            </a:pPr>
            <a:r>
              <a:rPr lang="en-US" dirty="0">
                <a:solidFill>
                  <a:prstClr val="black"/>
                </a:solidFill>
              </a:rPr>
              <a:t>Check Your Knowledge—Question 1</a:t>
            </a:r>
          </a:p>
          <a:p>
            <a:pPr marL="0" indent="0" defTabSz="905591">
              <a:spcBef>
                <a:spcPts val="594"/>
              </a:spcBef>
              <a:buNone/>
              <a:defRPr/>
            </a:pPr>
            <a:r>
              <a:rPr lang="en-US" dirty="0">
                <a:solidFill>
                  <a:prstClr val="black"/>
                </a:solidFill>
              </a:rPr>
              <a:t>____ occurs when someone intentionally deceives or makes misrepresentations to get money or property from any health care benefit program.</a:t>
            </a:r>
          </a:p>
          <a:p>
            <a:pPr marL="168209" indent="-168209" defTabSz="905591">
              <a:spcBef>
                <a:spcPts val="594"/>
              </a:spcBef>
              <a:buFont typeface="Wingdings" panose="05000000000000000000" pitchFamily="2" charset="2"/>
              <a:buAutoNum type="alphaLcPeriod"/>
              <a:defRPr/>
            </a:pPr>
            <a:r>
              <a:rPr lang="en-US" dirty="0">
                <a:solidFill>
                  <a:prstClr val="black"/>
                </a:solidFill>
              </a:rPr>
              <a:t>Abuse</a:t>
            </a:r>
          </a:p>
          <a:p>
            <a:pPr marL="168209" indent="-168209" defTabSz="905591">
              <a:spcBef>
                <a:spcPts val="594"/>
              </a:spcBef>
              <a:buFont typeface="Wingdings" panose="05000000000000000000" pitchFamily="2" charset="2"/>
              <a:buAutoNum type="alphaLcPeriod"/>
              <a:defRPr/>
            </a:pPr>
            <a:r>
              <a:rPr lang="en-US" dirty="0">
                <a:solidFill>
                  <a:prstClr val="black"/>
                </a:solidFill>
              </a:rPr>
              <a:t>Improper payment</a:t>
            </a:r>
          </a:p>
          <a:p>
            <a:pPr marL="168209" indent="-168209" defTabSz="905591">
              <a:spcBef>
                <a:spcPts val="594"/>
              </a:spcBef>
              <a:buFont typeface="Wingdings" panose="05000000000000000000" pitchFamily="2" charset="2"/>
              <a:buAutoNum type="alphaLcPeriod"/>
              <a:defRPr/>
            </a:pPr>
            <a:r>
              <a:rPr lang="en-US" dirty="0">
                <a:solidFill>
                  <a:prstClr val="black"/>
                </a:solidFill>
              </a:rPr>
              <a:t>Fraud</a:t>
            </a:r>
          </a:p>
          <a:p>
            <a:pPr marL="168209" indent="-168209" defTabSz="905591">
              <a:spcBef>
                <a:spcPts val="594"/>
              </a:spcBef>
              <a:buFont typeface="Wingdings" panose="05000000000000000000" pitchFamily="2" charset="2"/>
              <a:buAutoNum type="alphaLcPeriod"/>
              <a:defRPr/>
            </a:pPr>
            <a:r>
              <a:rPr lang="en-US" dirty="0">
                <a:solidFill>
                  <a:prstClr val="black"/>
                </a:solidFill>
              </a:rPr>
              <a:t>None of the above</a:t>
            </a:r>
            <a:endParaRPr lang="en-US" dirty="0">
              <a:solidFill>
                <a:prstClr val="black"/>
              </a:solidFill>
              <a:ea typeface="ＭＳ Ｐゴシック" charset="0"/>
            </a:endParaRPr>
          </a:p>
          <a:p>
            <a:pPr marL="0" indent="0" defTabSz="905591">
              <a:spcBef>
                <a:spcPts val="594"/>
              </a:spcBef>
              <a:buNone/>
              <a:defRPr/>
            </a:pPr>
            <a:r>
              <a:rPr lang="en-US" b="1" dirty="0">
                <a:solidFill>
                  <a:prstClr val="black"/>
                </a:solidFill>
                <a:ea typeface="ＭＳ Ｐゴシック" pitchFamily="7" charset="-128"/>
              </a:rPr>
              <a:t>ANSWER: c. Fraud</a:t>
            </a:r>
            <a:endParaRPr lang="en-US" b="1" dirty="0">
              <a:solidFill>
                <a:prstClr val="black"/>
              </a:solidFill>
            </a:endParaRPr>
          </a:p>
          <a:p>
            <a:pPr marL="0" lvl="1" defTabSz="679193">
              <a:spcBef>
                <a:spcPts val="594"/>
              </a:spcBef>
              <a:defRPr/>
            </a:pPr>
            <a:r>
              <a:rPr lang="en-US" dirty="0">
                <a:solidFill>
                  <a:prstClr val="black"/>
                </a:solidFill>
                <a:ea typeface="ＭＳ Ｐゴシック" pitchFamily="7" charset="-128"/>
              </a:rPr>
              <a:t>Fraud occurs when someone intentionally deceives or makes misrepresentations to get money or property of any health care benefit program. </a:t>
            </a:r>
          </a:p>
          <a:p>
            <a:pPr marL="0" indent="0">
              <a:buNone/>
            </a:pPr>
            <a:endParaRPr lang="en-US" dirty="0"/>
          </a:p>
          <a:p>
            <a:endParaRPr lang="en-US" dirty="0"/>
          </a:p>
        </p:txBody>
      </p:sp>
    </p:spTree>
    <p:extLst>
      <p:ext uri="{BB962C8B-B14F-4D97-AF65-F5344CB8AC3E}">
        <p14:creationId xmlns:p14="http://schemas.microsoft.com/office/powerpoint/2010/main" val="9215610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indent="0" defTabSz="905591">
              <a:spcBef>
                <a:spcPts val="594"/>
              </a:spcBef>
              <a:buNone/>
              <a:defRPr/>
            </a:pPr>
            <a:r>
              <a:rPr lang="en-US" dirty="0">
                <a:solidFill>
                  <a:prstClr val="black"/>
                </a:solidFill>
              </a:rPr>
              <a:t>Check Your Knowledge—Question 2</a:t>
            </a:r>
          </a:p>
          <a:p>
            <a:pPr marL="0" indent="0" defTabSz="905591">
              <a:spcBef>
                <a:spcPts val="594"/>
              </a:spcBef>
              <a:buNone/>
              <a:defRPr/>
            </a:pPr>
            <a:r>
              <a:rPr lang="en-US" dirty="0">
                <a:solidFill>
                  <a:prstClr val="black"/>
                </a:solidFill>
              </a:rPr>
              <a:t>Billing errors always show a health care provider’s or supplier’s intent to commit fraud.</a:t>
            </a:r>
          </a:p>
          <a:p>
            <a:pPr marL="0" indent="0" defTabSz="905591">
              <a:spcBef>
                <a:spcPts val="594"/>
              </a:spcBef>
              <a:buNone/>
              <a:defRPr/>
            </a:pPr>
            <a:r>
              <a:rPr lang="en-US" dirty="0">
                <a:solidFill>
                  <a:prstClr val="black"/>
                </a:solidFill>
              </a:rPr>
              <a:t>a. True</a:t>
            </a:r>
          </a:p>
          <a:p>
            <a:pPr marL="0" indent="0" defTabSz="905591">
              <a:spcBef>
                <a:spcPts val="594"/>
              </a:spcBef>
              <a:buNone/>
              <a:defRPr/>
            </a:pPr>
            <a:r>
              <a:rPr lang="en-US" dirty="0">
                <a:solidFill>
                  <a:prstClr val="black"/>
                </a:solidFill>
              </a:rPr>
              <a:t>b. False</a:t>
            </a:r>
          </a:p>
          <a:p>
            <a:pPr marL="0" indent="0" defTabSz="905591">
              <a:spcBef>
                <a:spcPts val="594"/>
              </a:spcBef>
              <a:buNone/>
              <a:defRPr/>
            </a:pPr>
            <a:r>
              <a:rPr lang="en-US" b="1" dirty="0">
                <a:solidFill>
                  <a:prstClr val="black"/>
                </a:solidFill>
              </a:rPr>
              <a:t>ANSWER: b. False</a:t>
            </a:r>
          </a:p>
          <a:p>
            <a:pPr marL="0" indent="0" defTabSz="905591">
              <a:spcBef>
                <a:spcPts val="594"/>
              </a:spcBef>
              <a:buNone/>
              <a:defRPr/>
            </a:pPr>
            <a:r>
              <a:rPr lang="en-US" dirty="0">
                <a:solidFill>
                  <a:prstClr val="black"/>
                </a:solidFill>
              </a:rPr>
              <a:t>Contrary to common belief, not all improper payments are fraud (that is, an intentional misuse of funds). In fact, most improper payments are due to unintentional errors. For example, an error may occur because a program doesn’t have documentation to support someone’s eligibility for a benefit, or an eligible person gets a payment that’s too high—or too low—because of a data entry mistake or inefficiencies.</a:t>
            </a:r>
            <a:endParaRPr lang="en-US" dirty="0"/>
          </a:p>
          <a:p>
            <a:endParaRPr lang="en-US" dirty="0"/>
          </a:p>
        </p:txBody>
      </p:sp>
    </p:spTree>
    <p:extLst>
      <p:ext uri="{BB962C8B-B14F-4D97-AF65-F5344CB8AC3E}">
        <p14:creationId xmlns:p14="http://schemas.microsoft.com/office/powerpoint/2010/main" val="13480451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indent="0" defTabSz="905591">
              <a:spcBef>
                <a:spcPts val="594"/>
              </a:spcBef>
              <a:buNone/>
              <a:defRPr/>
            </a:pPr>
            <a:r>
              <a:rPr lang="en-US" dirty="0">
                <a:solidFill>
                  <a:prstClr val="black"/>
                </a:solidFill>
              </a:rPr>
              <a:t>Lesson 2 discusses the following organizations and strategies to detect and prevent fraud and abuse:</a:t>
            </a:r>
          </a:p>
          <a:p>
            <a:pPr marL="113187" indent="-113187" defTabSz="905591">
              <a:spcBef>
                <a:spcPts val="594"/>
              </a:spcBef>
              <a:defRPr/>
            </a:pPr>
            <a:r>
              <a:rPr lang="en-US" dirty="0">
                <a:solidFill>
                  <a:prstClr val="black"/>
                </a:solidFill>
              </a:rPr>
              <a:t>The Centers for Medicare &amp; Medicaid Services (CMS). </a:t>
            </a:r>
          </a:p>
          <a:p>
            <a:pPr marL="113187" indent="-113187" defTabSz="905591">
              <a:spcBef>
                <a:spcPts val="594"/>
              </a:spcBef>
              <a:defRPr/>
            </a:pPr>
            <a:r>
              <a:rPr lang="en-US" dirty="0">
                <a:solidFill>
                  <a:prstClr val="black"/>
                </a:solidFill>
              </a:rPr>
              <a:t>The Center for Program Integrity (CPI).</a:t>
            </a:r>
          </a:p>
          <a:p>
            <a:pPr marL="113187" indent="-113187" defTabSz="905591">
              <a:spcBef>
                <a:spcPts val="594"/>
              </a:spcBef>
              <a:defRPr/>
            </a:pPr>
            <a:r>
              <a:rPr lang="en-US" dirty="0">
                <a:solidFill>
                  <a:prstClr val="black"/>
                </a:solidFill>
              </a:rPr>
              <a:t>CMS Program Integrity Contractors.</a:t>
            </a:r>
          </a:p>
          <a:p>
            <a:pPr marL="113187" indent="-113187" defTabSz="905591">
              <a:spcBef>
                <a:spcPts val="594"/>
              </a:spcBef>
              <a:defRPr/>
            </a:pPr>
            <a:r>
              <a:rPr lang="en-US" dirty="0">
                <a:solidFill>
                  <a:prstClr val="black"/>
                </a:solidFill>
              </a:rPr>
              <a:t>CMS administrative actions. </a:t>
            </a:r>
          </a:p>
          <a:p>
            <a:pPr marL="113187" indent="-113187" defTabSz="905591">
              <a:spcBef>
                <a:spcPts val="594"/>
              </a:spcBef>
              <a:defRPr/>
            </a:pPr>
            <a:r>
              <a:rPr lang="en-US" dirty="0">
                <a:solidFill>
                  <a:prstClr val="black"/>
                </a:solidFill>
              </a:rPr>
              <a:t>Law enforcement actions.</a:t>
            </a:r>
          </a:p>
          <a:p>
            <a:pPr marL="113187" indent="-113187" defTabSz="905591">
              <a:spcBef>
                <a:spcPts val="594"/>
              </a:spcBef>
              <a:defRPr/>
            </a:pPr>
            <a:r>
              <a:rPr lang="en-US" dirty="0">
                <a:solidFill>
                  <a:prstClr val="black"/>
                </a:solidFill>
              </a:rPr>
              <a:t>The Health Care Fraud Prevention Partnership (HFPP).</a:t>
            </a:r>
          </a:p>
          <a:p>
            <a:pPr marL="113187" indent="-113187" defTabSz="905591">
              <a:spcBef>
                <a:spcPts val="594"/>
              </a:spcBef>
              <a:defRPr/>
            </a:pPr>
            <a:r>
              <a:rPr lang="en-US" dirty="0">
                <a:solidFill>
                  <a:prstClr val="black"/>
                </a:solidFill>
              </a:rPr>
              <a:t>Health Care Fraud Prevention and Enforcement Action Team (HEAT). </a:t>
            </a:r>
          </a:p>
          <a:p>
            <a:pPr marL="113187" indent="-113187" defTabSz="905591">
              <a:spcBef>
                <a:spcPts val="594"/>
              </a:spcBef>
              <a:defRPr/>
            </a:pPr>
            <a:r>
              <a:rPr lang="en-US" dirty="0">
                <a:solidFill>
                  <a:prstClr val="black"/>
                </a:solidFill>
              </a:rPr>
              <a:t>Education efforts.</a:t>
            </a:r>
          </a:p>
          <a:p>
            <a:endParaRPr lang="en-US" dirty="0"/>
          </a:p>
          <a:p>
            <a:endParaRPr lang="en-US" dirty="0"/>
          </a:p>
        </p:txBody>
      </p:sp>
    </p:spTree>
    <p:extLst>
      <p:ext uri="{BB962C8B-B14F-4D97-AF65-F5344CB8AC3E}">
        <p14:creationId xmlns:p14="http://schemas.microsoft.com/office/powerpoint/2010/main" val="19505173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indent="0">
              <a:spcBef>
                <a:spcPts val="594"/>
              </a:spcBef>
              <a:buNone/>
            </a:pPr>
            <a:r>
              <a:rPr lang="en-US" baseline="0" dirty="0"/>
              <a:t>The HHS Office of Inspector General (OIG) is alerting the public about fraud schemes involving the novel coronavirus 2019 (COVID-19). People with Medicare are at higher risk. If they’re unaware of these schemes, they may give away their medical and financial data. </a:t>
            </a:r>
            <a:r>
              <a:rPr lang="en-US" sz="1200" b="0" i="0" kern="1200" dirty="0">
                <a:solidFill>
                  <a:schemeClr val="tx1"/>
                </a:solidFill>
                <a:effectLst/>
                <a:latin typeface="+mn-lt"/>
                <a:ea typeface="+mn-ea"/>
                <a:cs typeface="+mn-cs"/>
              </a:rPr>
              <a:t>The personal information collected can be used to fraudulently bill federal health care programs and commit medical identity theft. </a:t>
            </a:r>
          </a:p>
          <a:p>
            <a:pPr marL="0" indent="0">
              <a:spcBef>
                <a:spcPts val="594"/>
              </a:spcBef>
              <a:buNone/>
            </a:pPr>
            <a:r>
              <a:rPr lang="en-US" sz="1200" b="0" i="0" kern="1200" dirty="0">
                <a:solidFill>
                  <a:schemeClr val="tx1"/>
                </a:solidFill>
                <a:effectLst/>
                <a:latin typeface="+mn-lt"/>
                <a:ea typeface="+mn-ea"/>
                <a:cs typeface="+mn-cs"/>
              </a:rPr>
              <a:t>COVID-19</a:t>
            </a:r>
            <a:r>
              <a:rPr lang="en-US" sz="1200" b="0" i="0" kern="1200" baseline="0" dirty="0">
                <a:solidFill>
                  <a:schemeClr val="tx1"/>
                </a:solidFill>
                <a:effectLst/>
                <a:latin typeface="+mn-lt"/>
                <a:ea typeface="+mn-ea"/>
                <a:cs typeface="+mn-cs"/>
              </a:rPr>
              <a:t> fraud is rapidly evolving. Check the HHS OIG page for the full alert and the most current information </a:t>
            </a:r>
            <a:r>
              <a:rPr lang="en-US" dirty="0"/>
              <a:t>at </a:t>
            </a:r>
            <a:r>
              <a:rPr lang="en-US" dirty="0">
                <a:hlinkClick r:id="rId3"/>
              </a:rPr>
              <a:t>OIG.hhs.gov/coronavirus/fraud-alert-covid19.asp</a:t>
            </a:r>
            <a:r>
              <a:rPr lang="en-US" dirty="0"/>
              <a:t>.</a:t>
            </a:r>
          </a:p>
          <a:p>
            <a:pPr marL="0" indent="0">
              <a:spcBef>
                <a:spcPts val="594"/>
              </a:spcBef>
              <a:buNone/>
            </a:pPr>
            <a:r>
              <a:rPr lang="en-US" dirty="0"/>
              <a:t>To view the “Protect Yourself” poster, visit </a:t>
            </a:r>
            <a:r>
              <a:rPr lang="en-US" dirty="0">
                <a:hlinkClick r:id="rId4"/>
              </a:rPr>
              <a:t>OIG.hhs.gov/coronavirus/vaccine-scams2020.pdf</a:t>
            </a:r>
            <a:r>
              <a:rPr lang="en-US" dirty="0"/>
              <a:t>. Partners can use “Talking to People with Medicare about the COVID-19 Vaccine” tip sheet at </a:t>
            </a:r>
            <a:r>
              <a:rPr lang="en-US" dirty="0">
                <a:hlinkClick r:id="rId5"/>
              </a:rPr>
              <a:t>CMS.gov/files/document/talking-people-medicare-about-covid-19-vaccine.pdf</a:t>
            </a:r>
            <a:r>
              <a:rPr lang="en-US" dirty="0"/>
              <a:t>.</a:t>
            </a:r>
          </a:p>
          <a:p>
            <a:pPr marL="0" indent="0">
              <a:spcBef>
                <a:spcPts val="594"/>
              </a:spcBef>
              <a:buNone/>
            </a:pPr>
            <a:endParaRPr lang="en-US" dirty="0"/>
          </a:p>
          <a:p>
            <a:pPr marL="0" indent="0">
              <a:spcBef>
                <a:spcPts val="594"/>
              </a:spcBef>
              <a:buNone/>
            </a:pPr>
            <a:endParaRPr lang="en-US" dirty="0"/>
          </a:p>
          <a:p>
            <a:pPr marL="0" indent="0">
              <a:spcBef>
                <a:spcPts val="594"/>
              </a:spcBef>
              <a:buNone/>
            </a:pPr>
            <a:endParaRPr lang="en-US" sz="1200" b="0" i="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3366570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lvl="0"/>
            <a:r>
              <a:rPr lang="en-US" dirty="0"/>
              <a:t>You won’t be asked for money to get your vaccine or to enhance your ranking for COVID-19 vaccine eligibility. There are materials to educate people with Medicare about the vaccine. For “Stay Protected from COVID-19 - Medicare Covers the Vaccine,” visit </a:t>
            </a:r>
            <a:r>
              <a:rPr lang="en-US" dirty="0">
                <a:hlinkClick r:id="rId3"/>
              </a:rPr>
              <a:t>Medicare.gov/media/9511</a:t>
            </a:r>
            <a:r>
              <a:rPr lang="en-US" dirty="0"/>
              <a:t> and for “Bring Your Medicare Card When You Get Your COVID-19 Vaccine,” visit </a:t>
            </a:r>
            <a:r>
              <a:rPr lang="en-US" u="sng" dirty="0">
                <a:hlinkClick r:id="rId4"/>
              </a:rPr>
              <a:t>Medicare.gov/media/9521</a:t>
            </a:r>
            <a:r>
              <a:rPr lang="en-US" dirty="0"/>
              <a:t>.</a:t>
            </a:r>
            <a:r>
              <a:rPr lang="en-US" u="sng" dirty="0"/>
              <a:t> </a:t>
            </a:r>
            <a:endParaRPr lang="en-US" dirty="0"/>
          </a:p>
          <a:p>
            <a:r>
              <a:rPr lang="en-US" dirty="0"/>
              <a:t>Be cautious of unsolicited calls, texts, visits, posts, or emails requesting your personal data.</a:t>
            </a:r>
          </a:p>
          <a:p>
            <a:r>
              <a:rPr lang="en-US" dirty="0"/>
              <a:t>If you need a COVID-19 test, work with your provider or ensure the testing site is legitimate.</a:t>
            </a:r>
          </a:p>
          <a:p>
            <a:r>
              <a:rPr lang="en-US" dirty="0"/>
              <a:t>Don’t share photos of your COVID-19 vaccination card on social media. Posting content that includes your date of birth, health care details, or other personally identifiable information can be used to steal your identity.</a:t>
            </a:r>
          </a:p>
          <a:p>
            <a:r>
              <a:rPr lang="en-US" dirty="0"/>
              <a:t>Be aware of scammers posing as COVID-19 contact tracers. Real tracers won’t ask for your Medicare Number, financial information, or attempt to set up and collect payment for a test.</a:t>
            </a:r>
          </a:p>
          <a:p>
            <a:r>
              <a:rPr lang="en-US" baseline="0" dirty="0"/>
              <a:t>View the “5 Things About COVID-19 Healthcare Fraud” </a:t>
            </a:r>
            <a:r>
              <a:rPr lang="en-US" dirty="0"/>
              <a:t>at </a:t>
            </a:r>
            <a:r>
              <a:rPr lang="en-US" dirty="0">
                <a:hlinkClick r:id="rId5"/>
              </a:rPr>
              <a:t>youtube.com/watch?v=cAfrHJwpE4g&amp;feature=emb_logo</a:t>
            </a:r>
            <a:endParaRPr lang="en-US" baseline="0" dirty="0"/>
          </a:p>
          <a:p>
            <a:pPr lvl="0"/>
            <a:r>
              <a:rPr lang="en-US" b="0" i="0" kern="1200" dirty="0">
                <a:solidFill>
                  <a:schemeClr val="tx1"/>
                </a:solidFill>
                <a:effectLst/>
              </a:rPr>
              <a:t>If you suspect COVID-19 health care fraud report it immediately;</a:t>
            </a:r>
          </a:p>
          <a:p>
            <a:pPr marL="401638" lvl="1" indent="-171450">
              <a:buFont typeface="Arial" panose="020B0604020202020204" pitchFamily="34" charset="0"/>
              <a:buChar char="•"/>
            </a:pPr>
            <a:r>
              <a:rPr lang="en-US" b="0" i="0" kern="1200" dirty="0">
                <a:solidFill>
                  <a:schemeClr val="tx1"/>
                </a:solidFill>
                <a:effectLst/>
              </a:rPr>
              <a:t>Online at </a:t>
            </a:r>
            <a:r>
              <a:rPr lang="en-US" u="sng" dirty="0">
                <a:hlinkClick r:id="rId6"/>
              </a:rPr>
              <a:t>OIG.hhs.gov/fraud/report-fraud/</a:t>
            </a:r>
            <a:endParaRPr lang="en-US" b="0" i="0" kern="1200" dirty="0">
              <a:solidFill>
                <a:schemeClr val="tx1"/>
              </a:solidFill>
              <a:effectLst/>
            </a:endParaRPr>
          </a:p>
          <a:p>
            <a:pPr marL="401638" lvl="1" indent="-171450">
              <a:buFont typeface="Arial" panose="020B0604020202020204" pitchFamily="34" charset="0"/>
              <a:buChar char="•"/>
            </a:pPr>
            <a:r>
              <a:rPr lang="en-US" dirty="0"/>
              <a:t>C</a:t>
            </a:r>
            <a:r>
              <a:rPr lang="en-US" b="0" i="0" kern="1200" dirty="0">
                <a:solidFill>
                  <a:schemeClr val="tx1"/>
                </a:solidFill>
                <a:effectLst/>
              </a:rPr>
              <a:t>all 800-HHS-TIPS (800-447-8477).</a:t>
            </a:r>
          </a:p>
          <a:p>
            <a:endParaRPr lang="en-US" dirty="0"/>
          </a:p>
        </p:txBody>
      </p:sp>
    </p:spTree>
    <p:extLst>
      <p:ext uri="{BB962C8B-B14F-4D97-AF65-F5344CB8AC3E}">
        <p14:creationId xmlns:p14="http://schemas.microsoft.com/office/powerpoint/2010/main" val="28029964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a:xfrm>
            <a:off x="387927" y="3578578"/>
            <a:ext cx="5892799" cy="5408404"/>
          </a:xfrm>
        </p:spPr>
        <p:txBody>
          <a:bodyPr>
            <a:noAutofit/>
          </a:bodyPr>
          <a:lstStyle/>
          <a:p>
            <a:pPr marL="0" indent="0" defTabSz="905591">
              <a:spcBef>
                <a:spcPts val="594"/>
              </a:spcBef>
              <a:buNone/>
              <a:defRPr/>
            </a:pPr>
            <a:r>
              <a:rPr lang="en-US" sz="1100" dirty="0">
                <a:solidFill>
                  <a:prstClr val="black"/>
                </a:solidFill>
              </a:rPr>
              <a:t>There are consequences if you share your health</a:t>
            </a:r>
            <a:r>
              <a:rPr lang="en-US" sz="1100" baseline="0" dirty="0">
                <a:solidFill>
                  <a:prstClr val="black"/>
                </a:solidFill>
              </a:rPr>
              <a:t> care </a:t>
            </a:r>
            <a:r>
              <a:rPr lang="en-US" sz="1100" dirty="0">
                <a:solidFill>
                  <a:prstClr val="black"/>
                </a:solidFill>
              </a:rPr>
              <a:t>card or number with anyone other than your health care providers. </a:t>
            </a:r>
          </a:p>
          <a:p>
            <a:pPr marL="111628" indent="-111628" defTabSz="905591">
              <a:spcBef>
                <a:spcPts val="594"/>
              </a:spcBef>
              <a:defRPr/>
            </a:pPr>
            <a:r>
              <a:rPr lang="en-US" sz="1100" dirty="0">
                <a:solidFill>
                  <a:prstClr val="black"/>
                </a:solidFill>
              </a:rPr>
              <a:t>Your medical records could be wrong—the next time you go to the doctor, you’ll have to explain what happened so you don’t get the wrong kind of care</a:t>
            </a:r>
          </a:p>
          <a:p>
            <a:pPr marL="111628" indent="-111628" defTabSz="905591">
              <a:spcBef>
                <a:spcPts val="594"/>
              </a:spcBef>
              <a:defRPr/>
            </a:pPr>
            <a:r>
              <a:rPr lang="en-US" sz="1100" dirty="0">
                <a:solidFill>
                  <a:prstClr val="black"/>
                </a:solidFill>
              </a:rPr>
              <a:t>If you intentionally participated,</a:t>
            </a:r>
            <a:r>
              <a:rPr lang="en-US" sz="1100" baseline="0" dirty="0">
                <a:solidFill>
                  <a:prstClr val="black"/>
                </a:solidFill>
              </a:rPr>
              <a:t> y</a:t>
            </a:r>
            <a:r>
              <a:rPr lang="en-US" sz="1100" dirty="0">
                <a:solidFill>
                  <a:prstClr val="black"/>
                </a:solidFill>
              </a:rPr>
              <a:t>ou could be charged with health care fraud and spend time in jail if found guilty.</a:t>
            </a:r>
          </a:p>
          <a:p>
            <a:pPr marL="111628" indent="-111628" defTabSz="905591">
              <a:spcBef>
                <a:spcPts val="594"/>
              </a:spcBef>
              <a:defRPr/>
            </a:pPr>
            <a:r>
              <a:rPr lang="en-US" sz="1100" dirty="0">
                <a:solidFill>
                  <a:prstClr val="black"/>
                </a:solidFill>
              </a:rPr>
              <a:t>You might lose your benefits.</a:t>
            </a:r>
          </a:p>
          <a:p>
            <a:pPr marL="111628" indent="-111628" defTabSz="905591">
              <a:spcBef>
                <a:spcPts val="594"/>
              </a:spcBef>
              <a:defRPr/>
            </a:pPr>
            <a:r>
              <a:rPr lang="en-US" sz="1100" dirty="0">
                <a:solidFill>
                  <a:prstClr val="black"/>
                </a:solidFill>
              </a:rPr>
              <a:t>If you have Medicaid,</a:t>
            </a:r>
            <a:r>
              <a:rPr lang="en-US" sz="1100" baseline="0" dirty="0">
                <a:solidFill>
                  <a:prstClr val="black"/>
                </a:solidFill>
              </a:rPr>
              <a:t> you can be limited to certain doctors, drug stores, or hospitals. This is called a lock-in program.</a:t>
            </a:r>
            <a:endParaRPr lang="en-US" sz="1100" dirty="0">
              <a:solidFill>
                <a:prstClr val="black"/>
              </a:solidFill>
            </a:endParaRPr>
          </a:p>
          <a:p>
            <a:pPr marL="0" indent="0" defTabSz="905591">
              <a:spcBef>
                <a:spcPts val="594"/>
              </a:spcBef>
              <a:buNone/>
              <a:defRPr/>
            </a:pPr>
            <a:r>
              <a:rPr lang="en-US" sz="1100" dirty="0">
                <a:solidFill>
                  <a:prstClr val="black"/>
                </a:solidFill>
              </a:rPr>
              <a:t>Lock-in may be used for people with Medicaid who are:</a:t>
            </a:r>
          </a:p>
          <a:p>
            <a:pPr marL="111628" indent="-111628" defTabSz="905591">
              <a:spcBef>
                <a:spcPts val="594"/>
              </a:spcBef>
              <a:defRPr/>
            </a:pPr>
            <a:r>
              <a:rPr lang="en-US" sz="1100" dirty="0">
                <a:solidFill>
                  <a:prstClr val="black"/>
                </a:solidFill>
              </a:rPr>
              <a:t>Visiting hospital emergency department for non-emergency health concerns</a:t>
            </a:r>
          </a:p>
          <a:p>
            <a:pPr marL="111628" indent="-111628" defTabSz="905591">
              <a:spcBef>
                <a:spcPts val="594"/>
              </a:spcBef>
              <a:defRPr/>
            </a:pPr>
            <a:r>
              <a:rPr lang="en-US" sz="1100" dirty="0">
                <a:solidFill>
                  <a:prstClr val="black"/>
                </a:solidFill>
              </a:rPr>
              <a:t>Using 2 or more hospitals for emergency department services</a:t>
            </a:r>
          </a:p>
          <a:p>
            <a:pPr marL="111628" indent="-111628" defTabSz="905591">
              <a:spcBef>
                <a:spcPts val="594"/>
              </a:spcBef>
              <a:defRPr/>
            </a:pPr>
            <a:r>
              <a:rPr lang="en-US" sz="1100" dirty="0">
                <a:solidFill>
                  <a:prstClr val="black"/>
                </a:solidFill>
              </a:rPr>
              <a:t>Using 2 or more doctors resulting in duplicated medications and/or treatments</a:t>
            </a:r>
          </a:p>
          <a:p>
            <a:pPr marL="111628" indent="-111628" defTabSz="905591">
              <a:spcBef>
                <a:spcPts val="594"/>
              </a:spcBef>
              <a:defRPr/>
            </a:pPr>
            <a:r>
              <a:rPr lang="en-US" sz="1100" dirty="0">
                <a:solidFill>
                  <a:prstClr val="black"/>
                </a:solidFill>
              </a:rPr>
              <a:t>Exhibiting possible drug-seeking behavior, like:</a:t>
            </a:r>
          </a:p>
          <a:p>
            <a:pPr marL="397769" lvl="1" indent="-169799" defTabSz="679193">
              <a:spcBef>
                <a:spcPts val="594"/>
              </a:spcBef>
              <a:buFont typeface="Arial" panose="020B0604020202020204" pitchFamily="34" charset="0"/>
              <a:buChar char="•"/>
              <a:defRPr/>
            </a:pPr>
            <a:r>
              <a:rPr lang="en-US" sz="1100" dirty="0">
                <a:solidFill>
                  <a:prstClr val="black"/>
                </a:solidFill>
              </a:rPr>
              <a:t>Requesting a specific scheduled medication (narcotics)</a:t>
            </a:r>
          </a:p>
          <a:p>
            <a:pPr marL="397769" lvl="1" indent="-169799" defTabSz="679193">
              <a:spcBef>
                <a:spcPts val="594"/>
              </a:spcBef>
              <a:buFont typeface="Arial" panose="020B0604020202020204" pitchFamily="34" charset="0"/>
              <a:buChar char="•"/>
              <a:defRPr/>
            </a:pPr>
            <a:r>
              <a:rPr lang="en-US" sz="1100" dirty="0">
                <a:solidFill>
                  <a:prstClr val="black"/>
                </a:solidFill>
              </a:rPr>
              <a:t>Requesting early refills of scheduled medications</a:t>
            </a:r>
          </a:p>
          <a:p>
            <a:pPr marL="397769" lvl="1" indent="-169799" defTabSz="679193">
              <a:spcBef>
                <a:spcPts val="594"/>
              </a:spcBef>
              <a:buFont typeface="Arial" panose="020B0604020202020204" pitchFamily="34" charset="0"/>
              <a:buChar char="•"/>
              <a:defRPr/>
            </a:pPr>
            <a:r>
              <a:rPr lang="en-US" sz="1100" dirty="0">
                <a:solidFill>
                  <a:prstClr val="black"/>
                </a:solidFill>
              </a:rPr>
              <a:t>Reporting frequent losses of scheduled medications </a:t>
            </a:r>
          </a:p>
          <a:p>
            <a:pPr marL="397769" lvl="1" indent="-169799" defTabSz="679193">
              <a:spcBef>
                <a:spcPts val="594"/>
              </a:spcBef>
              <a:buFont typeface="Arial" panose="020B0604020202020204" pitchFamily="34" charset="0"/>
              <a:buChar char="•"/>
              <a:defRPr/>
            </a:pPr>
            <a:r>
              <a:rPr lang="en-US" sz="1100" dirty="0">
                <a:solidFill>
                  <a:prstClr val="black"/>
                </a:solidFill>
              </a:rPr>
              <a:t>Using multiple pharmacies to fill prescriptions</a:t>
            </a:r>
          </a:p>
          <a:p>
            <a:pPr marL="110495" indent="0" defTabSz="679193">
              <a:spcBef>
                <a:spcPts val="594"/>
              </a:spcBef>
              <a:buNone/>
              <a:defRPr/>
            </a:pPr>
            <a:r>
              <a:rPr lang="en-US" sz="1100" dirty="0">
                <a:solidFill>
                  <a:prstClr val="black"/>
                </a:solidFill>
              </a:rPr>
              <a:t>The Medicaid and CHIP Payment Access Committee (MACPAC) published the “Pharmacy and Provider Lock-in Programs in Medicaid Fee for Service” briefing paper. It’s available at </a:t>
            </a:r>
            <a:r>
              <a:rPr lang="en-US" sz="1100" dirty="0">
                <a:solidFill>
                  <a:prstClr val="black"/>
                </a:solidFill>
                <a:hlinkClick r:id="rId3"/>
              </a:rPr>
              <a:t>macpac.gov/publication/pharmacy-and-provider-lock-in-programs-in-medicaid-fee-for-service/</a:t>
            </a:r>
            <a:r>
              <a:rPr lang="en-US" sz="1100" dirty="0">
                <a:solidFill>
                  <a:prstClr val="black"/>
                </a:solidFill>
              </a:rPr>
              <a:t>.</a:t>
            </a:r>
          </a:p>
          <a:p>
            <a:pPr marL="110495" indent="0" defTabSz="679193">
              <a:spcBef>
                <a:spcPts val="594"/>
              </a:spcBef>
              <a:buNone/>
              <a:defRPr/>
            </a:pPr>
            <a:r>
              <a:rPr lang="en-US" sz="1100" dirty="0">
                <a:solidFill>
                  <a:prstClr val="black"/>
                </a:solidFill>
              </a:rPr>
              <a:t>For more information about Medicaid fraud prevention efforts, visit </a:t>
            </a:r>
            <a:r>
              <a:rPr lang="en-US" sz="1100" dirty="0">
                <a:solidFill>
                  <a:prstClr val="black"/>
                </a:solidFill>
                <a:hlinkClick r:id="rId4"/>
              </a:rPr>
              <a:t>Medicaid.gov/</a:t>
            </a:r>
            <a:r>
              <a:rPr lang="en-US" sz="1100" dirty="0" err="1">
                <a:solidFill>
                  <a:prstClr val="black"/>
                </a:solidFill>
                <a:hlinkClick r:id="rId4"/>
              </a:rPr>
              <a:t>medicaid</a:t>
            </a:r>
            <a:r>
              <a:rPr lang="en-US" sz="1100" dirty="0">
                <a:solidFill>
                  <a:prstClr val="black"/>
                </a:solidFill>
                <a:hlinkClick r:id="rId4"/>
              </a:rPr>
              <a:t>/program-integrity/index.html</a:t>
            </a:r>
            <a:r>
              <a:rPr lang="en-US" sz="1100" dirty="0">
                <a:solidFill>
                  <a:prstClr val="black"/>
                </a:solidFill>
              </a:rPr>
              <a:t>.</a:t>
            </a:r>
          </a:p>
          <a:p>
            <a:pPr marL="110495" marR="0" lvl="0" indent="0" algn="l" defTabSz="679193" rtl="0" eaLnBrk="1" fontAlgn="auto" latinLnBrk="0" hangingPunct="1">
              <a:lnSpc>
                <a:spcPct val="100000"/>
              </a:lnSpc>
              <a:spcBef>
                <a:spcPts val="594"/>
              </a:spcBef>
              <a:spcAft>
                <a:spcPts val="0"/>
              </a:spcAft>
              <a:buClrTx/>
              <a:buSzTx/>
              <a:buFont typeface="Wingdings" panose="05000000000000000000" pitchFamily="2" charset="2"/>
              <a:buNone/>
              <a:tabLst/>
              <a:defRPr/>
            </a:pPr>
            <a:r>
              <a:rPr lang="en-US" sz="1100" b="1" dirty="0">
                <a:solidFill>
                  <a:prstClr val="black"/>
                </a:solidFill>
              </a:rPr>
              <a:t>NOTE</a:t>
            </a:r>
            <a:r>
              <a:rPr lang="en-US" sz="1100" dirty="0">
                <a:solidFill>
                  <a:prstClr val="black"/>
                </a:solidFill>
              </a:rPr>
              <a:t>: CMS is reviewing monetary fines for people with Medicaid who have participated in fraud.</a:t>
            </a:r>
          </a:p>
          <a:p>
            <a:pPr marL="110495" indent="0" defTabSz="679193">
              <a:spcBef>
                <a:spcPts val="594"/>
              </a:spcBef>
              <a:buNone/>
              <a:defRPr/>
            </a:pPr>
            <a:endParaRPr lang="en-US" sz="1100" dirty="0">
              <a:solidFill>
                <a:prstClr val="black"/>
              </a:solidFill>
            </a:endParaRPr>
          </a:p>
          <a:p>
            <a:pPr marL="110495" indent="0" defTabSz="679193">
              <a:spcBef>
                <a:spcPts val="594"/>
              </a:spcBef>
              <a:buNone/>
              <a:defRPr/>
            </a:pPr>
            <a:endParaRPr lang="en-US" sz="1100" dirty="0">
              <a:solidFill>
                <a:prstClr val="black"/>
              </a:solidFill>
            </a:endParaRPr>
          </a:p>
          <a:p>
            <a:endParaRPr lang="en-US" sz="1100" dirty="0"/>
          </a:p>
        </p:txBody>
      </p:sp>
    </p:spTree>
    <p:extLst>
      <p:ext uri="{BB962C8B-B14F-4D97-AF65-F5344CB8AC3E}">
        <p14:creationId xmlns:p14="http://schemas.microsoft.com/office/powerpoint/2010/main" val="42205115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indent="0" defTabSz="931774">
              <a:spcBef>
                <a:spcPts val="611"/>
              </a:spcBef>
              <a:buNone/>
              <a:defRPr/>
            </a:pPr>
            <a:r>
              <a:rPr lang="en-US" dirty="0">
                <a:solidFill>
                  <a:prstClr val="black"/>
                </a:solidFill>
              </a:rPr>
              <a:t>The lessons in this module, “Medicare and Medicaid</a:t>
            </a:r>
            <a:r>
              <a:rPr lang="en-US" baseline="0" dirty="0">
                <a:solidFill>
                  <a:prstClr val="black"/>
                </a:solidFill>
              </a:rPr>
              <a:t> Fraud, Waste, and Abuse Prevention</a:t>
            </a:r>
            <a:r>
              <a:rPr lang="en-US" dirty="0">
                <a:solidFill>
                  <a:prstClr val="black"/>
                </a:solidFill>
              </a:rPr>
              <a:t>,” explain common fraud schemes and</a:t>
            </a:r>
            <a:r>
              <a:rPr lang="en-US" baseline="0" dirty="0">
                <a:solidFill>
                  <a:prstClr val="black"/>
                </a:solidFill>
              </a:rPr>
              <a:t> how CMS and partner organizations combat fraud, waste, and abuse in health care programs</a:t>
            </a:r>
            <a:r>
              <a:rPr lang="en-US" dirty="0">
                <a:solidFill>
                  <a:prstClr val="black"/>
                </a:solidFill>
              </a:rPr>
              <a:t>. </a:t>
            </a:r>
          </a:p>
          <a:p>
            <a:pPr marL="0" indent="0" defTabSz="931774">
              <a:spcBef>
                <a:spcPts val="611"/>
              </a:spcBef>
              <a:buNone/>
              <a:defRPr/>
            </a:pPr>
            <a:r>
              <a:rPr lang="en-US" dirty="0">
                <a:solidFill>
                  <a:prstClr val="black"/>
                </a:solidFill>
              </a:rPr>
              <a:t>These materials are for information givers/trainers who are familiar with the Medicare Program, and who use the information for their presentations. </a:t>
            </a:r>
          </a:p>
          <a:p>
            <a:pPr marL="0" indent="0" defTabSz="931774">
              <a:spcBef>
                <a:spcPts val="611"/>
              </a:spcBef>
              <a:buNone/>
              <a:defRPr/>
            </a:pPr>
            <a:r>
              <a:rPr lang="en-US" dirty="0">
                <a:solidFill>
                  <a:prstClr val="black"/>
                </a:solidFill>
              </a:rPr>
              <a:t>This module consists </a:t>
            </a:r>
            <a:r>
              <a:rPr lang="en-US">
                <a:solidFill>
                  <a:prstClr val="black"/>
                </a:solidFill>
              </a:rPr>
              <a:t>of 62 </a:t>
            </a:r>
            <a:r>
              <a:rPr lang="en-US" dirty="0">
                <a:solidFill>
                  <a:prstClr val="black"/>
                </a:solidFill>
              </a:rPr>
              <a:t>slides and speaker’s notes and includes check your knowledge questions. It takes about 1</a:t>
            </a:r>
            <a:r>
              <a:rPr lang="en-US" baseline="0" dirty="0">
                <a:solidFill>
                  <a:prstClr val="black"/>
                </a:solidFill>
              </a:rPr>
              <a:t> hour</a:t>
            </a:r>
            <a:r>
              <a:rPr lang="en-US" dirty="0">
                <a:solidFill>
                  <a:prstClr val="black"/>
                </a:solidFill>
              </a:rPr>
              <a:t> to present. Allow approximately 15-30 more minutes for discussion, questions, and answers. You should consider adding more time for additional activities you want to include.</a:t>
            </a:r>
          </a:p>
          <a:p>
            <a:endParaRPr lang="en-US" dirty="0"/>
          </a:p>
        </p:txBody>
      </p:sp>
    </p:spTree>
    <p:extLst>
      <p:ext uri="{BB962C8B-B14F-4D97-AF65-F5344CB8AC3E}">
        <p14:creationId xmlns:p14="http://schemas.microsoft.com/office/powerpoint/2010/main" val="32957482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a:xfrm>
            <a:off x="685800" y="3578578"/>
            <a:ext cx="5486400" cy="5298722"/>
          </a:xfrm>
        </p:spPr>
        <p:txBody>
          <a:bodyPr/>
          <a:lstStyle/>
          <a:p>
            <a:pPr marL="0" indent="0" defTabSz="905591">
              <a:spcBef>
                <a:spcPts val="594"/>
              </a:spcBef>
              <a:buNone/>
              <a:defRPr/>
            </a:pPr>
            <a:r>
              <a:rPr lang="en-US" dirty="0">
                <a:solidFill>
                  <a:prstClr val="black"/>
                </a:solidFill>
              </a:rPr>
              <a:t>Providers aren’t the only focus in preventing Medicare fraud. Medicare health and drug plans have responsibilities beyond billing. Plans are responsible for making sure they market to people with Medicare in responsible ways that protect them and the Medicare Program from marketing practices that could result in fraud. This includes the plan’s agents or brokers who represent them.</a:t>
            </a:r>
          </a:p>
          <a:p>
            <a:pPr marL="0" indent="0" defTabSz="905591">
              <a:spcBef>
                <a:spcPts val="594"/>
              </a:spcBef>
              <a:buNone/>
              <a:defRPr/>
            </a:pPr>
            <a:r>
              <a:rPr lang="en-US" dirty="0">
                <a:solidFill>
                  <a:prstClr val="black"/>
                </a:solidFill>
              </a:rPr>
              <a:t>Here are some examples of activities that Medicare plans and people who represent them aren’t allowed to do:</a:t>
            </a:r>
          </a:p>
          <a:p>
            <a:pPr marL="111628" indent="-111628" defTabSz="905591">
              <a:spcBef>
                <a:spcPts val="594"/>
              </a:spcBef>
              <a:defRPr/>
            </a:pPr>
            <a:r>
              <a:rPr lang="en-US" dirty="0">
                <a:solidFill>
                  <a:prstClr val="black"/>
                </a:solidFill>
              </a:rPr>
              <a:t>Send unwanted emails without an “opt-out” function</a:t>
            </a:r>
          </a:p>
          <a:p>
            <a:pPr marL="111628" indent="-111628" defTabSz="905591">
              <a:spcBef>
                <a:spcPts val="594"/>
              </a:spcBef>
              <a:defRPr/>
            </a:pPr>
            <a:r>
              <a:rPr lang="en-US" dirty="0">
                <a:solidFill>
                  <a:prstClr val="black"/>
                </a:solidFill>
              </a:rPr>
              <a:t>Visit homes uninvited to encourage enrollment in their plan </a:t>
            </a:r>
          </a:p>
          <a:p>
            <a:pPr marL="111628" indent="-111628" defTabSz="905591">
              <a:spcBef>
                <a:spcPts val="594"/>
              </a:spcBef>
              <a:defRPr/>
            </a:pPr>
            <a:r>
              <a:rPr lang="en-US" dirty="0">
                <a:solidFill>
                  <a:prstClr val="black"/>
                </a:solidFill>
              </a:rPr>
              <a:t>Call or text non-members (unless given permission)</a:t>
            </a:r>
          </a:p>
          <a:p>
            <a:pPr marL="111628" indent="-111628" defTabSz="905591">
              <a:spcBef>
                <a:spcPts val="594"/>
              </a:spcBef>
              <a:defRPr/>
            </a:pPr>
            <a:r>
              <a:rPr lang="en-US" dirty="0">
                <a:solidFill>
                  <a:prstClr val="black"/>
                </a:solidFill>
              </a:rPr>
              <a:t>Offer cash to join their plan (nominal, noncash gifts under $15 are allowed)</a:t>
            </a:r>
          </a:p>
          <a:p>
            <a:pPr marL="111628" indent="-111628" defTabSz="905591">
              <a:spcBef>
                <a:spcPts val="594"/>
              </a:spcBef>
              <a:defRPr/>
            </a:pPr>
            <a:r>
              <a:rPr lang="en-US" dirty="0">
                <a:solidFill>
                  <a:prstClr val="black"/>
                </a:solidFill>
              </a:rPr>
              <a:t>Give free meals at sales or marketing events</a:t>
            </a:r>
          </a:p>
          <a:p>
            <a:pPr marL="111628" indent="-111628" defTabSz="905591">
              <a:spcBef>
                <a:spcPts val="594"/>
              </a:spcBef>
              <a:defRPr/>
            </a:pPr>
            <a:r>
              <a:rPr lang="en-US" dirty="0">
                <a:solidFill>
                  <a:prstClr val="black"/>
                </a:solidFill>
              </a:rPr>
              <a:t>Talk about their plan in restricted areas like exam rooms, hospital patient rooms, treatment areas, and pharmacy counters (areas where people get health care)</a:t>
            </a:r>
          </a:p>
          <a:p>
            <a:pPr marL="0" indent="0" defTabSz="905591">
              <a:spcBef>
                <a:spcPts val="594"/>
              </a:spcBef>
              <a:buNone/>
              <a:defRPr/>
            </a:pPr>
            <a:r>
              <a:rPr lang="en-US" dirty="0">
                <a:solidFill>
                  <a:prstClr val="black"/>
                </a:solidFill>
              </a:rPr>
              <a:t>For more information, view the Medicare Communications and Marketing Guidelines at </a:t>
            </a:r>
            <a:r>
              <a:rPr lang="en-US" dirty="0">
                <a:hlinkClick r:id="rId3"/>
              </a:rPr>
              <a:t>CMS.gov/Medicare/Health-Plans/ManagedCareMarketing/Downloads/Medicare_Communications_and_Marketing_Guidelines_Update_Memo_-_8-6-19.pdf</a:t>
            </a:r>
            <a:r>
              <a:rPr lang="en-US" dirty="0">
                <a:solidFill>
                  <a:prstClr val="black"/>
                </a:solidFill>
              </a:rPr>
              <a:t>.</a:t>
            </a:r>
          </a:p>
          <a:p>
            <a:pPr marL="0" indent="0" defTabSz="905591">
              <a:spcBef>
                <a:spcPts val="594"/>
              </a:spcBef>
              <a:buNone/>
              <a:defRPr/>
            </a:pPr>
            <a:r>
              <a:rPr lang="en-US" dirty="0">
                <a:solidFill>
                  <a:prstClr val="black"/>
                </a:solidFill>
              </a:rPr>
              <a:t>To report plans that ask for your personal information over the telephone or that call you without your permission to enroll you in a plan, call 1-800-MEDICARE (1-800-633-4227); TTY: 1-877-486-2048. </a:t>
            </a:r>
          </a:p>
        </p:txBody>
      </p:sp>
    </p:spTree>
    <p:extLst>
      <p:ext uri="{BB962C8B-B14F-4D97-AF65-F5344CB8AC3E}">
        <p14:creationId xmlns:p14="http://schemas.microsoft.com/office/powerpoint/2010/main" val="19989570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indent="0">
              <a:spcBef>
                <a:spcPts val="594"/>
              </a:spcBef>
              <a:buNone/>
            </a:pPr>
            <a:r>
              <a:rPr lang="en-US" dirty="0"/>
              <a:t>The </a:t>
            </a:r>
            <a:r>
              <a:rPr lang="en-US" baseline="0" dirty="0"/>
              <a:t>HHS OIG is alerting the public about fraud schemes involving genetic testing and orthotic braces. Genetic testing fraud occurs when Medicare is billed for a test or screening that wasn’t medically necessary and/or wasn’t ordered by the treating physician. Similarly, Durable Medical Equipment (DME) fraud happens when Medicare is billed for an orthotic brace or other DME that you didn’t need and/or wasn’t ordered by your treating physician. </a:t>
            </a:r>
          </a:p>
          <a:p>
            <a:pPr marL="0" indent="0">
              <a:spcBef>
                <a:spcPts val="594"/>
              </a:spcBef>
              <a:buNone/>
            </a:pPr>
            <a:r>
              <a:rPr lang="en-US" dirty="0"/>
              <a:t>Medicare only covers these</a:t>
            </a:r>
            <a:r>
              <a:rPr lang="en-US" baseline="0" dirty="0"/>
              <a:t> items</a:t>
            </a:r>
            <a:r>
              <a:rPr lang="en-US" dirty="0"/>
              <a:t> when they’re medically necessary and ordered by your doctor. </a:t>
            </a:r>
            <a:endParaRPr lang="en-US" baseline="0" dirty="0"/>
          </a:p>
          <a:p>
            <a:pPr marL="0" indent="0">
              <a:spcBef>
                <a:spcPts val="594"/>
              </a:spcBef>
              <a:buNone/>
            </a:pPr>
            <a:r>
              <a:rPr lang="en-US" baseline="0" dirty="0"/>
              <a:t>Scammers may try to offer you “free” screenings for genetic testing and/or medical equipment like back or knee braces in exchange for your Medicare information. The “free” screenings may come in the form </a:t>
            </a:r>
            <a:r>
              <a:rPr lang="en-US" dirty="0"/>
              <a:t>of an in-person screening, a </a:t>
            </a:r>
            <a:r>
              <a:rPr lang="en-US" baseline="0" dirty="0"/>
              <a:t>cheek swab,</a:t>
            </a:r>
            <a:r>
              <a:rPr lang="en-US" dirty="0"/>
              <a:t> </a:t>
            </a:r>
            <a:r>
              <a:rPr lang="en-US" baseline="0" dirty="0"/>
              <a:t>or a testing kit in the mail. Braces may arrive in the mail or be advertised on TV, radio, or by a direct phone call. If you agree to this testing or equipment and Medicare denies the claim, you would have to pay for the entire cost of the item, which could be thousands of dollars.</a:t>
            </a:r>
          </a:p>
          <a:p>
            <a:pPr marL="0" indent="0">
              <a:spcBef>
                <a:spcPts val="594"/>
              </a:spcBef>
              <a:buNone/>
            </a:pPr>
            <a:r>
              <a:rPr lang="en-US" dirty="0"/>
              <a:t>Genetic test</a:t>
            </a:r>
            <a:r>
              <a:rPr lang="en-US" baseline="0" dirty="0"/>
              <a:t> names can vary and include:</a:t>
            </a:r>
          </a:p>
          <a:p>
            <a:pPr>
              <a:spcBef>
                <a:spcPts val="594"/>
              </a:spcBef>
            </a:pPr>
            <a:r>
              <a:rPr lang="en-US" baseline="0" dirty="0"/>
              <a:t>Cancer screening/test</a:t>
            </a:r>
          </a:p>
          <a:p>
            <a:pPr>
              <a:spcBef>
                <a:spcPts val="594"/>
              </a:spcBef>
            </a:pPr>
            <a:r>
              <a:rPr lang="en-US" baseline="0" dirty="0"/>
              <a:t>DNA screening/test</a:t>
            </a:r>
          </a:p>
          <a:p>
            <a:pPr>
              <a:spcBef>
                <a:spcPts val="594"/>
              </a:spcBef>
            </a:pPr>
            <a:r>
              <a:rPr lang="en-US" baseline="0" dirty="0"/>
              <a:t>Hereditary cancer screening/test</a:t>
            </a:r>
          </a:p>
          <a:p>
            <a:pPr>
              <a:spcBef>
                <a:spcPts val="594"/>
              </a:spcBef>
            </a:pPr>
            <a:r>
              <a:rPr lang="en-US" baseline="0" dirty="0"/>
              <a:t>Dementia screening/test</a:t>
            </a:r>
          </a:p>
          <a:p>
            <a:pPr>
              <a:spcBef>
                <a:spcPts val="594"/>
              </a:spcBef>
            </a:pPr>
            <a:r>
              <a:rPr lang="en-US" baseline="0" dirty="0"/>
              <a:t>Parkinson’s screening/test</a:t>
            </a:r>
          </a:p>
          <a:p>
            <a:pPr>
              <a:spcBef>
                <a:spcPts val="594"/>
              </a:spcBef>
            </a:pPr>
            <a:r>
              <a:rPr lang="en-US" baseline="0" dirty="0"/>
              <a:t>Pharmacogenomics-medication metabolization</a:t>
            </a:r>
            <a:endParaRPr lang="en-US" dirty="0"/>
          </a:p>
          <a:p>
            <a:endParaRPr lang="en-US" dirty="0"/>
          </a:p>
        </p:txBody>
      </p:sp>
    </p:spTree>
    <p:extLst>
      <p:ext uri="{BB962C8B-B14F-4D97-AF65-F5344CB8AC3E}">
        <p14:creationId xmlns:p14="http://schemas.microsoft.com/office/powerpoint/2010/main" val="22118589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indent="0" defTabSz="905591">
              <a:spcBef>
                <a:spcPts val="594"/>
              </a:spcBef>
              <a:buNone/>
              <a:defRPr/>
            </a:pPr>
            <a:r>
              <a:rPr lang="en-US" dirty="0">
                <a:solidFill>
                  <a:prstClr val="black"/>
                </a:solidFill>
              </a:rPr>
              <a:t>There are telemarketing rules for DME. DME suppliers (people who sell equipment like diabetic supplies and power wheelchairs), and anyone representing the supplier are prohibited by law from directly selling their products to people with Medicare (unless given prior consent). This includes contacting you by telephone, computer, e-mail, instant messaging, and in-person contact. DME suppliers must be in compliance with the supplier standards of 42 C.F.R. 424.57(c). See </a:t>
            </a:r>
            <a:r>
              <a:rPr lang="en-US" dirty="0">
                <a:solidFill>
                  <a:prstClr val="black"/>
                </a:solidFill>
                <a:hlinkClick r:id="rId3"/>
              </a:rPr>
              <a:t>CMS.gov/Medicare/Provider-Enrollment-and-Certification/MedicareProviderSupEnroll/Downloads/DMEPOSSupplierStandards.pdf</a:t>
            </a:r>
            <a:r>
              <a:rPr lang="en-US" dirty="0">
                <a:solidFill>
                  <a:prstClr val="black"/>
                </a:solidFill>
              </a:rPr>
              <a:t> for complete details.</a:t>
            </a:r>
          </a:p>
          <a:p>
            <a:pPr marL="0" indent="0" defTabSz="905591">
              <a:spcBef>
                <a:spcPts val="594"/>
              </a:spcBef>
              <a:buNone/>
              <a:defRPr/>
            </a:pPr>
            <a:r>
              <a:rPr lang="en-US" dirty="0">
                <a:solidFill>
                  <a:prstClr val="black"/>
                </a:solidFill>
              </a:rPr>
              <a:t>Potential DME scams include:</a:t>
            </a:r>
          </a:p>
          <a:p>
            <a:pPr marL="117904" indent="-117904" defTabSz="905591">
              <a:spcBef>
                <a:spcPts val="594"/>
              </a:spcBef>
              <a:defRPr/>
            </a:pPr>
            <a:r>
              <a:rPr lang="en-US" dirty="0">
                <a:solidFill>
                  <a:prstClr val="black"/>
                </a:solidFill>
              </a:rPr>
              <a:t>Calls or visits from people saying they represent Medicare</a:t>
            </a:r>
          </a:p>
          <a:p>
            <a:pPr marL="117904" indent="-117904" defTabSz="905591">
              <a:spcBef>
                <a:spcPts val="594"/>
              </a:spcBef>
              <a:defRPr/>
            </a:pPr>
            <a:r>
              <a:rPr lang="en-US" dirty="0">
                <a:solidFill>
                  <a:prstClr val="black"/>
                </a:solidFill>
              </a:rPr>
              <a:t>Phone or door-to-door selling techniques</a:t>
            </a:r>
          </a:p>
          <a:p>
            <a:pPr marL="117904" indent="-117904" defTabSz="905591">
              <a:spcBef>
                <a:spcPts val="594"/>
              </a:spcBef>
              <a:defRPr/>
            </a:pPr>
            <a:r>
              <a:rPr lang="en-US" dirty="0">
                <a:solidFill>
                  <a:prstClr val="black"/>
                </a:solidFill>
              </a:rPr>
              <a:t>Equipment or service, like genetic testing, is offered for free and then you're asked for your Medicare Number for “record-keeping purposes”</a:t>
            </a:r>
          </a:p>
          <a:p>
            <a:pPr marL="117904" indent="-117904" defTabSz="905591">
              <a:spcBef>
                <a:spcPts val="594"/>
              </a:spcBef>
              <a:defRPr/>
            </a:pPr>
            <a:r>
              <a:rPr lang="en-US" dirty="0">
                <a:solidFill>
                  <a:prstClr val="black"/>
                </a:solidFill>
              </a:rPr>
              <a:t>Being told that Medicare will pay for the item or service if you give them your Medicare Number</a:t>
            </a:r>
          </a:p>
          <a:p>
            <a:pPr marL="0" indent="0" defTabSz="905591">
              <a:spcBef>
                <a:spcPts val="594"/>
              </a:spcBef>
              <a:buNone/>
              <a:defRPr/>
            </a:pPr>
            <a:r>
              <a:rPr lang="en-US" sz="1200" kern="1200" dirty="0">
                <a:solidFill>
                  <a:schemeClr val="tx1"/>
                </a:solidFill>
                <a:effectLst/>
                <a:latin typeface="+mn-lt"/>
                <a:ea typeface="+mn-ea"/>
                <a:cs typeface="+mn-cs"/>
              </a:rPr>
              <a:t>A main goal of these scams is to get your Medicare Number and bill Medicare for services or items that you don’t need or</a:t>
            </a:r>
            <a:r>
              <a:rPr lang="en-US" sz="1200" kern="1200" baseline="0" dirty="0">
                <a:solidFill>
                  <a:schemeClr val="tx1"/>
                </a:solidFill>
                <a:effectLst/>
                <a:latin typeface="+mn-lt"/>
                <a:ea typeface="+mn-ea"/>
                <a:cs typeface="+mn-cs"/>
              </a:rPr>
              <a:t> never get</a:t>
            </a:r>
            <a:r>
              <a:rPr lang="en-US" sz="1200" kern="1200" dirty="0">
                <a:solidFill>
                  <a:schemeClr val="tx1"/>
                </a:solidFill>
                <a:effectLst/>
                <a:latin typeface="+mn-lt"/>
                <a:ea typeface="+mn-ea"/>
                <a:cs typeface="+mn-cs"/>
              </a:rPr>
              <a:t>. It’s important to review your Medicare Summary Notice (MSN) for charges that you don’t recognize. If you suspect fraud, report it to Medicare.</a:t>
            </a:r>
            <a:r>
              <a:rPr lang="en-US" dirty="0">
                <a:solidFill>
                  <a:prstClr val="black"/>
                </a:solidFill>
              </a:rPr>
              <a:t> To report suspected DME scams, call 1-800-MEDICARE (1-800-633-4227); TTY: 1-877-486-2048. </a:t>
            </a:r>
          </a:p>
          <a:p>
            <a:endParaRPr lang="en-US" dirty="0"/>
          </a:p>
        </p:txBody>
      </p:sp>
    </p:spTree>
    <p:extLst>
      <p:ext uri="{BB962C8B-B14F-4D97-AF65-F5344CB8AC3E}">
        <p14:creationId xmlns:p14="http://schemas.microsoft.com/office/powerpoint/2010/main" val="41351070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spcBef>
                <a:spcPts val="600"/>
              </a:spcBef>
              <a:spcAft>
                <a:spcPts val="0"/>
              </a:spcAft>
              <a:buClrTx/>
              <a:buSzTx/>
              <a:buFont typeface="Wingdings" panose="05000000000000000000" pitchFamily="2" charset="2"/>
              <a:buNone/>
              <a:tabLst/>
              <a:defRPr/>
            </a:pPr>
            <a:r>
              <a:rPr lang="en-US" sz="1200" kern="1200" dirty="0">
                <a:solidFill>
                  <a:schemeClr val="tx1"/>
                </a:solidFill>
                <a:effectLst/>
                <a:latin typeface="+mn-lt"/>
                <a:ea typeface="+mn-ea"/>
                <a:cs typeface="+mn-cs"/>
              </a:rPr>
              <a:t>The Durable Medical Equipment, Prosthetics, Orthotics, and Supplies (DMEPOS) Competitive Bidding Program (CBP) was established by the Medicare Prescription Drug, Improvement, and Modernization Act of 2003 (MMA). Implemented on January 1, 2011, the CBP has been an essential tool to help Medicare set market-based payment rates for DMEPOS items, save money for beneficiaries and taxpayers, and limit fraud, waste, and abuse in the Medicare Program. The CBP has saved billions of dollars since started, while ensuring access to quality items and services. After consecutive rounds of re-competing contracts in the CBAs, all DMEPOS CBP contracts expired on December 31, 2018. There was a temporary gap period in the DMEPOS CBP from 2019</a:t>
            </a:r>
            <a:r>
              <a:rPr lang="en-US" sz="1200" kern="1200" dirty="0">
                <a:solidFill>
                  <a:schemeClr val="tx1"/>
                </a:solidFill>
                <a:effectLst/>
                <a:latin typeface="Times New Roman" panose="02020603050405020304" pitchFamily="18" charset="0"/>
                <a:cs typeface="Times New Roman" panose="02020603050405020304" pitchFamily="18" charset="0"/>
              </a:rPr>
              <a:t>–</a:t>
            </a:r>
            <a:r>
              <a:rPr lang="en-US" sz="1200" kern="1200" dirty="0">
                <a:solidFill>
                  <a:schemeClr val="tx1"/>
                </a:solidFill>
                <a:effectLst/>
                <a:latin typeface="+mn-lt"/>
                <a:ea typeface="+mn-ea"/>
                <a:cs typeface="+mn-cs"/>
              </a:rPr>
              <a:t>2020. </a:t>
            </a:r>
          </a:p>
          <a:p>
            <a:pPr marL="0" lvl="0" indent="0">
              <a:spcBef>
                <a:spcPts val="600"/>
              </a:spcBef>
              <a:buNone/>
            </a:pPr>
            <a:r>
              <a:rPr lang="en-US" sz="1200" kern="1200" dirty="0">
                <a:solidFill>
                  <a:schemeClr val="tx1"/>
                </a:solidFill>
                <a:effectLst/>
                <a:latin typeface="+mn-lt"/>
                <a:ea typeface="+mn-ea"/>
                <a:cs typeface="+mn-cs"/>
              </a:rPr>
              <a:t>On October 27, 2020, CMS announced</a:t>
            </a:r>
            <a:r>
              <a:rPr lang="en-US" sz="1200" kern="1200" baseline="0" dirty="0">
                <a:solidFill>
                  <a:schemeClr val="tx1"/>
                </a:solidFill>
                <a:effectLst/>
                <a:latin typeface="+mn-lt"/>
                <a:ea typeface="+mn-ea"/>
                <a:cs typeface="+mn-cs"/>
              </a:rPr>
              <a:t> single payment amounts (SPAs) for 2 product categories (off-the-shelf back and knee braces), the start of the contracting process, and announcement of the new Competitive Bidding Implementation Contractor (CBIC, Palmetto GBA). </a:t>
            </a:r>
            <a:r>
              <a:rPr lang="en-US" dirty="0"/>
              <a:t>Round 2021 started on January 1, 2021 and will run through December 31, 2023. </a:t>
            </a:r>
            <a:r>
              <a:rPr lang="en-US" sz="1200" kern="1200" baseline="0" dirty="0">
                <a:solidFill>
                  <a:schemeClr val="tx1"/>
                </a:solidFill>
                <a:effectLst/>
                <a:latin typeface="+mn-lt"/>
                <a:ea typeface="+mn-ea"/>
                <a:cs typeface="+mn-cs"/>
              </a:rPr>
              <a:t>Visit</a:t>
            </a:r>
            <a:r>
              <a:rPr lang="en-US" dirty="0"/>
              <a:t> </a:t>
            </a:r>
            <a:r>
              <a:rPr lang="en-US" dirty="0">
                <a:hlinkClick r:id="rId3"/>
              </a:rPr>
              <a:t>CMS.gov/newsroom/fact-sheets/medicare-cy-2021-durable-medical-equipment-prosthetics-orthotics-and-supplies-dmepos-policy-issues</a:t>
            </a:r>
            <a:r>
              <a:rPr lang="en-US" dirty="0"/>
              <a:t> </a:t>
            </a:r>
            <a:r>
              <a:rPr lang="en-US" sz="1200" kern="1200" baseline="0" dirty="0">
                <a:solidFill>
                  <a:schemeClr val="tx1"/>
                </a:solidFill>
                <a:effectLst/>
                <a:latin typeface="+mn-lt"/>
                <a:ea typeface="+mn-ea"/>
                <a:cs typeface="+mn-cs"/>
              </a:rPr>
              <a:t>for more information about that announcement and fact sheet.</a:t>
            </a:r>
            <a:endParaRPr lang="en-US" dirty="0"/>
          </a:p>
          <a:p>
            <a:endParaRPr lang="en-US" dirty="0"/>
          </a:p>
        </p:txBody>
      </p:sp>
    </p:spTree>
    <p:extLst>
      <p:ext uri="{BB962C8B-B14F-4D97-AF65-F5344CB8AC3E}">
        <p14:creationId xmlns:p14="http://schemas.microsoft.com/office/powerpoint/2010/main" val="14506642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a:xfrm>
            <a:off x="685800" y="3578578"/>
            <a:ext cx="5486400" cy="5438422"/>
          </a:xfrm>
        </p:spPr>
        <p:txBody>
          <a:bodyPr/>
          <a:lstStyle/>
          <a:p>
            <a:pPr lvl="0">
              <a:spcBef>
                <a:spcPts val="600"/>
              </a:spcBef>
            </a:pPr>
            <a:r>
              <a:rPr lang="en-US" dirty="0"/>
              <a:t>As of January 1, 2021, people with Medicare in 127 CBAs who get off-the-shelf (OTS) back and knee braces will pay prices lower on average than Medicare currently pays for the same items. Because people with Medicare pay 20% coinsurance on the cost of these items, they’ll directly benefit from the savings. Medicare expects to save $600 million for the CBP and beneficiaries over the 3-year Round 2021 contract performance period. </a:t>
            </a:r>
          </a:p>
          <a:p>
            <a:pPr lvl="0">
              <a:spcBef>
                <a:spcPts val="600"/>
              </a:spcBef>
            </a:pPr>
            <a:r>
              <a:rPr lang="en-US" dirty="0"/>
              <a:t>People with Medicare who live in or travel to a CBA will need to obtain OTS back and knee braces from a contract supplier for Medicare to help pay for the item. Previously, they could get these items from any Medicare-approved supplier in order to have Medicare help pay. </a:t>
            </a:r>
          </a:p>
          <a:p>
            <a:pPr lvl="0">
              <a:spcBef>
                <a:spcPts val="600"/>
              </a:spcBef>
            </a:pPr>
            <a:r>
              <a:rPr lang="en-US" dirty="0"/>
              <a:t>People with Medicare who need custom-fitted back and knee braces don’t need to use a contract supplier; Medicare will continue covering these devices when a Medicare-approved supplier is used.</a:t>
            </a:r>
          </a:p>
          <a:p>
            <a:pPr lvl="0">
              <a:spcBef>
                <a:spcPts val="600"/>
              </a:spcBef>
            </a:pPr>
            <a:r>
              <a:rPr lang="en-US" dirty="0"/>
              <a:t>To participate in the CBP, suppliers are required to meet Medicare’s quality and financial standards that make sure participating suppliers are able to meet the needs of people with Medicare and the terms of their contracts with Medicare.</a:t>
            </a:r>
          </a:p>
          <a:p>
            <a:pPr lvl="0">
              <a:spcBef>
                <a:spcPts val="600"/>
              </a:spcBef>
            </a:pPr>
            <a:r>
              <a:rPr lang="en-US" dirty="0"/>
              <a:t>The CBP is an essential tool to help Medicare set market-based payment rates, save money for people with Medicare and taxpayers, and limit fraud and abuse in the Medicare Program while ensuring access to quality items.</a:t>
            </a:r>
          </a:p>
          <a:p>
            <a:pPr>
              <a:spcBef>
                <a:spcPts val="600"/>
              </a:spcBef>
            </a:pPr>
            <a:r>
              <a:rPr lang="en-US" dirty="0"/>
              <a:t>For more information,</a:t>
            </a:r>
            <a:r>
              <a:rPr lang="en-US" baseline="0" dirty="0"/>
              <a:t> visit:</a:t>
            </a:r>
          </a:p>
          <a:p>
            <a:pPr marL="401638" lvl="1" indent="-171450">
              <a:buFont typeface="Arial" panose="020B0604020202020204" pitchFamily="34" charset="0"/>
              <a:buChar char="•"/>
            </a:pPr>
            <a:r>
              <a:rPr lang="en-US" sz="1200" dirty="0">
                <a:hlinkClick r:id="rId3"/>
              </a:rPr>
              <a:t>dmecompetitivebid.com/cbic/cbic.nsf/DocsCat/Home</a:t>
            </a:r>
            <a:endParaRPr lang="en-US" sz="1200" dirty="0"/>
          </a:p>
          <a:p>
            <a:pPr marL="401638" lvl="1" indent="-171450">
              <a:buFont typeface="Arial" panose="020B0604020202020204" pitchFamily="34" charset="0"/>
              <a:buChar char="•"/>
            </a:pPr>
            <a:r>
              <a:rPr lang="en-US" sz="1200" dirty="0">
                <a:hlinkClick r:id="rId4"/>
              </a:rPr>
              <a:t>CMS.gov/Medicare/Medicare-Fee-for-Service-Payment/DMEPOSCompetitiveBid/Round-2021</a:t>
            </a:r>
            <a:endParaRPr lang="en-US" sz="1200" dirty="0"/>
          </a:p>
          <a:p>
            <a:pPr marL="401638" lvl="1" indent="-171450">
              <a:buFont typeface="Arial" panose="020B0604020202020204" pitchFamily="34" charset="0"/>
              <a:buChar char="•"/>
            </a:pPr>
            <a:r>
              <a:rPr lang="en-US" sz="1200" dirty="0"/>
              <a:t>Fact Sheet </a:t>
            </a:r>
            <a:r>
              <a:rPr lang="en-US" sz="1200" dirty="0">
                <a:hlinkClick r:id="rId5"/>
              </a:rPr>
              <a:t>CMS.gov/files/document/round-2021-dmepos-cbp-single-payment-amts-fact-sheet.pdf</a:t>
            </a:r>
            <a:r>
              <a:rPr lang="en-US" sz="1200" dirty="0"/>
              <a:t>.</a:t>
            </a:r>
          </a:p>
          <a:p>
            <a:pPr>
              <a:spcBef>
                <a:spcPts val="600"/>
              </a:spcBef>
            </a:pPr>
            <a:endParaRPr lang="en-US" dirty="0"/>
          </a:p>
          <a:p>
            <a:endParaRPr lang="en-US" dirty="0"/>
          </a:p>
        </p:txBody>
      </p:sp>
    </p:spTree>
    <p:extLst>
      <p:ext uri="{BB962C8B-B14F-4D97-AF65-F5344CB8AC3E}">
        <p14:creationId xmlns:p14="http://schemas.microsoft.com/office/powerpoint/2010/main" val="26973209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indent="0" defTabSz="905591">
              <a:spcBef>
                <a:spcPts val="594"/>
              </a:spcBef>
              <a:buNone/>
              <a:defRPr/>
            </a:pPr>
            <a:r>
              <a:rPr lang="en-US" dirty="0">
                <a:solidFill>
                  <a:prstClr val="black"/>
                </a:solidFill>
              </a:rPr>
              <a:t>There’s a specific Quality Improvement Organization (QIO) dedicated to addressing the concerns of people with Medicare and their families called the Beneficiary and Family-Centered Care (BFCC) QIO. </a:t>
            </a:r>
          </a:p>
          <a:p>
            <a:pPr marL="0" indent="0" defTabSz="905591">
              <a:spcBef>
                <a:spcPts val="594"/>
              </a:spcBef>
              <a:buNone/>
              <a:defRPr/>
            </a:pPr>
            <a:r>
              <a:rPr lang="en-US" dirty="0">
                <a:solidFill>
                  <a:prstClr val="black"/>
                </a:solidFill>
              </a:rPr>
              <a:t>Patient quality of care concerns aren’t necessarily fraud. Examples of quality of care concerns that your BFCC-QIO can address include:</a:t>
            </a:r>
          </a:p>
          <a:p>
            <a:pPr marL="117904" indent="-117904" defTabSz="905591">
              <a:spcBef>
                <a:spcPts val="594"/>
              </a:spcBef>
              <a:defRPr/>
            </a:pPr>
            <a:r>
              <a:rPr lang="en-US" dirty="0">
                <a:solidFill>
                  <a:prstClr val="black"/>
                </a:solidFill>
              </a:rPr>
              <a:t>Medication errors, like being given the wrong medication; being given medication at the wrong time; being given a medication to which you’re allergic; or being given medications that interact in a negative way. The BFCC-QIO can evaluate if the situation merits Medicare Drug Integrity Contractor intervention.</a:t>
            </a:r>
          </a:p>
          <a:p>
            <a:pPr marL="117904" indent="-117904" defTabSz="905591">
              <a:spcBef>
                <a:spcPts val="594"/>
              </a:spcBef>
              <a:defRPr/>
            </a:pPr>
            <a:r>
              <a:rPr lang="en-US" dirty="0">
                <a:solidFill>
                  <a:prstClr val="black"/>
                </a:solidFill>
              </a:rPr>
              <a:t>A change in your condition that’s not treated, like not getting treatment after abnormal test results or when you developed a complication.</a:t>
            </a:r>
          </a:p>
          <a:p>
            <a:pPr marL="117904" indent="-117904" defTabSz="905591">
              <a:spcBef>
                <a:spcPts val="594"/>
              </a:spcBef>
              <a:defRPr/>
            </a:pPr>
            <a:r>
              <a:rPr lang="en-US" dirty="0">
                <a:solidFill>
                  <a:prstClr val="black"/>
                </a:solidFill>
              </a:rPr>
              <a:t>Being discharged from the hospital too soon.</a:t>
            </a:r>
          </a:p>
          <a:p>
            <a:pPr marL="117904" indent="-117904" defTabSz="905591">
              <a:spcBef>
                <a:spcPts val="594"/>
              </a:spcBef>
              <a:defRPr/>
            </a:pPr>
            <a:r>
              <a:rPr lang="en-US" dirty="0">
                <a:solidFill>
                  <a:prstClr val="black"/>
                </a:solidFill>
              </a:rPr>
              <a:t>Incomplete discharge instructions and/or arrangements.</a:t>
            </a:r>
          </a:p>
          <a:p>
            <a:pPr marL="0" indent="0" defTabSz="905591">
              <a:spcBef>
                <a:spcPts val="594"/>
              </a:spcBef>
              <a:buNone/>
              <a:defRPr/>
            </a:pPr>
            <a:r>
              <a:rPr lang="en-US" dirty="0">
                <a:solidFill>
                  <a:prstClr val="black"/>
                </a:solidFill>
              </a:rPr>
              <a:t>To get the address and phone number of the BFCC-QIO for your state or territory, visit </a:t>
            </a:r>
            <a:r>
              <a:rPr lang="en-US" dirty="0">
                <a:solidFill>
                  <a:prstClr val="black"/>
                </a:solidFill>
                <a:hlinkClick r:id="rId3"/>
              </a:rPr>
              <a:t>Medicare.gov/talk-to-someone</a:t>
            </a:r>
            <a:r>
              <a:rPr lang="en-US" dirty="0">
                <a:solidFill>
                  <a:prstClr val="black"/>
                </a:solidFill>
              </a:rPr>
              <a:t> and search for information on the topic of “Complaints about my care or services.” Or, call 1-800-MEDICARE (1-800-633-4227); TTY: 1-877-486-2048.</a:t>
            </a:r>
          </a:p>
          <a:p>
            <a:endParaRPr lang="en-US" dirty="0"/>
          </a:p>
        </p:txBody>
      </p:sp>
    </p:spTree>
    <p:extLst>
      <p:ext uri="{BB962C8B-B14F-4D97-AF65-F5344CB8AC3E}">
        <p14:creationId xmlns:p14="http://schemas.microsoft.com/office/powerpoint/2010/main" val="26420030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a:xfrm>
            <a:off x="685800" y="3578578"/>
            <a:ext cx="5486400" cy="5171722"/>
          </a:xfrm>
        </p:spPr>
        <p:txBody>
          <a:bodyPr/>
          <a:lstStyle/>
          <a:p>
            <a:pPr marL="171371" lvl="1" indent="-119487" defTabSz="905591">
              <a:spcBef>
                <a:spcPts val="594"/>
              </a:spcBef>
              <a:buFont typeface="Wingdings" panose="05000000000000000000" pitchFamily="2" charset="2"/>
              <a:buChar char="§"/>
              <a:defRPr/>
            </a:pPr>
            <a:r>
              <a:rPr lang="en-US" sz="1100" dirty="0">
                <a:solidFill>
                  <a:prstClr val="black"/>
                </a:solidFill>
              </a:rPr>
              <a:t>CMS moved beyond the “pay and chase” approach to health care fraud to a more proactive and transparent approach by:</a:t>
            </a:r>
          </a:p>
          <a:p>
            <a:pPr marL="289286" lvl="2" indent="-117916" defTabSz="905591">
              <a:spcBef>
                <a:spcPts val="594"/>
              </a:spcBef>
              <a:buSzTx/>
              <a:buFont typeface="Arial" panose="020B0604020202020204" pitchFamily="34" charset="0"/>
              <a:buChar char="•"/>
              <a:defRPr/>
            </a:pPr>
            <a:r>
              <a:rPr lang="en-US" sz="1100" dirty="0">
                <a:solidFill>
                  <a:prstClr val="black"/>
                </a:solidFill>
              </a:rPr>
              <a:t>Creating a rigorous screening process for providers and suppliers enrolling in Medicare, Medicaid, and Children’s Health Insurance Program (CHIP).</a:t>
            </a:r>
          </a:p>
          <a:p>
            <a:pPr marL="289286" lvl="2" indent="-117916" defTabSz="905591">
              <a:spcBef>
                <a:spcPts val="594"/>
              </a:spcBef>
              <a:buSzTx/>
              <a:buFont typeface="Arial" panose="020B0604020202020204" pitchFamily="34" charset="0"/>
              <a:buChar char="•"/>
              <a:defRPr/>
            </a:pPr>
            <a:r>
              <a:rPr lang="en-US" sz="1100" dirty="0">
                <a:solidFill>
                  <a:prstClr val="black"/>
                </a:solidFill>
              </a:rPr>
              <a:t>Requiring cross-termination among federal and state health programs, so providers and suppliers whose participation has been terminated by a Medicaid Program or a CHIP may have their Medicare billing privileges revoked. Providers and suppliers who have their Medicare billing privileges revoked are barred or terminated from all other CHIPs and Medicaid Programs.</a:t>
            </a:r>
          </a:p>
          <a:p>
            <a:pPr marL="289286" lvl="2" indent="-117916" defTabSz="905591">
              <a:spcBef>
                <a:spcPts val="594"/>
              </a:spcBef>
              <a:buSzTx/>
              <a:buFont typeface="Arial" panose="020B0604020202020204" pitchFamily="34" charset="0"/>
              <a:buChar char="•"/>
              <a:defRPr/>
            </a:pPr>
            <a:r>
              <a:rPr lang="en-US" sz="1100" dirty="0">
                <a:solidFill>
                  <a:prstClr val="black"/>
                </a:solidFill>
              </a:rPr>
              <a:t>Temporarily stopping enrollment of new providers and suppliers in high-risk areas. Medicare and state agencies watch for trends that may indicate a significant potential for health care fraud, and can temporarily stop enrollment of a category of providers or suppliers, or enrollment of new providers or suppliers, in a geographic area that has been identified as high risk. The Market Saturation and Utilization Data Tool includes an interactive map and a data set that show national, state, and county-level provider services and utilization data for selected health service areas. The interactive trend graph shows the nation and state-level trends for the user-selected geographies over time for the available metrics and health service areas. CMS can use the data to monitor market saturation as a means to help prevent potential fraud, waste, and abuse. The data can also be used to reveal the degree to which use of a service is related to the number of providers servicing a geographic region. Visit, </a:t>
            </a:r>
            <a:r>
              <a:rPr lang="en-US" sz="1100" dirty="0">
                <a:solidFill>
                  <a:prstClr val="black"/>
                </a:solidFill>
                <a:hlinkClick r:id="rId3"/>
              </a:rPr>
              <a:t>Data.CMS.gov/market-saturation/states-and-counties</a:t>
            </a:r>
            <a:r>
              <a:rPr lang="en-US" sz="1100" dirty="0">
                <a:solidFill>
                  <a:prstClr val="black"/>
                </a:solidFill>
              </a:rPr>
              <a:t> to access the Market Saturation and Utilization Data Tool.</a:t>
            </a:r>
          </a:p>
          <a:p>
            <a:pPr marL="289286" lvl="2" indent="-117916" defTabSz="905591">
              <a:spcBef>
                <a:spcPts val="594"/>
              </a:spcBef>
              <a:buSzTx/>
              <a:buFont typeface="Arial" panose="020B0604020202020204" pitchFamily="34" charset="0"/>
              <a:buChar char="•"/>
              <a:defRPr/>
            </a:pPr>
            <a:r>
              <a:rPr lang="en-US" sz="1100" dirty="0">
                <a:solidFill>
                  <a:prstClr val="black"/>
                </a:solidFill>
              </a:rPr>
              <a:t>Temporarily stopping Medicare payments in cases of credible allegations of fraud.</a:t>
            </a:r>
          </a:p>
          <a:p>
            <a:pPr marL="289286" lvl="2" indent="-117916" defTabSz="905591">
              <a:spcBef>
                <a:spcPts val="594"/>
              </a:spcBef>
              <a:buSzTx/>
              <a:buFont typeface="Arial" panose="020B0604020202020204" pitchFamily="34" charset="0"/>
              <a:buChar char="•"/>
              <a:defRPr/>
            </a:pPr>
            <a:r>
              <a:rPr lang="en-US" sz="1100" dirty="0">
                <a:solidFill>
                  <a:prstClr val="black"/>
                </a:solidFill>
              </a:rPr>
              <a:t>Coordinating with private and public health payers and other stakeholders to detect and deter fraudulent behaviors within the health care system.</a:t>
            </a:r>
          </a:p>
          <a:p>
            <a:pPr marL="289286" lvl="2" indent="-117916" defTabSz="905591">
              <a:spcBef>
                <a:spcPts val="594"/>
              </a:spcBef>
              <a:buSzTx/>
              <a:buFont typeface="Arial" panose="020B0604020202020204" pitchFamily="34" charset="0"/>
              <a:buChar char="•"/>
              <a:defRPr/>
            </a:pPr>
            <a:r>
              <a:rPr lang="en-US" sz="1100" dirty="0">
                <a:solidFill>
                  <a:prstClr val="black"/>
                </a:solidFill>
              </a:rPr>
              <a:t>Providing outreach and education to key stakeholders to reach key program objectives.</a:t>
            </a:r>
          </a:p>
          <a:p>
            <a:endParaRPr lang="en-US" dirty="0"/>
          </a:p>
        </p:txBody>
      </p:sp>
    </p:spTree>
    <p:extLst>
      <p:ext uri="{BB962C8B-B14F-4D97-AF65-F5344CB8AC3E}">
        <p14:creationId xmlns:p14="http://schemas.microsoft.com/office/powerpoint/2010/main" val="21722318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171371" lvl="1" indent="-119487" defTabSz="905591">
              <a:spcBef>
                <a:spcPts val="594"/>
              </a:spcBef>
              <a:buFont typeface="Wingdings" panose="05000000000000000000" pitchFamily="2" charset="2"/>
              <a:buChar char="§"/>
              <a:defRPr/>
            </a:pPr>
            <a:r>
              <a:rPr lang="en-US" dirty="0">
                <a:solidFill>
                  <a:prstClr val="black"/>
                </a:solidFill>
              </a:rPr>
              <a:t>Within</a:t>
            </a:r>
            <a:r>
              <a:rPr lang="en-US" baseline="0" dirty="0">
                <a:solidFill>
                  <a:prstClr val="black"/>
                </a:solidFill>
              </a:rPr>
              <a:t> CMS, t</a:t>
            </a:r>
            <a:r>
              <a:rPr lang="en-US" dirty="0">
                <a:solidFill>
                  <a:prstClr val="black"/>
                </a:solidFill>
              </a:rPr>
              <a:t>he Center for Program Integrity (CPI) coordinates the Medicare and Medicaid Program integrity activities focused on detecting and preventing fraud, waste, and abuse. </a:t>
            </a:r>
          </a:p>
          <a:p>
            <a:pPr marL="171371" lvl="1" indent="-119487" defTabSz="905591">
              <a:spcBef>
                <a:spcPts val="594"/>
              </a:spcBef>
              <a:buFont typeface="Wingdings" panose="05000000000000000000" pitchFamily="2" charset="2"/>
              <a:buChar char="§"/>
              <a:defRPr/>
            </a:pPr>
            <a:r>
              <a:rPr lang="en-US" dirty="0">
                <a:solidFill>
                  <a:prstClr val="black"/>
                </a:solidFill>
              </a:rPr>
              <a:t>CPI coordinates the work of anti-fraud contractors to investigate Medicare providers and conducts audits of Medicaid providers to identify potential overpayments.</a:t>
            </a:r>
          </a:p>
          <a:p>
            <a:endParaRPr lang="en-US" dirty="0"/>
          </a:p>
        </p:txBody>
      </p:sp>
    </p:spTree>
    <p:extLst>
      <p:ext uri="{BB962C8B-B14F-4D97-AF65-F5344CB8AC3E}">
        <p14:creationId xmlns:p14="http://schemas.microsoft.com/office/powerpoint/2010/main" val="40179673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indent="0" defTabSz="905591">
              <a:spcBef>
                <a:spcPts val="594"/>
              </a:spcBef>
              <a:buNone/>
              <a:defRPr/>
            </a:pPr>
            <a:r>
              <a:rPr lang="en-US" dirty="0">
                <a:solidFill>
                  <a:prstClr val="black"/>
                </a:solidFill>
              </a:rPr>
              <a:t>Program Integrity Contractors are a nationally coordinated Medicare/Medicaid Program integrity team of contractors that cut across regions. They include:</a:t>
            </a:r>
          </a:p>
          <a:p>
            <a:pPr marL="113187" indent="-113187" defTabSz="905591">
              <a:spcBef>
                <a:spcPts val="594"/>
              </a:spcBef>
              <a:defRPr/>
            </a:pPr>
            <a:r>
              <a:rPr lang="en-US" dirty="0">
                <a:solidFill>
                  <a:prstClr val="black"/>
                </a:solidFill>
              </a:rPr>
              <a:t>Unified Program Integrity Contractors (UPIC)</a:t>
            </a:r>
          </a:p>
          <a:p>
            <a:pPr marL="113187" indent="-113187" defTabSz="905591">
              <a:spcBef>
                <a:spcPts val="594"/>
              </a:spcBef>
              <a:defRPr/>
            </a:pPr>
            <a:r>
              <a:rPr lang="en-US" dirty="0">
                <a:solidFill>
                  <a:prstClr val="black"/>
                </a:solidFill>
              </a:rPr>
              <a:t>Recovery Audit Program</a:t>
            </a:r>
          </a:p>
          <a:p>
            <a:pPr marL="113187" indent="-113187" defTabSz="905591">
              <a:spcBef>
                <a:spcPts val="594"/>
              </a:spcBef>
              <a:defRPr/>
            </a:pPr>
            <a:r>
              <a:rPr lang="en-US" dirty="0">
                <a:solidFill>
                  <a:prstClr val="black"/>
                </a:solidFill>
              </a:rPr>
              <a:t>Plan Program Integrity Medicare Drug Integrity Contractor (PPI MEDIC)</a:t>
            </a:r>
          </a:p>
          <a:p>
            <a:pPr marL="113187" indent="-113187" defTabSz="905591">
              <a:spcBef>
                <a:spcPts val="594"/>
              </a:spcBef>
              <a:defRPr/>
            </a:pPr>
            <a:r>
              <a:rPr lang="en-US" dirty="0">
                <a:solidFill>
                  <a:prstClr val="black"/>
                </a:solidFill>
              </a:rPr>
              <a:t>Investigative Medicare Drug Integrity Contractor (I-MEDIC)</a:t>
            </a:r>
          </a:p>
          <a:p>
            <a:pPr marL="0" indent="0" defTabSz="905591">
              <a:spcBef>
                <a:spcPts val="594"/>
              </a:spcBef>
              <a:buNone/>
              <a:defRPr/>
            </a:pPr>
            <a:r>
              <a:rPr lang="en-US" dirty="0">
                <a:solidFill>
                  <a:prstClr val="black"/>
                </a:solidFill>
              </a:rPr>
              <a:t>For an interactive listing of Medicare Program Integrity Contractors, visit </a:t>
            </a:r>
            <a:r>
              <a:rPr lang="en-US" dirty="0">
                <a:solidFill>
                  <a:prstClr val="black"/>
                </a:solidFill>
                <a:hlinkClick r:id="rId3"/>
              </a:rPr>
              <a:t>CMS.gov/Research-Statistics-Data-and-Systems/Monitoring-Programs/Medicare-FFS-Compliance-Programs/Review-Contractor-Directory-Interactive-Map</a:t>
            </a:r>
            <a:r>
              <a:rPr lang="en-US" dirty="0">
                <a:solidFill>
                  <a:prstClr val="black"/>
                </a:solidFill>
              </a:rPr>
              <a:t>.</a:t>
            </a:r>
          </a:p>
          <a:p>
            <a:pPr marL="0" indent="0" defTabSz="905591">
              <a:spcBef>
                <a:spcPts val="594"/>
              </a:spcBef>
              <a:buNone/>
              <a:defRPr/>
            </a:pPr>
            <a:endParaRPr lang="en-US" dirty="0">
              <a:solidFill>
                <a:prstClr val="black"/>
              </a:solidFill>
            </a:endParaRPr>
          </a:p>
          <a:p>
            <a:pPr marL="0" indent="0">
              <a:buNone/>
            </a:pPr>
            <a:endParaRPr lang="en-US" dirty="0"/>
          </a:p>
          <a:p>
            <a:endParaRPr lang="en-US" dirty="0"/>
          </a:p>
        </p:txBody>
      </p:sp>
    </p:spTree>
    <p:extLst>
      <p:ext uri="{BB962C8B-B14F-4D97-AF65-F5344CB8AC3E}">
        <p14:creationId xmlns:p14="http://schemas.microsoft.com/office/powerpoint/2010/main" val="30169886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indent="0" defTabSz="905591">
              <a:buNone/>
              <a:defRPr/>
            </a:pPr>
            <a:r>
              <a:rPr lang="en-US" dirty="0">
                <a:solidFill>
                  <a:prstClr val="black"/>
                </a:solidFill>
              </a:rPr>
              <a:t>The UPIC operates in a geographical area or jurisdiction defined by individual task orders to maintain Medicare and Medicaid Program integrity by detecting, preventing, and proactively discouraging healthcare fraud, waste, and abuse. The UPIC brings together the former functions of Zone Program Integrity Contractors (ZPICs), Medicare-Medicaid Data Match Contractors, and the Medicaid Integrity Contractors into a single contractor to perform Medicare and Medicaid Program integrity work on behalf of CMS. Such activities include coordinating audits, conducting investigations with federal and state law enforcement, performing Medicare-Medicaid claims data analysis, and recommending administrative actions. The UPIC contracts operate in 5 separate geographical jurisdictions in the U.S. The map shows the current UPIC contractors for the 5 geographical jurisdictions.</a:t>
            </a:r>
          </a:p>
          <a:p>
            <a:pPr marL="0" indent="0">
              <a:buNone/>
            </a:pPr>
            <a:r>
              <a:rPr lang="en-US" dirty="0"/>
              <a:t>*Other territories in the Western</a:t>
            </a:r>
            <a:r>
              <a:rPr lang="en-US" baseline="0" dirty="0"/>
              <a:t> Jurisdiction include American Samoa, Northern Marianas Islands, and Guam.</a:t>
            </a:r>
            <a:endParaRPr lang="en-US" dirty="0"/>
          </a:p>
          <a:p>
            <a:endParaRPr lang="en-US" dirty="0"/>
          </a:p>
        </p:txBody>
      </p:sp>
    </p:spTree>
    <p:extLst>
      <p:ext uri="{BB962C8B-B14F-4D97-AF65-F5344CB8AC3E}">
        <p14:creationId xmlns:p14="http://schemas.microsoft.com/office/powerpoint/2010/main" val="37522267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51877" lvl="1"/>
            <a:r>
              <a:rPr lang="en-US" dirty="0"/>
              <a:t>This session should help you:</a:t>
            </a:r>
          </a:p>
          <a:p>
            <a:pPr marL="397769" lvl="1" indent="-169799">
              <a:buFont typeface="Wingdings" panose="05000000000000000000" pitchFamily="2" charset="2"/>
              <a:buChar char="§"/>
            </a:pPr>
            <a:r>
              <a:rPr lang="en-US" dirty="0"/>
              <a:t>Define fraud, waste, and abuse. </a:t>
            </a:r>
          </a:p>
          <a:p>
            <a:pPr marL="397769" lvl="1" indent="-169799">
              <a:buFont typeface="Wingdings" panose="05000000000000000000" pitchFamily="2" charset="2"/>
              <a:buChar char="§"/>
            </a:pPr>
            <a:r>
              <a:rPr lang="en-US" dirty="0"/>
              <a:t>Identify causes of improper payments.</a:t>
            </a:r>
          </a:p>
          <a:p>
            <a:pPr marL="397769" lvl="1" indent="-169799">
              <a:buFont typeface="Wingdings" panose="05000000000000000000" pitchFamily="2" charset="2"/>
              <a:buChar char="§"/>
            </a:pPr>
            <a:r>
              <a:rPr lang="en-US" dirty="0"/>
              <a:t>Discuss how CMS fights fraud and abuse.</a:t>
            </a:r>
          </a:p>
          <a:p>
            <a:pPr marL="397769" lvl="1" indent="-169799">
              <a:buFont typeface="Wingdings" panose="05000000000000000000" pitchFamily="2" charset="2"/>
              <a:buChar char="§"/>
            </a:pPr>
            <a:r>
              <a:rPr lang="en-US" dirty="0"/>
              <a:t>Explain how you can fight fraud and abuse.</a:t>
            </a:r>
          </a:p>
          <a:p>
            <a:pPr marL="397769" lvl="1" indent="-169799">
              <a:buFont typeface="Wingdings" panose="05000000000000000000" pitchFamily="2" charset="2"/>
              <a:buChar char="§"/>
            </a:pPr>
            <a:r>
              <a:rPr lang="en-US" dirty="0"/>
              <a:t>Find sources of additional information.</a:t>
            </a:r>
          </a:p>
          <a:p>
            <a:endParaRPr lang="en-US" dirty="0"/>
          </a:p>
        </p:txBody>
      </p:sp>
    </p:spTree>
    <p:extLst>
      <p:ext uri="{BB962C8B-B14F-4D97-AF65-F5344CB8AC3E}">
        <p14:creationId xmlns:p14="http://schemas.microsoft.com/office/powerpoint/2010/main" val="29288273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indent="0" defTabSz="905591">
              <a:spcBef>
                <a:spcPts val="594"/>
              </a:spcBef>
              <a:buNone/>
              <a:defRPr/>
            </a:pPr>
            <a:r>
              <a:rPr lang="en-US" dirty="0">
                <a:solidFill>
                  <a:prstClr val="black"/>
                </a:solidFill>
              </a:rPr>
              <a:t>Medicare-Medicaid (Medi-Medi) funding allows for CMS to match Medicaid and Medicare claims and other data to identify improper billing and utilization patterns. This data matching can show trends that aren’t obvious from each program’s claims data alone. Medi-Medi is a funding stream which has been incorporated into the regular activities of the UPICs as they collaborate with states on potential investigations and audits.</a:t>
            </a:r>
          </a:p>
          <a:p>
            <a:pPr marL="0" indent="0" defTabSz="905591">
              <a:spcBef>
                <a:spcPts val="594"/>
              </a:spcBef>
              <a:buNone/>
              <a:defRPr/>
            </a:pPr>
            <a:r>
              <a:rPr lang="en-US" dirty="0">
                <a:solidFill>
                  <a:prstClr val="black"/>
                </a:solidFill>
              </a:rPr>
              <a:t>States voluntarily choose to participate in Medi-Medi, and Medi-Medi activities are carried out as separate tasks under the CMS program integrity contracts. </a:t>
            </a:r>
          </a:p>
          <a:p>
            <a:pPr marL="0" indent="0" defTabSz="905591">
              <a:spcBef>
                <a:spcPts val="594"/>
              </a:spcBef>
              <a:buNone/>
              <a:defRPr/>
            </a:pPr>
            <a:endParaRPr lang="en-US" dirty="0">
              <a:solidFill>
                <a:prstClr val="black"/>
              </a:solidFill>
            </a:endParaRPr>
          </a:p>
          <a:p>
            <a:endParaRPr lang="en-US" dirty="0"/>
          </a:p>
        </p:txBody>
      </p:sp>
    </p:spTree>
    <p:extLst>
      <p:ext uri="{BB962C8B-B14F-4D97-AF65-F5344CB8AC3E}">
        <p14:creationId xmlns:p14="http://schemas.microsoft.com/office/powerpoint/2010/main" val="292952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indent="0" defTabSz="905591">
              <a:spcBef>
                <a:spcPts val="594"/>
              </a:spcBef>
              <a:buNone/>
              <a:defRPr/>
            </a:pPr>
            <a:r>
              <a:rPr lang="en-US" dirty="0">
                <a:solidFill>
                  <a:prstClr val="black"/>
                </a:solidFill>
              </a:rPr>
              <a:t>The Recovery Audit Program’s mission is to reduce improper payments by efficiently detecting and collecting overpayments, identifying underpayments, and implementing actions that will prevent future improper payments.</a:t>
            </a:r>
          </a:p>
          <a:p>
            <a:pPr marL="0" indent="0" defTabSz="905591">
              <a:spcBef>
                <a:spcPts val="594"/>
              </a:spcBef>
              <a:buNone/>
              <a:defRPr/>
            </a:pPr>
            <a:r>
              <a:rPr lang="en-US" dirty="0">
                <a:solidFill>
                  <a:prstClr val="black"/>
                </a:solidFill>
              </a:rPr>
              <a:t>States must establish Medicaid Recovery Audit Contractor (RAC) programs and the programs must:</a:t>
            </a:r>
          </a:p>
          <a:p>
            <a:pPr marL="113187" indent="-113187" defTabSz="905591">
              <a:spcBef>
                <a:spcPts val="594"/>
              </a:spcBef>
              <a:defRPr/>
            </a:pPr>
            <a:r>
              <a:rPr lang="en-US" dirty="0">
                <a:solidFill>
                  <a:prstClr val="black"/>
                </a:solidFill>
              </a:rPr>
              <a:t>Identify and recover overpayments and identify underpayments.</a:t>
            </a:r>
          </a:p>
          <a:p>
            <a:pPr marL="113187" indent="-113187" defTabSz="905591">
              <a:spcBef>
                <a:spcPts val="594"/>
              </a:spcBef>
              <a:defRPr/>
            </a:pPr>
            <a:r>
              <a:rPr lang="en-US" dirty="0">
                <a:solidFill>
                  <a:prstClr val="black"/>
                </a:solidFill>
              </a:rPr>
              <a:t>Coordinate their efforts with other auditing entities, including state and federal law enforcement agencies. CMS and states work to minimize the likelihood of overlapping audits. </a:t>
            </a:r>
          </a:p>
          <a:p>
            <a:pPr marL="0" indent="0" defTabSz="905591">
              <a:spcBef>
                <a:spcPts val="594"/>
              </a:spcBef>
              <a:buNone/>
              <a:defRPr/>
            </a:pPr>
            <a:r>
              <a:rPr lang="en-US" dirty="0">
                <a:solidFill>
                  <a:prstClr val="black"/>
                </a:solidFill>
              </a:rPr>
              <a:t>States are required to report all overpayments and underpayments to CMS. For more information, visit </a:t>
            </a:r>
            <a:r>
              <a:rPr lang="en-US" dirty="0">
                <a:solidFill>
                  <a:prstClr val="black"/>
                </a:solidFill>
                <a:hlinkClick r:id="rId3"/>
              </a:rPr>
              <a:t>Medicaid.gov/medicaid/finance/state-expenditure-reporting/index.html</a:t>
            </a:r>
            <a:r>
              <a:rPr lang="en-US" dirty="0">
                <a:solidFill>
                  <a:prstClr val="black"/>
                </a:solidFill>
              </a:rPr>
              <a:t>.</a:t>
            </a:r>
          </a:p>
          <a:p>
            <a:endParaRPr lang="en-US" dirty="0"/>
          </a:p>
          <a:p>
            <a:endParaRPr lang="en-US" dirty="0"/>
          </a:p>
        </p:txBody>
      </p:sp>
    </p:spTree>
    <p:extLst>
      <p:ext uri="{BB962C8B-B14F-4D97-AF65-F5344CB8AC3E}">
        <p14:creationId xmlns:p14="http://schemas.microsoft.com/office/powerpoint/2010/main" val="23797487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171371" lvl="1" indent="-119487" defTabSz="905591">
              <a:spcBef>
                <a:spcPts val="594"/>
              </a:spcBef>
              <a:buFont typeface="Wingdings" panose="05000000000000000000" pitchFamily="2" charset="2"/>
              <a:buChar char="§"/>
              <a:defRPr/>
            </a:pPr>
            <a:r>
              <a:rPr lang="en-US" sz="1100" dirty="0">
                <a:solidFill>
                  <a:prstClr val="black"/>
                </a:solidFill>
              </a:rPr>
              <a:t>CMS has 2 Medicare Drug Integrity Contractors (MEDICs). The Plan</a:t>
            </a:r>
            <a:r>
              <a:rPr lang="en-US" sz="1100" baseline="0" dirty="0">
                <a:solidFill>
                  <a:prstClr val="black"/>
                </a:solidFill>
              </a:rPr>
              <a:t> Program</a:t>
            </a:r>
            <a:r>
              <a:rPr lang="en-US" sz="1100" dirty="0">
                <a:solidFill>
                  <a:prstClr val="black"/>
                </a:solidFill>
              </a:rPr>
              <a:t> Integrity (PPI) MEDIC and the Investigations MEDIC (I-MEDIC) monitor and investigate fraud, waste, and abuse in Medicare health and drug plans. The I-MEDIC has investigators throughout the country who work with federal, state, and local law enforcement authorities and other stakeholders. </a:t>
            </a:r>
          </a:p>
          <a:p>
            <a:pPr marL="171371" lvl="1" indent="-119487" defTabSz="905591">
              <a:spcBef>
                <a:spcPts val="594"/>
              </a:spcBef>
              <a:buFont typeface="Wingdings" panose="05000000000000000000" pitchFamily="2" charset="2"/>
              <a:buChar char="§"/>
              <a:defRPr/>
            </a:pPr>
            <a:r>
              <a:rPr lang="en-US" sz="1100" dirty="0">
                <a:solidFill>
                  <a:prstClr val="black"/>
                </a:solidFill>
              </a:rPr>
              <a:t>Qlarant is the program integrity contractor for CMS under the PPI MEDIC contract as well as the I-MEDIC contract. Qlarant’s key responsibilities include:</a:t>
            </a:r>
          </a:p>
          <a:p>
            <a:pPr marL="289286" lvl="2" indent="-117916" defTabSz="905591">
              <a:spcBef>
                <a:spcPts val="594"/>
              </a:spcBef>
              <a:buSzTx/>
              <a:buFont typeface="Arial" panose="020B0604020202020204" pitchFamily="34" charset="0"/>
              <a:buChar char="•"/>
              <a:defRPr/>
            </a:pPr>
            <a:r>
              <a:rPr lang="en-US" sz="1100" dirty="0">
                <a:solidFill>
                  <a:prstClr val="black"/>
                </a:solidFill>
              </a:rPr>
              <a:t>Investigating potential fraud, waste, and abuse.</a:t>
            </a:r>
          </a:p>
          <a:p>
            <a:pPr marL="289286" lvl="2" indent="-117916" defTabSz="905591">
              <a:spcBef>
                <a:spcPts val="594"/>
              </a:spcBef>
              <a:buSzTx/>
              <a:buFont typeface="Arial" panose="020B0604020202020204" pitchFamily="34" charset="0"/>
              <a:buChar char="•"/>
              <a:defRPr/>
            </a:pPr>
            <a:r>
              <a:rPr lang="en-US" sz="1100" dirty="0">
                <a:solidFill>
                  <a:prstClr val="black"/>
                </a:solidFill>
              </a:rPr>
              <a:t>Investigating complaints alleging Medicare fraud.</a:t>
            </a:r>
          </a:p>
          <a:p>
            <a:pPr marL="289286" lvl="2" indent="-117916" defTabSz="905591">
              <a:spcBef>
                <a:spcPts val="594"/>
              </a:spcBef>
              <a:buSzTx/>
              <a:buFont typeface="Arial" panose="020B0604020202020204" pitchFamily="34" charset="0"/>
              <a:buChar char="•"/>
              <a:defRPr/>
            </a:pPr>
            <a:r>
              <a:rPr lang="en-US" sz="1100" dirty="0">
                <a:solidFill>
                  <a:prstClr val="black"/>
                </a:solidFill>
              </a:rPr>
              <a:t>Performing proactive data analyses.</a:t>
            </a:r>
          </a:p>
          <a:p>
            <a:pPr marL="289286" lvl="2" indent="-117916" defTabSz="905591">
              <a:spcBef>
                <a:spcPts val="594"/>
              </a:spcBef>
              <a:buSzTx/>
              <a:buFont typeface="Arial" panose="020B0604020202020204" pitchFamily="34" charset="0"/>
              <a:buChar char="•"/>
              <a:defRPr/>
            </a:pPr>
            <a:r>
              <a:rPr lang="en-US" sz="1100" dirty="0">
                <a:solidFill>
                  <a:prstClr val="black"/>
                </a:solidFill>
              </a:rPr>
              <a:t>Identifying program vulnerabilities.</a:t>
            </a:r>
          </a:p>
          <a:p>
            <a:pPr marL="289286" lvl="2" indent="-117916" defTabSz="905591">
              <a:spcBef>
                <a:spcPts val="594"/>
              </a:spcBef>
              <a:buSzTx/>
              <a:buFont typeface="Arial" panose="020B0604020202020204" pitchFamily="34" charset="0"/>
              <a:buChar char="•"/>
              <a:defRPr/>
            </a:pPr>
            <a:r>
              <a:rPr lang="en-US" sz="1100" dirty="0">
                <a:solidFill>
                  <a:prstClr val="black"/>
                </a:solidFill>
              </a:rPr>
              <a:t>Referring potential fraud cases to law enforcement agencies.</a:t>
            </a:r>
          </a:p>
          <a:p>
            <a:pPr marL="289286" lvl="2" indent="-117916" defTabSz="905591">
              <a:spcBef>
                <a:spcPts val="594"/>
              </a:spcBef>
              <a:buSzTx/>
              <a:buFont typeface="Arial" panose="020B0604020202020204" pitchFamily="34" charset="0"/>
              <a:buChar char="•"/>
              <a:defRPr/>
            </a:pPr>
            <a:r>
              <a:rPr lang="en-US" sz="1100" dirty="0"/>
              <a:t>Conducting Medicare Advantage Plan and Medicare drug plan audits.</a:t>
            </a:r>
          </a:p>
          <a:p>
            <a:pPr marL="289286" lvl="2" indent="-117916" defTabSz="905591">
              <a:spcBef>
                <a:spcPts val="594"/>
              </a:spcBef>
              <a:buSzTx/>
              <a:buFont typeface="Arial" panose="020B0604020202020204" pitchFamily="34" charset="0"/>
              <a:buChar char="•"/>
              <a:defRPr/>
            </a:pPr>
            <a:r>
              <a:rPr lang="en-US" sz="1100" dirty="0"/>
              <a:t>Providing outreach and education to plan sponsors.</a:t>
            </a:r>
            <a:endParaRPr lang="en-US" sz="1100" dirty="0">
              <a:solidFill>
                <a:prstClr val="black"/>
              </a:solidFill>
            </a:endParaRPr>
          </a:p>
          <a:p>
            <a:pPr marL="171371" lvl="1" indent="-119487" defTabSz="905591">
              <a:spcBef>
                <a:spcPts val="594"/>
              </a:spcBef>
              <a:buFont typeface="Wingdings" panose="05000000000000000000" pitchFamily="2" charset="2"/>
              <a:buChar char="§"/>
              <a:defRPr/>
            </a:pPr>
            <a:r>
              <a:rPr lang="en-US" sz="1100" dirty="0">
                <a:solidFill>
                  <a:prstClr val="black"/>
                </a:solidFill>
              </a:rPr>
              <a:t>Qlarant’s website at </a:t>
            </a:r>
            <a:r>
              <a:rPr lang="en-US" sz="1100" dirty="0">
                <a:solidFill>
                  <a:prstClr val="black"/>
                </a:solidFill>
                <a:hlinkClick r:id="rId3"/>
              </a:rPr>
              <a:t>qlarant.com/contracts</a:t>
            </a:r>
            <a:r>
              <a:rPr lang="en-US" sz="1100" dirty="0">
                <a:solidFill>
                  <a:prstClr val="black"/>
                </a:solidFill>
              </a:rPr>
              <a:t> has all forms under the I-MEDIC section. Referrals should be submitted to the I-MEDIC Complaints email address at </a:t>
            </a:r>
            <a:r>
              <a:rPr lang="en-US" sz="1100" dirty="0">
                <a:solidFill>
                  <a:prstClr val="black"/>
                </a:solidFill>
                <a:hlinkClick r:id="rId4"/>
              </a:rPr>
              <a:t>I-MEDICComplaints@qlarant.com</a:t>
            </a:r>
            <a:r>
              <a:rPr lang="en-US" sz="1100" dirty="0">
                <a:solidFill>
                  <a:prstClr val="black"/>
                </a:solidFill>
              </a:rPr>
              <a:t>. Items forwarded from the Office of Inspector General (OIG) Hotline should be submitted to the I-MEDIC OIG Hotline email address at </a:t>
            </a:r>
            <a:r>
              <a:rPr lang="en-US" sz="1100" dirty="0">
                <a:solidFill>
                  <a:prstClr val="black"/>
                </a:solidFill>
                <a:hlinkClick r:id="rId5"/>
              </a:rPr>
              <a:t>I-MEDIC_OIG_Hotline@qlarant.com</a:t>
            </a:r>
            <a:r>
              <a:rPr lang="en-US" sz="1100" dirty="0">
                <a:solidFill>
                  <a:prstClr val="black"/>
                </a:solidFill>
              </a:rPr>
              <a:t>.</a:t>
            </a:r>
          </a:p>
          <a:p>
            <a:pPr marL="171371" lvl="1" indent="-119487" defTabSz="905591">
              <a:spcBef>
                <a:spcPts val="594"/>
              </a:spcBef>
              <a:buFont typeface="Wingdings" panose="05000000000000000000" pitchFamily="2" charset="2"/>
              <a:buChar char="§"/>
              <a:defRPr/>
            </a:pPr>
            <a:r>
              <a:rPr lang="en-US" sz="1100" dirty="0"/>
              <a:t>To view an interactive U.S. map representing the various contractors that work with CMS, including UPICs, and the PPI MEDIC, visit, </a:t>
            </a:r>
            <a:r>
              <a:rPr lang="en-US" sz="1100" dirty="0">
                <a:hlinkClick r:id="rId6"/>
              </a:rPr>
              <a:t>CMS.gov/Research-Statistics-Data-and-Systems/Monitoring-Programs/Medicare-FFS-Compliance-Programs/Review-Contractor-Directory-Interactive-Map</a:t>
            </a:r>
            <a:r>
              <a:rPr lang="en-US" sz="1100" dirty="0"/>
              <a:t>.</a:t>
            </a:r>
          </a:p>
          <a:p>
            <a:pPr marL="51884" lvl="1" indent="0" defTabSz="905591">
              <a:spcBef>
                <a:spcPts val="594"/>
              </a:spcBef>
              <a:buFont typeface="Wingdings" panose="05000000000000000000" pitchFamily="2" charset="2"/>
              <a:buNone/>
              <a:defRPr/>
            </a:pPr>
            <a:endParaRPr lang="en-US" dirty="0">
              <a:solidFill>
                <a:prstClr val="black"/>
              </a:solidFill>
            </a:endParaRPr>
          </a:p>
        </p:txBody>
      </p:sp>
    </p:spTree>
    <p:extLst>
      <p:ext uri="{BB962C8B-B14F-4D97-AF65-F5344CB8AC3E}">
        <p14:creationId xmlns:p14="http://schemas.microsoft.com/office/powerpoint/2010/main" val="23806063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indent="0" defTabSz="905591">
              <a:spcBef>
                <a:spcPts val="594"/>
              </a:spcBef>
              <a:buNone/>
              <a:defRPr/>
            </a:pPr>
            <a:r>
              <a:rPr lang="en-US" dirty="0">
                <a:solidFill>
                  <a:prstClr val="black"/>
                </a:solidFill>
              </a:rPr>
              <a:t>When CMS suspects fraud, administrative actions include:</a:t>
            </a:r>
          </a:p>
          <a:p>
            <a:pPr marL="113187" indent="-113187" defTabSz="905591">
              <a:spcBef>
                <a:spcPts val="594"/>
              </a:spcBef>
              <a:defRPr/>
            </a:pPr>
            <a:r>
              <a:rPr lang="en-US" dirty="0">
                <a:solidFill>
                  <a:prstClr val="black"/>
                </a:solidFill>
              </a:rPr>
              <a:t>Automatic denials—a “don’t pay claim” status for items or services ordered or prescribed by an excluded provider.</a:t>
            </a:r>
          </a:p>
          <a:p>
            <a:pPr marL="113187" indent="-113187" defTabSz="905591">
              <a:spcBef>
                <a:spcPts val="594"/>
              </a:spcBef>
              <a:defRPr/>
            </a:pPr>
            <a:r>
              <a:rPr lang="en-US" dirty="0">
                <a:solidFill>
                  <a:prstClr val="black"/>
                </a:solidFill>
              </a:rPr>
              <a:t>Payment suspensions—a “hold on paying claims” status until an investigation or request for information is completed.</a:t>
            </a:r>
          </a:p>
          <a:p>
            <a:pPr marL="113187" indent="-113187" defTabSz="905591">
              <a:spcBef>
                <a:spcPts val="594"/>
              </a:spcBef>
              <a:defRPr/>
            </a:pPr>
            <a:r>
              <a:rPr lang="en-US" dirty="0">
                <a:solidFill>
                  <a:prstClr val="black"/>
                </a:solidFill>
              </a:rPr>
              <a:t>Prepayment edits—coded system logic that either automatically pays, denies, or suspends all or part of a claim, so a trained analyst can review the claim and associated documentation to make coverage and payment determinations.</a:t>
            </a:r>
          </a:p>
          <a:p>
            <a:pPr marL="113187" indent="-113187" defTabSz="905591">
              <a:spcBef>
                <a:spcPts val="594"/>
              </a:spcBef>
              <a:defRPr/>
            </a:pPr>
            <a:r>
              <a:rPr lang="en-US" dirty="0">
                <a:solidFill>
                  <a:prstClr val="black"/>
                </a:solidFill>
              </a:rPr>
              <a:t>Revocation of billing privileges—occurs for noncompliance, misconduct, felonies, falsifying information, and other such reasons set forth in 42 CFR§424.535 (</a:t>
            </a:r>
            <a:r>
              <a:rPr lang="en-US" dirty="0">
                <a:solidFill>
                  <a:prstClr val="black"/>
                </a:solidFill>
                <a:hlinkClick r:id="rId3"/>
              </a:rPr>
              <a:t>ecfr.federalregister.gov/current/title-42/chapter-IV/subchapter-B/part-424/subpart-P/section-424.535</a:t>
            </a:r>
            <a:r>
              <a:rPr lang="en-US" dirty="0">
                <a:solidFill>
                  <a:prstClr val="black"/>
                </a:solidFill>
              </a:rPr>
              <a:t>). Revoked providers are barred from participating in the Medicare Program for a minimum of 1 year, but not greater than 10 years, depending on the severity of the basis for revocation. If providers are revoked from Medicare a second time, the bar can last for up to 20 years. Providers may appeal a revocation determination by submitting a corrective action plan (only in cases of noncompliance) or by submitting a request for reconsideration.</a:t>
            </a:r>
          </a:p>
          <a:p>
            <a:pPr marL="113187" indent="-113187" defTabSz="905591">
              <a:spcBef>
                <a:spcPts val="594"/>
              </a:spcBef>
              <a:defRPr/>
            </a:pPr>
            <a:r>
              <a:rPr lang="en-US" dirty="0">
                <a:solidFill>
                  <a:prstClr val="black"/>
                </a:solidFill>
              </a:rPr>
              <a:t>Post-payment reviews,</a:t>
            </a:r>
            <a:r>
              <a:rPr lang="en-US" baseline="0" dirty="0">
                <a:solidFill>
                  <a:prstClr val="black"/>
                </a:solidFill>
              </a:rPr>
              <a:t> t</a:t>
            </a:r>
            <a:r>
              <a:rPr lang="en-US" dirty="0">
                <a:solidFill>
                  <a:prstClr val="black"/>
                </a:solidFill>
              </a:rPr>
              <a:t>o see if there were overpayments.</a:t>
            </a:r>
          </a:p>
          <a:p>
            <a:pPr marL="113187" indent="-113187" defTabSz="905591">
              <a:spcBef>
                <a:spcPts val="594"/>
              </a:spcBef>
              <a:defRPr/>
            </a:pPr>
            <a:r>
              <a:rPr lang="en-US" dirty="0">
                <a:solidFill>
                  <a:prstClr val="black"/>
                </a:solidFill>
              </a:rPr>
              <a:t>Referrals to law enforcement. </a:t>
            </a:r>
          </a:p>
          <a:p>
            <a:endParaRPr lang="en-US" dirty="0"/>
          </a:p>
        </p:txBody>
      </p:sp>
    </p:spTree>
    <p:extLst>
      <p:ext uri="{BB962C8B-B14F-4D97-AF65-F5344CB8AC3E}">
        <p14:creationId xmlns:p14="http://schemas.microsoft.com/office/powerpoint/2010/main" val="24710823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171371" lvl="1" indent="-119487" defTabSz="905591">
              <a:spcBef>
                <a:spcPts val="594"/>
              </a:spcBef>
              <a:buFont typeface="Wingdings" panose="05000000000000000000" pitchFamily="2" charset="2"/>
              <a:buChar char="§"/>
              <a:defRPr/>
            </a:pPr>
            <a:r>
              <a:rPr lang="en-US" dirty="0">
                <a:solidFill>
                  <a:prstClr val="black"/>
                </a:solidFill>
              </a:rPr>
              <a:t>When law enforcement and the judicial system determine fraudulent activities, the following enforcement actions may occur:</a:t>
            </a:r>
          </a:p>
          <a:p>
            <a:pPr marL="289286" lvl="2" indent="-117916" defTabSz="905591">
              <a:spcBef>
                <a:spcPts val="594"/>
              </a:spcBef>
              <a:buSzTx/>
              <a:buFont typeface="Arial" panose="020B0604020202020204" pitchFamily="34" charset="0"/>
              <a:buChar char="•"/>
              <a:defRPr/>
            </a:pPr>
            <a:r>
              <a:rPr lang="en-US" dirty="0">
                <a:solidFill>
                  <a:prstClr val="black"/>
                </a:solidFill>
              </a:rPr>
              <a:t>Providers/companies are barred from the programs. The U.S. Department of Health &amp; Human Services (HHS) OIG has the authority to exclude individuals and entities from participating in federally-funded health care programs.</a:t>
            </a:r>
          </a:p>
          <a:p>
            <a:pPr marL="289286" lvl="2" indent="-117916" defTabSz="905591">
              <a:spcBef>
                <a:spcPts val="594"/>
              </a:spcBef>
              <a:buSzTx/>
              <a:buFont typeface="Arial" panose="020B0604020202020204" pitchFamily="34" charset="0"/>
              <a:buChar char="•"/>
              <a:defRPr/>
            </a:pPr>
            <a:r>
              <a:rPr lang="en-US" dirty="0">
                <a:solidFill>
                  <a:prstClr val="black"/>
                </a:solidFill>
              </a:rPr>
              <a:t>Providers/companies can’t bill Medicare, Medicaid, or CHIP.</a:t>
            </a:r>
          </a:p>
          <a:p>
            <a:pPr marL="289286" lvl="2" indent="-117916" defTabSz="905591">
              <a:spcBef>
                <a:spcPts val="594"/>
              </a:spcBef>
              <a:buSzTx/>
              <a:buFont typeface="Arial" panose="020B0604020202020204" pitchFamily="34" charset="0"/>
              <a:buChar char="•"/>
              <a:defRPr/>
            </a:pPr>
            <a:r>
              <a:rPr lang="en-US" dirty="0">
                <a:solidFill>
                  <a:prstClr val="black"/>
                </a:solidFill>
              </a:rPr>
              <a:t>Providers/companies are fined.</a:t>
            </a:r>
          </a:p>
          <a:p>
            <a:pPr marL="289286" lvl="2" indent="-117916" defTabSz="905591">
              <a:spcBef>
                <a:spcPts val="594"/>
              </a:spcBef>
              <a:buSzTx/>
              <a:buFont typeface="Arial" panose="020B0604020202020204" pitchFamily="34" charset="0"/>
              <a:buChar char="•"/>
              <a:defRPr/>
            </a:pPr>
            <a:r>
              <a:rPr lang="en-US" dirty="0">
                <a:solidFill>
                  <a:prstClr val="black"/>
                </a:solidFill>
              </a:rPr>
              <a:t>Arrests and convictions.</a:t>
            </a:r>
          </a:p>
          <a:p>
            <a:pPr marL="289286" lvl="2" indent="-117916" defTabSz="905591">
              <a:spcBef>
                <a:spcPts val="594"/>
              </a:spcBef>
              <a:buSzTx/>
              <a:buFont typeface="Arial" panose="020B0604020202020204" pitchFamily="34" charset="0"/>
              <a:buChar char="•"/>
              <a:defRPr/>
            </a:pPr>
            <a:r>
              <a:rPr lang="en-US" dirty="0">
                <a:solidFill>
                  <a:prstClr val="black"/>
                </a:solidFill>
              </a:rPr>
              <a:t>Corporate Integrity Agreements may be negotiated between OIG and health care providers and other entities as part of the settlement of federal health care program investigations arising under a variety of civil false claims statutes. Providers or entities agree to the obligations, and in exchange, OIG agrees not to seek their exclusion from participation in Medicare, Medicaid, or other federal health care programs. </a:t>
            </a:r>
          </a:p>
          <a:p>
            <a:endParaRPr lang="en-US" dirty="0"/>
          </a:p>
        </p:txBody>
      </p:sp>
    </p:spTree>
    <p:extLst>
      <p:ext uri="{BB962C8B-B14F-4D97-AF65-F5344CB8AC3E}">
        <p14:creationId xmlns:p14="http://schemas.microsoft.com/office/powerpoint/2010/main" val="4202943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indent="0" defTabSz="905591">
              <a:spcBef>
                <a:spcPts val="594"/>
              </a:spcBef>
              <a:buNone/>
              <a:defRPr/>
            </a:pPr>
            <a:r>
              <a:rPr lang="en-US" dirty="0">
                <a:solidFill>
                  <a:prstClr val="black"/>
                </a:solidFill>
              </a:rPr>
              <a:t>The Health Care Fraud Prevention Partnership (HFPP) is a voluntary public-private partnership between the federal government, state and local agencies, law enforcement, private health insurance plans, employer organizations, and health care anti-fraud associations.</a:t>
            </a:r>
          </a:p>
          <a:p>
            <a:pPr marL="0" indent="0" defTabSz="905591">
              <a:spcBef>
                <a:spcPts val="594"/>
              </a:spcBef>
              <a:buNone/>
              <a:defRPr/>
            </a:pPr>
            <a:r>
              <a:rPr lang="en-US" dirty="0">
                <a:solidFill>
                  <a:prstClr val="black"/>
                </a:solidFill>
              </a:rPr>
              <a:t>The HFPP aims to foster a proactive approach to detect and prevent health care fraud through data and information sharing.</a:t>
            </a:r>
          </a:p>
          <a:p>
            <a:pPr marL="0" indent="0" defTabSz="905591">
              <a:spcBef>
                <a:spcPts val="594"/>
              </a:spcBef>
              <a:buNone/>
              <a:defRPr/>
            </a:pPr>
            <a:r>
              <a:rPr lang="en-US" dirty="0">
                <a:solidFill>
                  <a:prstClr val="black"/>
                </a:solidFill>
              </a:rPr>
              <a:t>The HFPP’s purpose is to improve the detection and preventions of health care fraud by:</a:t>
            </a:r>
          </a:p>
          <a:p>
            <a:pPr marL="113187" indent="-113187" defTabSz="905591">
              <a:spcBef>
                <a:spcPts val="594"/>
              </a:spcBef>
              <a:defRPr/>
            </a:pPr>
            <a:r>
              <a:rPr lang="en-US" dirty="0">
                <a:solidFill>
                  <a:prstClr val="black"/>
                </a:solidFill>
              </a:rPr>
              <a:t>Exchanging data and information between the public and private sectors.</a:t>
            </a:r>
          </a:p>
          <a:p>
            <a:pPr marL="113187" indent="-113187" defTabSz="905591">
              <a:spcBef>
                <a:spcPts val="594"/>
              </a:spcBef>
              <a:defRPr/>
            </a:pPr>
            <a:r>
              <a:rPr lang="en-US" dirty="0">
                <a:solidFill>
                  <a:prstClr val="black"/>
                </a:solidFill>
              </a:rPr>
              <a:t>Leveraging various analytic tools against data sets provided by HFPP partners.</a:t>
            </a:r>
          </a:p>
          <a:p>
            <a:pPr marL="113187" indent="-113187" defTabSz="905591">
              <a:spcBef>
                <a:spcPts val="594"/>
              </a:spcBef>
              <a:defRPr/>
            </a:pPr>
            <a:r>
              <a:rPr lang="en-US" dirty="0">
                <a:solidFill>
                  <a:prstClr val="black"/>
                </a:solidFill>
              </a:rPr>
              <a:t>Providing a forum for public and private leaders and subject matter experts to share successful anti-fraud practices and effective methodologies for detecting and preventing health care fraud.</a:t>
            </a:r>
          </a:p>
          <a:p>
            <a:pPr marL="0" indent="0" defTabSz="905591">
              <a:spcBef>
                <a:spcPts val="594"/>
              </a:spcBef>
              <a:buNone/>
              <a:defRPr/>
            </a:pPr>
            <a:r>
              <a:rPr lang="en-US" dirty="0">
                <a:solidFill>
                  <a:prstClr val="black"/>
                </a:solidFill>
              </a:rPr>
              <a:t>For more HFPP information, visit </a:t>
            </a:r>
            <a:r>
              <a:rPr lang="en-US" dirty="0">
                <a:solidFill>
                  <a:prstClr val="black"/>
                </a:solidFill>
                <a:hlinkClick r:id="rId3"/>
              </a:rPr>
              <a:t>CMS.gov/</a:t>
            </a:r>
            <a:r>
              <a:rPr lang="en-US" dirty="0" err="1">
                <a:solidFill>
                  <a:prstClr val="black"/>
                </a:solidFill>
                <a:hlinkClick r:id="rId3"/>
              </a:rPr>
              <a:t>hfpp</a:t>
            </a:r>
            <a:r>
              <a:rPr lang="en-US" dirty="0">
                <a:solidFill>
                  <a:prstClr val="black"/>
                </a:solidFill>
                <a:hlinkClick r:id="rId3"/>
              </a:rPr>
              <a:t>/about</a:t>
            </a:r>
            <a:r>
              <a:rPr lang="en-US" dirty="0">
                <a:solidFill>
                  <a:prstClr val="black"/>
                </a:solidFill>
              </a:rPr>
              <a:t>. </a:t>
            </a:r>
          </a:p>
          <a:p>
            <a:endParaRPr lang="en-US" dirty="0"/>
          </a:p>
        </p:txBody>
      </p:sp>
    </p:spTree>
    <p:extLst>
      <p:ext uri="{BB962C8B-B14F-4D97-AF65-F5344CB8AC3E}">
        <p14:creationId xmlns:p14="http://schemas.microsoft.com/office/powerpoint/2010/main" val="21356205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a:xfrm>
            <a:off x="685800" y="3578578"/>
            <a:ext cx="5486400" cy="5057422"/>
          </a:xfrm>
        </p:spPr>
        <p:txBody>
          <a:bodyPr/>
          <a:lstStyle/>
          <a:p>
            <a:pPr marL="0" indent="0" defTabSz="905591">
              <a:spcBef>
                <a:spcPts val="594"/>
              </a:spcBef>
              <a:buNone/>
              <a:defRPr/>
            </a:pPr>
            <a:r>
              <a:rPr lang="en-US" dirty="0">
                <a:solidFill>
                  <a:prstClr val="black"/>
                </a:solidFill>
              </a:rPr>
              <a:t>The Health Care Fraud Prevention and Enforcement Action Team (HEAT) is a joint anti-fraud initiative between HHS and the U.S. Department of Justice (DOJ). HEAT task forces are interagency teams comprised of top-level law enforcement and professional staff members. The team builds on existing partnerships, including those with state and local law enforcement organizations, to prevent fraud and enforce anti-fraud laws. HEAT uses interagency collaboration to reduce and prevent fraud in federal health care programs. By deploying law enforcement and trained agency personnel, HHS and DOJ increase coordination, data sharing, and training among investigators, agents, prosecutors, analysts, and policymakers. Project HEAT has been highly successful in bringing forth health care fraud cases and prosecuting them quickly and effectively. </a:t>
            </a:r>
          </a:p>
          <a:p>
            <a:pPr marL="0" indent="0" defTabSz="905591">
              <a:spcBef>
                <a:spcPts val="594"/>
              </a:spcBef>
              <a:buNone/>
              <a:defRPr/>
            </a:pPr>
            <a:r>
              <a:rPr lang="en-US" dirty="0">
                <a:solidFill>
                  <a:prstClr val="black"/>
                </a:solidFill>
              </a:rPr>
              <a:t>The mission of HEAT is to:</a:t>
            </a:r>
          </a:p>
          <a:p>
            <a:pPr marL="113187" indent="-113187" defTabSz="905591">
              <a:spcBef>
                <a:spcPts val="594"/>
              </a:spcBef>
              <a:defRPr/>
            </a:pPr>
            <a:r>
              <a:rPr lang="en-US" dirty="0">
                <a:solidFill>
                  <a:prstClr val="black"/>
                </a:solidFill>
              </a:rPr>
              <a:t>Gather resources across the government to help prevent fraud, waste, and abuse in the Medicare and Medicaid Programs, and crack down on fraud perpetrators who abuse and cost the system billions of dollars.</a:t>
            </a:r>
          </a:p>
          <a:p>
            <a:pPr marL="113187" indent="-113187" defTabSz="905591">
              <a:spcBef>
                <a:spcPts val="594"/>
              </a:spcBef>
              <a:defRPr/>
            </a:pPr>
            <a:r>
              <a:rPr lang="en-US" dirty="0">
                <a:solidFill>
                  <a:prstClr val="black"/>
                </a:solidFill>
              </a:rPr>
              <a:t>Reduce health care costs and improve the quality of care, by ridding the system of perpetrators who prey on people with Medicare and Medicaid.</a:t>
            </a:r>
          </a:p>
          <a:p>
            <a:pPr marL="113187" indent="-113187" defTabSz="905591">
              <a:spcBef>
                <a:spcPts val="594"/>
              </a:spcBef>
              <a:defRPr/>
            </a:pPr>
            <a:r>
              <a:rPr lang="en-US" dirty="0">
                <a:solidFill>
                  <a:prstClr val="black"/>
                </a:solidFill>
              </a:rPr>
              <a:t>Highlight best practices of providers and public sector employees dedicated to ending fraud, waste, and abuse in Medicare.</a:t>
            </a:r>
          </a:p>
          <a:p>
            <a:pPr marL="113187" indent="-113187" defTabSz="905591">
              <a:spcBef>
                <a:spcPts val="594"/>
              </a:spcBef>
              <a:defRPr/>
            </a:pPr>
            <a:r>
              <a:rPr lang="en-US" dirty="0">
                <a:solidFill>
                  <a:prstClr val="black"/>
                </a:solidFill>
              </a:rPr>
              <a:t>Build upon existing partnerships between HHS and DOJ to reduce fraud and recover taxpayer dollars.</a:t>
            </a:r>
          </a:p>
          <a:p>
            <a:pPr marL="0" indent="0" defTabSz="905591">
              <a:spcBef>
                <a:spcPts val="594"/>
              </a:spcBef>
              <a:buNone/>
              <a:defRPr/>
            </a:pPr>
            <a:r>
              <a:rPr lang="en-US" dirty="0">
                <a:solidFill>
                  <a:prstClr val="black"/>
                </a:solidFill>
              </a:rPr>
              <a:t>For more information about HEAT, visit </a:t>
            </a:r>
            <a:r>
              <a:rPr lang="en-US" dirty="0">
                <a:solidFill>
                  <a:prstClr val="black"/>
                </a:solidFill>
                <a:hlinkClick r:id="rId3"/>
              </a:rPr>
              <a:t>CMS.gov/newsroom/fact-sheets/health-care-fraud-and-abuse-control-program-protects-consumers-and-taxpayers-combating-health-care-0</a:t>
            </a:r>
            <a:r>
              <a:rPr lang="en-US" dirty="0">
                <a:solidFill>
                  <a:prstClr val="black"/>
                </a:solidFill>
              </a:rPr>
              <a:t>.</a:t>
            </a:r>
          </a:p>
          <a:p>
            <a:pPr marL="0" indent="0" defTabSz="905591">
              <a:spcBef>
                <a:spcPts val="594"/>
              </a:spcBef>
              <a:buNone/>
              <a:defRPr/>
            </a:pPr>
            <a:endParaRPr lang="en-US" dirty="0">
              <a:solidFill>
                <a:prstClr val="black"/>
              </a:solidFill>
            </a:endParaRPr>
          </a:p>
          <a:p>
            <a:endParaRPr lang="en-US" dirty="0"/>
          </a:p>
        </p:txBody>
      </p:sp>
    </p:spTree>
    <p:extLst>
      <p:ext uri="{BB962C8B-B14F-4D97-AF65-F5344CB8AC3E}">
        <p14:creationId xmlns:p14="http://schemas.microsoft.com/office/powerpoint/2010/main" val="81023251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indent="0" defTabSz="905591">
              <a:spcBef>
                <a:spcPts val="594"/>
              </a:spcBef>
              <a:buNone/>
              <a:defRPr/>
            </a:pPr>
            <a:r>
              <a:rPr lang="en-US" dirty="0">
                <a:solidFill>
                  <a:prstClr val="black"/>
                </a:solidFill>
              </a:rPr>
              <a:t>The joint HHS/DOJ Medicare Fraud Strike Force is a multi-agency team of federal, state, and local investigators designed to fight Medicare fraud. </a:t>
            </a:r>
          </a:p>
          <a:p>
            <a:pPr marL="113187" indent="-113187" defTabSz="905591">
              <a:spcBef>
                <a:spcPts val="594"/>
              </a:spcBef>
              <a:defRPr/>
            </a:pPr>
            <a:r>
              <a:rPr lang="en-US" dirty="0">
                <a:solidFill>
                  <a:prstClr val="black"/>
                </a:solidFill>
              </a:rPr>
              <a:t>The wide geographic spread of Medicare Fraud Strike Force team locations shows that Medicare Fraud is a nationwide problem. Current operations are running in identified fraud hot spots including Baton Rouge, Brooklyn, Chicago, Dallas, Detroit, Houston, Los Angeles, Miami-Dade, and Tampa Bay.</a:t>
            </a:r>
          </a:p>
          <a:p>
            <a:pPr marL="113187" indent="-113187" defTabSz="905591">
              <a:spcBef>
                <a:spcPts val="594"/>
              </a:spcBef>
              <a:defRPr/>
            </a:pPr>
            <a:r>
              <a:rPr lang="en-US" dirty="0">
                <a:solidFill>
                  <a:prstClr val="black"/>
                </a:solidFill>
              </a:rPr>
              <a:t>Strike Force teams use advanced data analysis techniques to identify high-billing levels in health care fraud hot spots.</a:t>
            </a:r>
          </a:p>
          <a:p>
            <a:pPr marL="113187" indent="-113187" defTabSz="905591">
              <a:spcBef>
                <a:spcPts val="594"/>
              </a:spcBef>
              <a:defRPr/>
            </a:pPr>
            <a:r>
              <a:rPr lang="en-US" dirty="0">
                <a:solidFill>
                  <a:prstClr val="black"/>
                </a:solidFill>
              </a:rPr>
              <a:t>Interagency teams can target emerging or wandering schemes, along with chronic fraud by criminals masquerading as health care providers or suppliers.</a:t>
            </a:r>
          </a:p>
          <a:p>
            <a:pPr marL="0" indent="0" defTabSz="905591">
              <a:spcBef>
                <a:spcPts val="594"/>
              </a:spcBef>
              <a:buNone/>
              <a:defRPr/>
            </a:pPr>
            <a:r>
              <a:rPr lang="en-US" dirty="0">
                <a:solidFill>
                  <a:prstClr val="black"/>
                </a:solidFill>
              </a:rPr>
              <a:t>CMS is working collaboratively with federal and state law enforcement partners to increase the recovery of improper payments and fraud by giving data and other support during Health Care Fraud Prevention and Enforcement Action investigations and prosecutions, and by suspending payments to providers subject to credible allegations of fraud. For Strike Force news and activities, visit </a:t>
            </a:r>
            <a:r>
              <a:rPr lang="en-US" dirty="0">
                <a:hlinkClick r:id="rId3"/>
              </a:rPr>
              <a:t>oig.hhs.gov/fraud/strike-force</a:t>
            </a:r>
            <a:r>
              <a:rPr lang="en-US" dirty="0"/>
              <a:t>.</a:t>
            </a:r>
          </a:p>
          <a:p>
            <a:pPr marL="0" indent="0" defTabSz="905591">
              <a:spcBef>
                <a:spcPts val="594"/>
              </a:spcBef>
              <a:buNone/>
              <a:defRPr/>
            </a:pPr>
            <a:endParaRPr lang="en-US" dirty="0">
              <a:solidFill>
                <a:prstClr val="black"/>
              </a:solidFill>
            </a:endParaRPr>
          </a:p>
          <a:p>
            <a:endParaRPr lang="en-US" dirty="0"/>
          </a:p>
        </p:txBody>
      </p:sp>
    </p:spTree>
    <p:extLst>
      <p:ext uri="{BB962C8B-B14F-4D97-AF65-F5344CB8AC3E}">
        <p14:creationId xmlns:p14="http://schemas.microsoft.com/office/powerpoint/2010/main" val="31002341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indent="0" defTabSz="905591">
              <a:spcBef>
                <a:spcPts val="594"/>
              </a:spcBef>
              <a:buNone/>
              <a:defRPr/>
            </a:pPr>
            <a:r>
              <a:rPr lang="en-US" dirty="0">
                <a:solidFill>
                  <a:prstClr val="black"/>
                </a:solidFill>
              </a:rPr>
              <a:t>CMS is using education efforts to shift focus on to the prevention of improper payments and fraud while continuing to be vigilant in detecting and pursuing problems when they occur. For provider resources, visit </a:t>
            </a:r>
            <a:r>
              <a:rPr lang="en-US" dirty="0">
                <a:solidFill>
                  <a:prstClr val="black"/>
                </a:solidFill>
                <a:hlinkClick r:id="rId3"/>
              </a:rPr>
              <a:t>CMS.gov/About-CMS/Components/CPI/CPI-Resources.html</a:t>
            </a:r>
            <a:r>
              <a:rPr lang="en-US" dirty="0">
                <a:solidFill>
                  <a:prstClr val="black"/>
                </a:solidFill>
              </a:rPr>
              <a:t>. </a:t>
            </a:r>
          </a:p>
          <a:p>
            <a:pPr marL="117904" indent="-117904" defTabSz="905591">
              <a:spcBef>
                <a:spcPts val="594"/>
              </a:spcBef>
              <a:defRPr/>
            </a:pPr>
            <a:r>
              <a:rPr lang="en-US" dirty="0">
                <a:solidFill>
                  <a:prstClr val="black"/>
                </a:solidFill>
              </a:rPr>
              <a:t>Provider education helps correct vulnerabilities so that providers:</a:t>
            </a:r>
          </a:p>
          <a:p>
            <a:pPr marL="226372" lvl="2" indent="-108471" defTabSz="905591">
              <a:spcBef>
                <a:spcPts val="594"/>
              </a:spcBef>
              <a:buSzTx/>
              <a:buFont typeface="Arial" panose="020B0604020202020204" pitchFamily="34" charset="0"/>
              <a:buChar char="•"/>
              <a:defRPr/>
            </a:pPr>
            <a:r>
              <a:rPr lang="en-US" dirty="0">
                <a:solidFill>
                  <a:prstClr val="black"/>
                </a:solidFill>
              </a:rPr>
              <a:t>Maintain proper documentation. </a:t>
            </a:r>
          </a:p>
          <a:p>
            <a:pPr marL="226372" lvl="2" indent="-108471" defTabSz="905591">
              <a:spcBef>
                <a:spcPts val="594"/>
              </a:spcBef>
              <a:buSzTx/>
              <a:buFont typeface="Arial" panose="020B0604020202020204" pitchFamily="34" charset="0"/>
              <a:buChar char="•"/>
              <a:defRPr/>
            </a:pPr>
            <a:r>
              <a:rPr lang="en-US" dirty="0">
                <a:solidFill>
                  <a:prstClr val="black"/>
                </a:solidFill>
              </a:rPr>
              <a:t>Reduce inappropriate claims submissions by educating providers on common billing mistakes.</a:t>
            </a:r>
          </a:p>
          <a:p>
            <a:pPr marL="226372" lvl="2" indent="-108471" defTabSz="905591">
              <a:spcBef>
                <a:spcPts val="594"/>
              </a:spcBef>
              <a:buSzTx/>
              <a:buFont typeface="Arial" panose="020B0604020202020204" pitchFamily="34" charset="0"/>
              <a:buChar char="•"/>
              <a:defRPr/>
            </a:pPr>
            <a:r>
              <a:rPr lang="en-US" dirty="0">
                <a:solidFill>
                  <a:prstClr val="black"/>
                </a:solidFill>
              </a:rPr>
              <a:t>Protect patient and provider identity information.</a:t>
            </a:r>
          </a:p>
          <a:p>
            <a:pPr marL="226372" lvl="2" indent="-108471" defTabSz="905591">
              <a:spcBef>
                <a:spcPts val="594"/>
              </a:spcBef>
              <a:buSzTx/>
              <a:buFont typeface="Arial" panose="020B0604020202020204" pitchFamily="34" charset="0"/>
              <a:buChar char="•"/>
              <a:defRPr/>
            </a:pPr>
            <a:r>
              <a:rPr lang="en-US" dirty="0">
                <a:solidFill>
                  <a:prstClr val="black"/>
                </a:solidFill>
              </a:rPr>
              <a:t>Establish a broader culture of compliance.</a:t>
            </a:r>
          </a:p>
          <a:p>
            <a:pPr marL="117904" lvl="2" indent="-117916" defTabSz="905591">
              <a:spcBef>
                <a:spcPts val="594"/>
              </a:spcBef>
              <a:buSzTx/>
              <a:buFont typeface="Wingdings" panose="05000000000000000000" pitchFamily="2" charset="2"/>
              <a:buChar char="§"/>
              <a:defRPr/>
            </a:pPr>
            <a:r>
              <a:rPr lang="en-US" dirty="0">
                <a:solidFill>
                  <a:prstClr val="black"/>
                </a:solidFill>
              </a:rPr>
              <a:t>Educating people with Medicare helps strengthen the fight against fraud, by teaching them to identify and report suspected fraud. </a:t>
            </a:r>
          </a:p>
          <a:p>
            <a:pPr marL="226372" lvl="3" indent="-108471" defTabSz="905591">
              <a:spcBef>
                <a:spcPts val="594"/>
              </a:spcBef>
              <a:buSzPct val="100000"/>
              <a:buFont typeface="Arial" panose="020B0604020202020204" pitchFamily="34" charset="0"/>
              <a:buChar char="•"/>
              <a:defRPr/>
            </a:pPr>
            <a:r>
              <a:rPr lang="en-US" dirty="0">
                <a:solidFill>
                  <a:prstClr val="black"/>
                </a:solidFill>
              </a:rPr>
              <a:t>For a copy of the “Program Integrity: Beneficiary Card Sharing Toolkit,” visit </a:t>
            </a:r>
            <a:r>
              <a:rPr lang="en-US" dirty="0">
                <a:solidFill>
                  <a:prstClr val="black"/>
                </a:solidFill>
                <a:hlinkClick r:id="rId4"/>
              </a:rPr>
              <a:t>CMS.gov/medicare-medicaid-coordination/fraud-prevention/medicaid-integrity-education/beneficiary-education-toolkits/beneficiary-toolkit.html</a:t>
            </a:r>
            <a:r>
              <a:rPr lang="en-US" dirty="0">
                <a:solidFill>
                  <a:prstClr val="black"/>
                </a:solidFill>
              </a:rPr>
              <a:t>. </a:t>
            </a:r>
          </a:p>
          <a:p>
            <a:pPr marL="226372" lvl="3" indent="-108471" defTabSz="905591">
              <a:spcBef>
                <a:spcPts val="594"/>
              </a:spcBef>
              <a:buSzPct val="100000"/>
              <a:buFont typeface="Arial" panose="020B0604020202020204" pitchFamily="34" charset="0"/>
              <a:buChar char="•"/>
              <a:defRPr/>
            </a:pPr>
            <a:r>
              <a:rPr lang="en-US" dirty="0">
                <a:solidFill>
                  <a:prstClr val="black"/>
                </a:solidFill>
              </a:rPr>
              <a:t>“Protecting Yourself &amp; Medicare from Fraud” is a free publication to help people with Medicare get information on how to detect and protect against fraud and identity theft. To read or download this pub, visit </a:t>
            </a:r>
            <a:r>
              <a:rPr lang="en-US" dirty="0">
                <a:solidFill>
                  <a:prstClr val="black"/>
                </a:solidFill>
                <a:hlinkClick r:id="rId5"/>
              </a:rPr>
              <a:t>Medicare.gov/Pubs/pdf/10111-Protecting-Yourself-and-Medicare.pdf</a:t>
            </a:r>
            <a:r>
              <a:rPr lang="en-US" dirty="0">
                <a:solidFill>
                  <a:prstClr val="black"/>
                </a:solidFill>
              </a:rPr>
              <a:t>. </a:t>
            </a:r>
          </a:p>
          <a:p>
            <a:endParaRPr lang="en-US" dirty="0"/>
          </a:p>
        </p:txBody>
      </p:sp>
    </p:spTree>
    <p:extLst>
      <p:ext uri="{BB962C8B-B14F-4D97-AF65-F5344CB8AC3E}">
        <p14:creationId xmlns:p14="http://schemas.microsoft.com/office/powerpoint/2010/main" val="408756124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indent="0" defTabSz="905591">
              <a:spcBef>
                <a:spcPts val="594"/>
              </a:spcBef>
              <a:buNone/>
              <a:defRPr/>
            </a:pPr>
            <a:r>
              <a:rPr lang="en-US" dirty="0">
                <a:solidFill>
                  <a:prstClr val="black"/>
                </a:solidFill>
              </a:rPr>
              <a:t>Check Your Knowledge—Question 3</a:t>
            </a:r>
          </a:p>
          <a:p>
            <a:pPr marL="0" indent="0" defTabSz="905591">
              <a:spcBef>
                <a:spcPts val="594"/>
              </a:spcBef>
              <a:buNone/>
              <a:defRPr/>
            </a:pPr>
            <a:r>
              <a:rPr lang="en-US" dirty="0">
                <a:solidFill>
                  <a:prstClr val="black"/>
                </a:solidFill>
              </a:rPr>
              <a:t>The Health Care Fraud Prevention and Enforcement Action Team (HEAT) is a joint anti-fraud initiative between the U.S. Department of Health and Human Services (HHS) and the U.S. Department of Justice (DOJ). </a:t>
            </a:r>
          </a:p>
          <a:p>
            <a:pPr marL="0" indent="0" defTabSz="905591">
              <a:spcBef>
                <a:spcPts val="594"/>
              </a:spcBef>
              <a:buNone/>
              <a:defRPr/>
            </a:pPr>
            <a:r>
              <a:rPr lang="en-US" b="1" dirty="0">
                <a:solidFill>
                  <a:prstClr val="black"/>
                </a:solidFill>
              </a:rPr>
              <a:t>ANSWER: a. True</a:t>
            </a:r>
          </a:p>
          <a:p>
            <a:pPr marL="0" indent="0" defTabSz="905591">
              <a:spcBef>
                <a:spcPts val="594"/>
              </a:spcBef>
              <a:buNone/>
              <a:defRPr/>
            </a:pPr>
            <a:r>
              <a:rPr lang="en-US" dirty="0">
                <a:solidFill>
                  <a:prstClr val="black"/>
                </a:solidFill>
              </a:rPr>
              <a:t>HEAT is a joint anti-fraud initiative between HHS and DOJ. HEAT task forces are interagency teams comprised of top-level law enforcement and professional staff members. The team builds on existing partnerships, including those with state and local law enforcement organizations, to prevent fraud and enforce anti-fraud laws. HEAT uses interagency collaboration to reduce and prevent fraud in federal health care programs. By deploying law enforcement and trained agency personnel, HHS and DOJ increase coordination, data sharing, and training among investigators, agents, prosecutors, analysts, and policymakers. </a:t>
            </a:r>
          </a:p>
          <a:p>
            <a:pPr marL="0" indent="0" defTabSz="905591">
              <a:spcBef>
                <a:spcPts val="594"/>
              </a:spcBef>
              <a:buNone/>
              <a:defRPr/>
            </a:pPr>
            <a:endParaRPr lang="en-US" dirty="0">
              <a:solidFill>
                <a:prstClr val="black"/>
              </a:solidFill>
            </a:endParaRPr>
          </a:p>
        </p:txBody>
      </p:sp>
    </p:spTree>
    <p:extLst>
      <p:ext uri="{BB962C8B-B14F-4D97-AF65-F5344CB8AC3E}">
        <p14:creationId xmlns:p14="http://schemas.microsoft.com/office/powerpoint/2010/main" val="32068010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indent="0" defTabSz="905591">
              <a:spcBef>
                <a:spcPts val="594"/>
              </a:spcBef>
              <a:buNone/>
              <a:defRPr/>
            </a:pPr>
            <a:r>
              <a:rPr lang="en-US" dirty="0">
                <a:solidFill>
                  <a:prstClr val="black"/>
                </a:solidFill>
              </a:rPr>
              <a:t>Lesson 1 offers an overview of fraud, waste, and abuse, including:</a:t>
            </a:r>
          </a:p>
          <a:p>
            <a:pPr marL="111628" indent="-111628" defTabSz="905591">
              <a:spcBef>
                <a:spcPts val="594"/>
              </a:spcBef>
              <a:defRPr/>
            </a:pPr>
            <a:r>
              <a:rPr lang="en-US" dirty="0">
                <a:solidFill>
                  <a:prstClr val="black"/>
                </a:solidFill>
              </a:rPr>
              <a:t>Defining health care fraud, waste, and abuse.</a:t>
            </a:r>
          </a:p>
          <a:p>
            <a:pPr marL="111628" indent="-111628" defTabSz="905591">
              <a:spcBef>
                <a:spcPts val="594"/>
              </a:spcBef>
              <a:defRPr/>
            </a:pPr>
            <a:r>
              <a:rPr lang="en-US" dirty="0">
                <a:solidFill>
                  <a:prstClr val="black"/>
                </a:solidFill>
              </a:rPr>
              <a:t>Protecting the Medicare Trust Funds and other public resources.</a:t>
            </a:r>
          </a:p>
          <a:p>
            <a:pPr marL="111628" indent="-111628" defTabSz="905591">
              <a:spcBef>
                <a:spcPts val="594"/>
              </a:spcBef>
              <a:defRPr/>
            </a:pPr>
            <a:r>
              <a:rPr lang="en-US" dirty="0">
                <a:solidFill>
                  <a:prstClr val="black"/>
                </a:solidFill>
              </a:rPr>
              <a:t>Examples of Medicare and Medicaid fraud. </a:t>
            </a:r>
          </a:p>
          <a:p>
            <a:pPr marL="111628" indent="-111628" defTabSz="905591">
              <a:spcBef>
                <a:spcPts val="594"/>
              </a:spcBef>
              <a:defRPr/>
            </a:pPr>
            <a:r>
              <a:rPr lang="en-US" dirty="0">
                <a:solidFill>
                  <a:prstClr val="black"/>
                </a:solidFill>
              </a:rPr>
              <a:t>Who commits fraud?</a:t>
            </a:r>
          </a:p>
          <a:p>
            <a:pPr marL="111628" indent="-111628" defTabSz="905591">
              <a:spcBef>
                <a:spcPts val="594"/>
              </a:spcBef>
              <a:defRPr/>
            </a:pPr>
            <a:r>
              <a:rPr lang="en-US" dirty="0">
                <a:solidFill>
                  <a:prstClr val="black"/>
                </a:solidFill>
              </a:rPr>
              <a:t>Causes of improper payments.</a:t>
            </a:r>
          </a:p>
          <a:p>
            <a:pPr marL="111628" indent="-111628" defTabSz="905591">
              <a:spcBef>
                <a:spcPts val="594"/>
              </a:spcBef>
              <a:defRPr/>
            </a:pPr>
            <a:r>
              <a:rPr lang="en-US" dirty="0">
                <a:solidFill>
                  <a:prstClr val="black"/>
                </a:solidFill>
              </a:rPr>
              <a:t>Quality of care concerns. </a:t>
            </a:r>
          </a:p>
        </p:txBody>
      </p:sp>
    </p:spTree>
    <p:extLst>
      <p:ext uri="{BB962C8B-B14F-4D97-AF65-F5344CB8AC3E}">
        <p14:creationId xmlns:p14="http://schemas.microsoft.com/office/powerpoint/2010/main" val="223389783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indent="0" defTabSz="905591">
              <a:spcBef>
                <a:spcPts val="594"/>
              </a:spcBef>
              <a:buNone/>
              <a:defRPr/>
            </a:pPr>
            <a:r>
              <a:rPr lang="en-US" dirty="0">
                <a:solidFill>
                  <a:prstClr val="black"/>
                </a:solidFill>
              </a:rPr>
              <a:t>Lesson 3 discusses how people with Medicare and Medicaid can fight fraud.</a:t>
            </a:r>
          </a:p>
          <a:p>
            <a:pPr marL="111613" indent="-111613" defTabSz="905542">
              <a:spcBef>
                <a:spcPts val="594"/>
              </a:spcBef>
              <a:defRPr/>
            </a:pPr>
            <a:r>
              <a:rPr lang="en-US" dirty="0">
                <a:solidFill>
                  <a:prstClr val="black"/>
                </a:solidFill>
              </a:rPr>
              <a:t>Senior Medicare Patrol (SMP)</a:t>
            </a:r>
          </a:p>
          <a:p>
            <a:pPr marL="111613" indent="-111613" defTabSz="905591">
              <a:spcBef>
                <a:spcPts val="594"/>
              </a:spcBef>
              <a:defRPr/>
            </a:pPr>
            <a:r>
              <a:rPr lang="en-US" dirty="0">
                <a:solidFill>
                  <a:prstClr val="black"/>
                </a:solidFill>
                <a:hlinkClick r:id="rId3"/>
              </a:rPr>
              <a:t>Medicare.gov/fraud</a:t>
            </a:r>
            <a:r>
              <a:rPr lang="en-US" dirty="0">
                <a:solidFill>
                  <a:prstClr val="black"/>
                </a:solidFill>
              </a:rPr>
              <a:t> </a:t>
            </a:r>
          </a:p>
          <a:p>
            <a:pPr marL="111613" indent="-111613" defTabSz="905591">
              <a:spcBef>
                <a:spcPts val="594"/>
              </a:spcBef>
              <a:defRPr/>
            </a:pPr>
            <a:r>
              <a:rPr lang="en-US" dirty="0">
                <a:solidFill>
                  <a:prstClr val="black"/>
                </a:solidFill>
              </a:rPr>
              <a:t>Medicare Summary Notices (MSNs)</a:t>
            </a:r>
          </a:p>
          <a:p>
            <a:pPr marL="111613" indent="-111613" defTabSz="905591">
              <a:spcBef>
                <a:spcPts val="594"/>
              </a:spcBef>
              <a:defRPr/>
            </a:pPr>
            <a:r>
              <a:rPr lang="en-US" dirty="0">
                <a:solidFill>
                  <a:prstClr val="black"/>
                </a:solidFill>
              </a:rPr>
              <a:t>Secure</a:t>
            </a:r>
            <a:r>
              <a:rPr lang="en-US" baseline="0" dirty="0">
                <a:solidFill>
                  <a:prstClr val="black"/>
                </a:solidFill>
              </a:rPr>
              <a:t> Medicare Account</a:t>
            </a:r>
          </a:p>
          <a:p>
            <a:pPr marL="111613" marR="0" lvl="0" indent="-111613" algn="l" defTabSz="905591" rtl="0" eaLnBrk="1" fontAlgn="auto" latinLnBrk="0" hangingPunct="1">
              <a:lnSpc>
                <a:spcPct val="100000"/>
              </a:lnSpc>
              <a:spcBef>
                <a:spcPts val="594"/>
              </a:spcBef>
              <a:spcAft>
                <a:spcPts val="0"/>
              </a:spcAft>
              <a:buClrTx/>
              <a:buSzTx/>
              <a:buFont typeface="Wingdings" panose="05000000000000000000" pitchFamily="2" charset="2"/>
              <a:buChar char="§"/>
              <a:tabLst/>
              <a:defRPr/>
            </a:pPr>
            <a:r>
              <a:rPr lang="en-US" dirty="0">
                <a:solidFill>
                  <a:prstClr val="black"/>
                </a:solidFill>
              </a:rPr>
              <a:t>“4Rs” for fighting Medicare fraud</a:t>
            </a:r>
          </a:p>
          <a:p>
            <a:pPr marL="111613" indent="-111613" defTabSz="905591">
              <a:spcBef>
                <a:spcPts val="594"/>
              </a:spcBef>
              <a:defRPr/>
            </a:pPr>
            <a:r>
              <a:rPr lang="en-US" dirty="0">
                <a:solidFill>
                  <a:prstClr val="black"/>
                </a:solidFill>
              </a:rPr>
              <a:t>1-800-MEDICARE</a:t>
            </a:r>
          </a:p>
          <a:p>
            <a:pPr marL="111613" indent="-111613" defTabSz="905591">
              <a:spcBef>
                <a:spcPts val="594"/>
              </a:spcBef>
              <a:defRPr/>
            </a:pPr>
            <a:r>
              <a:rPr lang="en-US" dirty="0">
                <a:solidFill>
                  <a:prstClr val="black"/>
                </a:solidFill>
              </a:rPr>
              <a:t>Protecting Personal Information,</a:t>
            </a:r>
            <a:r>
              <a:rPr lang="en-US" baseline="0" dirty="0">
                <a:solidFill>
                  <a:prstClr val="black"/>
                </a:solidFill>
              </a:rPr>
              <a:t> </a:t>
            </a:r>
            <a:r>
              <a:rPr lang="en-US" dirty="0">
                <a:solidFill>
                  <a:prstClr val="black"/>
                </a:solidFill>
              </a:rPr>
              <a:t>ID and Medical ID Theft</a:t>
            </a:r>
          </a:p>
          <a:p>
            <a:pPr marL="111613" indent="-111613" defTabSz="905591">
              <a:spcBef>
                <a:spcPts val="594"/>
              </a:spcBef>
              <a:defRPr/>
            </a:pPr>
            <a:r>
              <a:rPr lang="en-US" dirty="0">
                <a:solidFill>
                  <a:prstClr val="black"/>
                </a:solidFill>
              </a:rPr>
              <a:t>Reporting Medicaid Fraud</a:t>
            </a:r>
          </a:p>
        </p:txBody>
      </p:sp>
    </p:spTree>
    <p:extLst>
      <p:ext uri="{BB962C8B-B14F-4D97-AF65-F5344CB8AC3E}">
        <p14:creationId xmlns:p14="http://schemas.microsoft.com/office/powerpoint/2010/main" val="298243250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a:xfrm>
            <a:off x="685800" y="3578578"/>
            <a:ext cx="5486400" cy="5438422"/>
          </a:xfrm>
        </p:spPr>
        <p:txBody>
          <a:bodyPr/>
          <a:lstStyle/>
          <a:p>
            <a:pPr marL="0" indent="0" defTabSz="905591">
              <a:spcBef>
                <a:spcPts val="594"/>
              </a:spcBef>
              <a:buNone/>
              <a:defRPr/>
            </a:pPr>
            <a:r>
              <a:rPr lang="en-US" dirty="0">
                <a:solidFill>
                  <a:prstClr val="black"/>
                </a:solidFill>
              </a:rPr>
              <a:t>Through outreach, counseling, and education, the Senior Medicare Patrols (SMPs) empower and help people with Medicare, their families, and caregivers to prevent, detect, and report health care fraud, errors, and abuse. SMPs are grant-funded projects of the U.S. Department of Health &amp; Human Services (HHS), Administration for Community Living (ACL). Their work covers 3 main areas:</a:t>
            </a:r>
          </a:p>
          <a:p>
            <a:pPr marL="226372" indent="-226372" defTabSz="905591">
              <a:spcBef>
                <a:spcPts val="594"/>
              </a:spcBef>
              <a:buFont typeface="+mj-lt"/>
              <a:buAutoNum type="arabicPeriod"/>
              <a:defRPr/>
            </a:pPr>
            <a:r>
              <a:rPr lang="en-US" dirty="0">
                <a:solidFill>
                  <a:prstClr val="black"/>
                </a:solidFill>
              </a:rPr>
              <a:t>Conduct Outreach and Education. SMPs give presentations to groups, show materials at event exhibits, and work one-on-one with people with Medicare. Since 1997, more than 30 million people have been reached during community education events</a:t>
            </a:r>
            <a:r>
              <a:rPr lang="en-US" baseline="0" dirty="0">
                <a:solidFill>
                  <a:prstClr val="black"/>
                </a:solidFill>
              </a:rPr>
              <a:t> and</a:t>
            </a:r>
            <a:r>
              <a:rPr lang="en-US" dirty="0">
                <a:solidFill>
                  <a:prstClr val="black"/>
                </a:solidFill>
              </a:rPr>
              <a:t> more than 6.5 million people with Medicare have been educated and served by more than 46,000 volunteers.</a:t>
            </a:r>
          </a:p>
          <a:p>
            <a:pPr marL="226372" indent="-226372" defTabSz="905591">
              <a:spcBef>
                <a:spcPts val="594"/>
              </a:spcBef>
              <a:buFont typeface="+mj-lt"/>
              <a:buAutoNum type="arabicPeriod"/>
              <a:defRPr/>
            </a:pPr>
            <a:r>
              <a:rPr lang="en-US" dirty="0">
                <a:solidFill>
                  <a:prstClr val="black"/>
                </a:solidFill>
              </a:rPr>
              <a:t>Engage Volunteers to protect older persons’ health, finances, and medical identity while saving Medicare dollars. The SMP program engages over 5,200 volunteers nationally who collectively contribute more than 155,000 hours each year.</a:t>
            </a:r>
          </a:p>
          <a:p>
            <a:pPr marL="226372" indent="-226372" defTabSz="905591">
              <a:spcBef>
                <a:spcPts val="594"/>
              </a:spcBef>
              <a:buFont typeface="+mj-lt"/>
              <a:buAutoNum type="arabicPeriod"/>
              <a:defRPr/>
            </a:pPr>
            <a:r>
              <a:rPr lang="en-US" dirty="0">
                <a:solidFill>
                  <a:prstClr val="black"/>
                </a:solidFill>
              </a:rPr>
              <a:t>Get Complaints from people with Medicare. When people with Medicare, caregivers, and family members bring their complaints to the SMP, the SMP makes a determination about whether or not they suspect fraud, errors, or abuse. When they suspect fraud or abuse, they make referrals to the appropriate state and federal agencies for investigation.</a:t>
            </a:r>
          </a:p>
          <a:p>
            <a:pPr marL="0" indent="0" defTabSz="905591">
              <a:spcBef>
                <a:spcPts val="594"/>
              </a:spcBef>
              <a:buNone/>
              <a:defRPr/>
            </a:pPr>
            <a:r>
              <a:rPr lang="en-US" dirty="0">
                <a:solidFill>
                  <a:prstClr val="black"/>
                </a:solidFill>
              </a:rPr>
              <a:t>There are SMP programs in each state, the District of Columbia, Puerto Rico, Guam, and the Virgin Islands. Each CMS Regional</a:t>
            </a:r>
            <a:r>
              <a:rPr lang="en-US" baseline="0" dirty="0">
                <a:solidFill>
                  <a:prstClr val="black"/>
                </a:solidFill>
              </a:rPr>
              <a:t> Office has an SMP liaison. </a:t>
            </a:r>
            <a:r>
              <a:rPr lang="en-US" dirty="0">
                <a:solidFill>
                  <a:prstClr val="black"/>
                </a:solidFill>
              </a:rPr>
              <a:t>SMPs seek volunteers to represent the program in their communities. </a:t>
            </a:r>
          </a:p>
          <a:p>
            <a:pPr marL="0" indent="0" defTabSz="905591">
              <a:spcBef>
                <a:spcPts val="594"/>
              </a:spcBef>
              <a:buNone/>
              <a:defRPr/>
            </a:pPr>
            <a:r>
              <a:rPr lang="en-US" dirty="0">
                <a:solidFill>
                  <a:prstClr val="black"/>
                </a:solidFill>
              </a:rPr>
              <a:t>For an in-depth overview of the SMP program, and for information for your local area, visit </a:t>
            </a:r>
            <a:r>
              <a:rPr lang="en-US" dirty="0">
                <a:solidFill>
                  <a:prstClr val="black"/>
                </a:solidFill>
                <a:hlinkClick r:id="rId3"/>
              </a:rPr>
              <a:t>smpresource.org</a:t>
            </a:r>
            <a:r>
              <a:rPr lang="en-US" dirty="0">
                <a:solidFill>
                  <a:prstClr val="black"/>
                </a:solidFill>
              </a:rPr>
              <a:t>, or call the nationwide toll-free number at 1-877-808-2468. Callers get information about the SMP program and are connected to the SMP in their state for individualized assistance. You can also email them at </a:t>
            </a:r>
            <a:r>
              <a:rPr lang="en-US" dirty="0">
                <a:solidFill>
                  <a:prstClr val="black"/>
                </a:solidFill>
                <a:hlinkClick r:id="rId4"/>
              </a:rPr>
              <a:t>info@smpresource.org</a:t>
            </a:r>
            <a:r>
              <a:rPr lang="en-US" dirty="0">
                <a:solidFill>
                  <a:prstClr val="black"/>
                </a:solidFill>
              </a:rPr>
              <a:t>.</a:t>
            </a:r>
          </a:p>
          <a:p>
            <a:endParaRPr lang="en-US" dirty="0"/>
          </a:p>
          <a:p>
            <a:endParaRPr lang="en-US" dirty="0"/>
          </a:p>
        </p:txBody>
      </p:sp>
    </p:spTree>
    <p:extLst>
      <p:ext uri="{BB962C8B-B14F-4D97-AF65-F5344CB8AC3E}">
        <p14:creationId xmlns:p14="http://schemas.microsoft.com/office/powerpoint/2010/main" val="122276700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descr="This is what your computer screen will show at https://Medicare.gov/fraud." title="Medicare.gov screen shot"/>
          <p:cNvSpPr>
            <a:spLocks noGrp="1"/>
          </p:cNvSpPr>
          <p:nvPr>
            <p:ph type="body" idx="1"/>
          </p:nvPr>
        </p:nvSpPr>
        <p:spPr/>
        <p:txBody>
          <a:bodyPr/>
          <a:lstStyle/>
          <a:p>
            <a:pPr marL="0" indent="0">
              <a:spcBef>
                <a:spcPts val="583"/>
              </a:spcBef>
              <a:buNone/>
              <a:defRPr/>
            </a:pPr>
            <a:r>
              <a:rPr lang="en-US" dirty="0">
                <a:solidFill>
                  <a:prstClr val="black"/>
                </a:solidFill>
              </a:rPr>
              <a:t>You’re the first line of defense against Medicare fraud, and </a:t>
            </a:r>
            <a:r>
              <a:rPr lang="en-US" dirty="0">
                <a:solidFill>
                  <a:prstClr val="black"/>
                </a:solidFill>
                <a:hlinkClick r:id="rId3"/>
              </a:rPr>
              <a:t>Medicare.gov/fraud</a:t>
            </a:r>
            <a:r>
              <a:rPr lang="en-US" dirty="0">
                <a:solidFill>
                  <a:prstClr val="black"/>
                </a:solidFill>
              </a:rPr>
              <a:t> is a good place to learn about resources available to protect yourself, your loved ones, and Medicare, like:</a:t>
            </a:r>
          </a:p>
          <a:p>
            <a:pPr marL="109532" indent="-109532">
              <a:spcBef>
                <a:spcPts val="583"/>
              </a:spcBef>
              <a:defRPr/>
            </a:pPr>
            <a:r>
              <a:rPr lang="en-US" dirty="0">
                <a:solidFill>
                  <a:prstClr val="black"/>
                </a:solidFill>
              </a:rPr>
              <a:t>Tips to prevent fraud</a:t>
            </a:r>
          </a:p>
          <a:p>
            <a:pPr marL="109532" indent="-109532">
              <a:spcBef>
                <a:spcPts val="583"/>
              </a:spcBef>
              <a:defRPr/>
            </a:pPr>
            <a:r>
              <a:rPr lang="en-US" dirty="0">
                <a:solidFill>
                  <a:prstClr val="black"/>
                </a:solidFill>
              </a:rPr>
              <a:t>How to spot fraud</a:t>
            </a:r>
          </a:p>
          <a:p>
            <a:pPr marL="109532" indent="-109532">
              <a:spcBef>
                <a:spcPts val="583"/>
              </a:spcBef>
              <a:defRPr/>
            </a:pPr>
            <a:r>
              <a:rPr lang="en-US" dirty="0">
                <a:solidFill>
                  <a:prstClr val="black"/>
                </a:solidFill>
              </a:rPr>
              <a:t>How to report fraud</a:t>
            </a:r>
          </a:p>
          <a:p>
            <a:pPr marL="109532" indent="-109532">
              <a:spcBef>
                <a:spcPts val="583"/>
              </a:spcBef>
              <a:defRPr/>
            </a:pPr>
            <a:r>
              <a:rPr lang="en-US" dirty="0">
                <a:solidFill>
                  <a:prstClr val="black"/>
                </a:solidFill>
              </a:rPr>
              <a:t>Rules for people selling Medicare plans</a:t>
            </a:r>
          </a:p>
          <a:p>
            <a:pPr marL="0" indent="0">
              <a:spcBef>
                <a:spcPts val="583"/>
              </a:spcBef>
              <a:buNone/>
              <a:defRPr/>
            </a:pPr>
            <a:r>
              <a:rPr lang="en-US" dirty="0">
                <a:solidFill>
                  <a:prstClr val="black"/>
                </a:solidFill>
              </a:rPr>
              <a:t>You can also learn the marketing rules for Medicare health plans and what people selling these plans are and aren’t allowed to do. </a:t>
            </a:r>
          </a:p>
          <a:p>
            <a:endParaRPr lang="en-US" dirty="0"/>
          </a:p>
        </p:txBody>
      </p:sp>
    </p:spTree>
    <p:extLst>
      <p:ext uri="{BB962C8B-B14F-4D97-AF65-F5344CB8AC3E}">
        <p14:creationId xmlns:p14="http://schemas.microsoft.com/office/powerpoint/2010/main" val="165605888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a:xfrm>
            <a:off x="431800" y="3578578"/>
            <a:ext cx="5943600" cy="5400322"/>
          </a:xfrm>
        </p:spPr>
        <p:txBody>
          <a:bodyPr/>
          <a:lstStyle/>
          <a:p>
            <a:pPr marL="0" indent="0" defTabSz="905591">
              <a:spcBef>
                <a:spcPts val="594"/>
              </a:spcBef>
              <a:buNone/>
              <a:defRPr/>
            </a:pPr>
            <a:r>
              <a:rPr lang="en-US" sz="1000" dirty="0">
                <a:solidFill>
                  <a:prstClr val="black"/>
                </a:solidFill>
              </a:rPr>
              <a:t>There are Medicare Summary Notices (MSNs) for Medicare</a:t>
            </a:r>
            <a:r>
              <a:rPr lang="en-US" sz="1000" baseline="0" dirty="0">
                <a:solidFill>
                  <a:prstClr val="black"/>
                </a:solidFill>
              </a:rPr>
              <a:t> </a:t>
            </a:r>
            <a:r>
              <a:rPr lang="en-US" sz="1000" dirty="0">
                <a:solidFill>
                  <a:prstClr val="black"/>
                </a:solidFill>
              </a:rPr>
              <a:t>Part A (Hospital Insurance), Medicare Part B (Medical Insurance), and for durable medical equipment (DME). The MSN shows all services and supplies that were billed to Original</a:t>
            </a:r>
            <a:r>
              <a:rPr lang="en-US" sz="1000" baseline="0" dirty="0">
                <a:solidFill>
                  <a:prstClr val="black"/>
                </a:solidFill>
              </a:rPr>
              <a:t> </a:t>
            </a:r>
            <a:r>
              <a:rPr lang="en-US" sz="1000" dirty="0">
                <a:solidFill>
                  <a:prstClr val="black"/>
                </a:solidFill>
              </a:rPr>
              <a:t>Medicare, what Medicare paid, and what you owe each provider. Review your MSNs carefully to make sure you got all of the services and supplies listed. If you have other insurance, check to see if it covers anything Medicare didn’t. Keep your receipts and bills, and compare them to your MSN to be sure you got all the services, supplies, or equipment. If you paid a bill before you got your notice, compare your MSN with the bill to make sure you paid the right amount. If an item or service is denied, call your doctor’s or health care provider’s office to make sure they submitted the correct information. If not, the office may resubmit. If you disagree with any decision made, you can file an appeal.</a:t>
            </a:r>
          </a:p>
          <a:p>
            <a:pPr marL="0" indent="0" defTabSz="905591">
              <a:spcBef>
                <a:spcPts val="594"/>
              </a:spcBef>
              <a:buNone/>
              <a:defRPr/>
            </a:pPr>
            <a:r>
              <a:rPr lang="en-US" sz="1000" dirty="0">
                <a:solidFill>
                  <a:prstClr val="black"/>
                </a:solidFill>
              </a:rPr>
              <a:t>If you find items listed in your claims that you don’t have a record of, it’s possible that you or Medicare may have been billed for services or items you didn’t get. If you think a charge is incorrect and you know the provider, you may want to call their office to ask about it. The person you speak to may help you better understand the services or supplier you got. Or, your provider may realize a billing error was made. If you’ve contacted the provider and you suspect that Medicare is being charged for items or services you didn’t get, or you don’t know the provider on the claim, report the suspected fraud to 1-800-MEDICARE (1-800-633-4227); TTY: 1-877-486-2048.</a:t>
            </a:r>
          </a:p>
          <a:p>
            <a:pPr marL="0" indent="0" defTabSz="905591">
              <a:spcBef>
                <a:spcPts val="594"/>
              </a:spcBef>
              <a:buNone/>
              <a:defRPr/>
            </a:pPr>
            <a:r>
              <a:rPr lang="en-US" sz="1000" dirty="0">
                <a:solidFill>
                  <a:prstClr val="black"/>
                </a:solidFill>
              </a:rPr>
              <a:t>For more information or to view samples of the Part A, Part B, and/or DME MSNs, visit </a:t>
            </a:r>
            <a:r>
              <a:rPr lang="en-US" sz="1000" dirty="0">
                <a:solidFill>
                  <a:prstClr val="black"/>
                </a:solidFill>
                <a:hlinkClick r:id="rId3"/>
              </a:rPr>
              <a:t>Medicare.gov/forms-help-resources/mail-you-get-about-medicare</a:t>
            </a:r>
            <a:r>
              <a:rPr lang="en-US" sz="1000" dirty="0">
                <a:solidFill>
                  <a:prstClr val="black"/>
                </a:solidFill>
              </a:rPr>
              <a:t>. </a:t>
            </a:r>
          </a:p>
          <a:p>
            <a:pPr marL="169799" indent="-169799" defTabSz="905591">
              <a:spcBef>
                <a:spcPts val="594"/>
              </a:spcBef>
              <a:buFont typeface="Arial" panose="020B0604020202020204" pitchFamily="34" charset="0"/>
              <a:buChar char="•"/>
              <a:defRPr/>
            </a:pPr>
            <a:r>
              <a:rPr lang="en-US" sz="1000" dirty="0">
                <a:solidFill>
                  <a:prstClr val="black"/>
                </a:solidFill>
              </a:rPr>
              <a:t>Part A MSN </a:t>
            </a:r>
            <a:r>
              <a:rPr lang="en-US" sz="1000" dirty="0">
                <a:solidFill>
                  <a:prstClr val="black"/>
                </a:solidFill>
                <a:hlinkClick r:id="rId4"/>
              </a:rPr>
              <a:t>Medicare.gov/pubs/pdf/summarynoticea.pdf</a:t>
            </a:r>
            <a:r>
              <a:rPr lang="en-US" sz="1000" dirty="0">
                <a:solidFill>
                  <a:prstClr val="black"/>
                </a:solidFill>
              </a:rPr>
              <a:t> </a:t>
            </a:r>
          </a:p>
          <a:p>
            <a:pPr marL="169799" indent="-169799" defTabSz="905591">
              <a:spcBef>
                <a:spcPts val="594"/>
              </a:spcBef>
              <a:buFont typeface="Arial" panose="020B0604020202020204" pitchFamily="34" charset="0"/>
              <a:buChar char="•"/>
              <a:defRPr/>
            </a:pPr>
            <a:r>
              <a:rPr lang="en-US" altLang="ja-JP" sz="1000" dirty="0">
                <a:solidFill>
                  <a:prstClr val="black"/>
                </a:solidFill>
                <a:ea typeface="ＭＳ Ｐゴシック" panose="020B0600070205080204" pitchFamily="34" charset="-128"/>
              </a:rPr>
              <a:t>Part B MSN </a:t>
            </a:r>
            <a:r>
              <a:rPr lang="en-US" sz="1000" dirty="0">
                <a:solidFill>
                  <a:prstClr val="black"/>
                </a:solidFill>
                <a:hlinkClick r:id="rId5"/>
              </a:rPr>
              <a:t>Medicare.gov/pubs/pdf/summarynoticeb.pdf</a:t>
            </a:r>
            <a:r>
              <a:rPr lang="en-US" sz="1000" dirty="0">
                <a:solidFill>
                  <a:prstClr val="black"/>
                </a:solidFill>
              </a:rPr>
              <a:t> </a:t>
            </a:r>
            <a:endParaRPr lang="en-US" altLang="ja-JP" sz="1000" dirty="0">
              <a:solidFill>
                <a:prstClr val="black"/>
              </a:solidFill>
              <a:ea typeface="ＭＳ Ｐゴシック" panose="020B0600070205080204" pitchFamily="34" charset="-128"/>
            </a:endParaRPr>
          </a:p>
          <a:p>
            <a:pPr marL="169799" indent="-169799" defTabSz="905591">
              <a:spcBef>
                <a:spcPts val="594"/>
              </a:spcBef>
              <a:buFont typeface="Arial" panose="020B0604020202020204" pitchFamily="34" charset="0"/>
              <a:buChar char="•"/>
              <a:defRPr/>
            </a:pPr>
            <a:r>
              <a:rPr lang="en-US" altLang="ja-JP" sz="1000" dirty="0">
                <a:solidFill>
                  <a:prstClr val="black"/>
                </a:solidFill>
                <a:ea typeface="ＭＳ Ｐゴシック" panose="020B0600070205080204" pitchFamily="34" charset="-128"/>
              </a:rPr>
              <a:t>DME MSN </a:t>
            </a:r>
            <a:r>
              <a:rPr lang="en-US" sz="1000" dirty="0">
                <a:solidFill>
                  <a:prstClr val="black"/>
                </a:solidFill>
                <a:hlinkClick r:id="rId6"/>
              </a:rPr>
              <a:t>Medicare.gov/pubs/pdf/SummaryNoticeDME.pdf</a:t>
            </a:r>
            <a:r>
              <a:rPr lang="en-US" altLang="ja-JP" sz="1000" dirty="0">
                <a:solidFill>
                  <a:prstClr val="black"/>
                </a:solidFill>
                <a:ea typeface="ＭＳ Ｐゴシック" panose="020B0600070205080204" pitchFamily="34" charset="-128"/>
              </a:rPr>
              <a:t> </a:t>
            </a:r>
          </a:p>
          <a:p>
            <a:pPr marL="0" indent="0" defTabSz="905591">
              <a:spcBef>
                <a:spcPts val="594"/>
              </a:spcBef>
              <a:buNone/>
              <a:defRPr/>
            </a:pPr>
            <a:r>
              <a:rPr lang="en-US" altLang="ja-JP" sz="1000" dirty="0">
                <a:solidFill>
                  <a:prstClr val="black"/>
                </a:solidFill>
                <a:ea typeface="ＭＳ Ｐゴシック" panose="020B0600070205080204" pitchFamily="34" charset="-128"/>
              </a:rPr>
              <a:t>You can also access MSNs electronically (eMSNs) by logging into (or creating) your secure account on </a:t>
            </a:r>
            <a:r>
              <a:rPr lang="en-US" sz="1000" dirty="0">
                <a:solidFill>
                  <a:prstClr val="black"/>
                </a:solidFill>
                <a:hlinkClick r:id="rId7"/>
              </a:rPr>
              <a:t>Medicare.gov</a:t>
            </a:r>
            <a:r>
              <a:rPr lang="en-US" sz="1000" dirty="0">
                <a:solidFill>
                  <a:prstClr val="black"/>
                </a:solidFill>
              </a:rPr>
              <a:t> (see next slide). </a:t>
            </a:r>
            <a:endParaRPr lang="en-US" altLang="ja-JP" sz="1000" dirty="0">
              <a:solidFill>
                <a:prstClr val="black"/>
              </a:solidFill>
              <a:ea typeface="ＭＳ Ｐゴシック" panose="020B0600070205080204" pitchFamily="34" charset="-128"/>
            </a:endParaRPr>
          </a:p>
          <a:p>
            <a:pPr marL="0" indent="0" defTabSz="905591">
              <a:spcBef>
                <a:spcPts val="594"/>
              </a:spcBef>
              <a:buNone/>
              <a:defRPr/>
            </a:pPr>
            <a:r>
              <a:rPr lang="en-US" altLang="ja-JP" sz="1000" b="1" dirty="0">
                <a:solidFill>
                  <a:prstClr val="black"/>
                </a:solidFill>
                <a:ea typeface="ＭＳ Ｐゴシック" panose="020B0600070205080204" pitchFamily="34" charset="-128"/>
              </a:rPr>
              <a:t>NOTE</a:t>
            </a:r>
            <a:r>
              <a:rPr lang="en-US" altLang="ja-JP" sz="1000" dirty="0">
                <a:solidFill>
                  <a:prstClr val="black"/>
                </a:solidFill>
                <a:ea typeface="ＭＳ Ｐゴシック" panose="020B0600070205080204" pitchFamily="34" charset="-128"/>
              </a:rPr>
              <a:t>:</a:t>
            </a:r>
            <a:r>
              <a:rPr lang="en-US" sz="1000" dirty="0">
                <a:solidFill>
                  <a:prstClr val="black"/>
                </a:solidFill>
              </a:rPr>
              <a:t> Medicare Advantage Plans and Medicare</a:t>
            </a:r>
            <a:r>
              <a:rPr lang="en-US" sz="1000" baseline="0" dirty="0">
                <a:solidFill>
                  <a:prstClr val="black"/>
                </a:solidFill>
              </a:rPr>
              <a:t> drug plans</a:t>
            </a:r>
            <a:r>
              <a:rPr lang="en-US" sz="1000" dirty="0">
                <a:solidFill>
                  <a:prstClr val="black"/>
                </a:solidFill>
              </a:rPr>
              <a:t> provide an Explanation of Benefits (EOB) that offers similar information.</a:t>
            </a:r>
            <a:r>
              <a:rPr lang="en-US" altLang="ja-JP" sz="1000" dirty="0">
                <a:solidFill>
                  <a:prstClr val="black"/>
                </a:solidFill>
                <a:ea typeface="ＭＳ Ｐゴシック" panose="020B0600070205080204" pitchFamily="34" charset="-128"/>
              </a:rPr>
              <a:t> </a:t>
            </a:r>
            <a:r>
              <a:rPr lang="en-US" sz="1000" dirty="0">
                <a:solidFill>
                  <a:prstClr val="black"/>
                </a:solidFill>
              </a:rPr>
              <a:t>The EOB is an enrollee communication that gives enrollees clear and timely information about their medical and/or drug claims, to support informed decisions about their health care options. Plans are required to issue EOBs that include the information reflected in the CMS-developed templates. To see the templates and instructions, visit </a:t>
            </a:r>
            <a:r>
              <a:rPr lang="en-US" sz="1000" dirty="0">
                <a:solidFill>
                  <a:prstClr val="black"/>
                </a:solidFill>
                <a:hlinkClick r:id="rId8"/>
              </a:rPr>
              <a:t>CMS.gov/Medicare/Health-Plans/ManagedCareMarketing/MarketngModelsStandardDocumentsandEducationalMaterial.html</a:t>
            </a:r>
            <a:r>
              <a:rPr lang="en-US" sz="1000" dirty="0">
                <a:solidFill>
                  <a:prstClr val="black"/>
                </a:solidFill>
              </a:rPr>
              <a:t>. Medicare Part D sponsors must make sure that enrollees who use their prescription drug benefits get their EOBs by the end of the month following the month in which they used their prescription drug benefits.</a:t>
            </a:r>
          </a:p>
          <a:p>
            <a:endParaRPr lang="en-US" sz="1000" dirty="0"/>
          </a:p>
        </p:txBody>
      </p:sp>
    </p:spTree>
    <p:extLst>
      <p:ext uri="{BB962C8B-B14F-4D97-AF65-F5344CB8AC3E}">
        <p14:creationId xmlns:p14="http://schemas.microsoft.com/office/powerpoint/2010/main" val="206404817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a:xfrm>
            <a:off x="431800" y="3578578"/>
            <a:ext cx="5943600" cy="5286022"/>
          </a:xfrm>
        </p:spPr>
        <p:txBody>
          <a:bodyPr/>
          <a:lstStyle/>
          <a:p>
            <a:pPr marL="0" indent="0" defTabSz="905591">
              <a:spcBef>
                <a:spcPts val="594"/>
              </a:spcBef>
              <a:buNone/>
              <a:defRPr/>
            </a:pPr>
            <a:r>
              <a:rPr lang="en-US" sz="1000" dirty="0">
                <a:solidFill>
                  <a:prstClr val="black"/>
                </a:solidFill>
              </a:rPr>
              <a:t>Medicare Advantage Plans and Medicare</a:t>
            </a:r>
            <a:r>
              <a:rPr lang="en-US" sz="1000" baseline="0" dirty="0">
                <a:solidFill>
                  <a:prstClr val="black"/>
                </a:solidFill>
              </a:rPr>
              <a:t> drug plans</a:t>
            </a:r>
            <a:r>
              <a:rPr lang="en-US" sz="1000" dirty="0">
                <a:solidFill>
                  <a:prstClr val="black"/>
                </a:solidFill>
              </a:rPr>
              <a:t> provide an Explanation of Benefits (EOB) that offers similar information.</a:t>
            </a:r>
            <a:r>
              <a:rPr lang="en-US" altLang="ja-JP" sz="1000" dirty="0">
                <a:solidFill>
                  <a:prstClr val="black"/>
                </a:solidFill>
                <a:ea typeface="ＭＳ Ｐゴシック" panose="020B0600070205080204" pitchFamily="34" charset="-128"/>
              </a:rPr>
              <a:t> </a:t>
            </a:r>
            <a:r>
              <a:rPr lang="en-US" sz="1000" dirty="0">
                <a:solidFill>
                  <a:prstClr val="black"/>
                </a:solidFill>
              </a:rPr>
              <a:t>The EOB is an enrollee communication that gives enrollees clear and timely information about their medical and/or drug claims, to support informed decisions about their health care options. Plans are required to issue EOBs that include the information reflected in the CMS-developed templates. To see the templates and instructions, visit </a:t>
            </a:r>
            <a:r>
              <a:rPr lang="en-US" sz="1000" dirty="0">
                <a:solidFill>
                  <a:prstClr val="black"/>
                </a:solidFill>
                <a:hlinkClick r:id="rId3"/>
              </a:rPr>
              <a:t>CMS.gov/Medicare/Health-Plans/ManagedCareMarketing/MarketngModelsStandardDocumentsandEducationalMaterial.html</a:t>
            </a:r>
            <a:r>
              <a:rPr lang="en-US" sz="1000" dirty="0">
                <a:solidFill>
                  <a:prstClr val="black"/>
                </a:solidFill>
              </a:rPr>
              <a:t>. Medicare Part D sponsors must make sure that enrollees who use their prescription drug benefits get their EOBs by the end of the month following the month in which they used their prescription drug benefits.</a:t>
            </a:r>
          </a:p>
          <a:p>
            <a:endParaRPr lang="en-US" sz="1000" dirty="0"/>
          </a:p>
        </p:txBody>
      </p:sp>
    </p:spTree>
    <p:extLst>
      <p:ext uri="{BB962C8B-B14F-4D97-AF65-F5344CB8AC3E}">
        <p14:creationId xmlns:p14="http://schemas.microsoft.com/office/powerpoint/2010/main" val="310270780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indent="0" defTabSz="905591">
              <a:spcBef>
                <a:spcPts val="594"/>
              </a:spcBef>
              <a:buNone/>
              <a:defRPr/>
            </a:pPr>
            <a:r>
              <a:rPr lang="en-US" dirty="0">
                <a:solidFill>
                  <a:prstClr val="black"/>
                </a:solidFill>
              </a:rPr>
              <a:t>Create a secure personal account to access your Medicare information anytime and have a more personalized experience. With your account, you can:</a:t>
            </a:r>
          </a:p>
          <a:p>
            <a:pPr marL="117904" indent="-117904" defTabSz="905591">
              <a:spcBef>
                <a:spcPts val="594"/>
              </a:spcBef>
              <a:defRPr/>
            </a:pPr>
            <a:r>
              <a:rPr lang="en-US" dirty="0">
                <a:solidFill>
                  <a:prstClr val="black"/>
                </a:solidFill>
              </a:rPr>
              <a:t>Print an official copy of your Medicare card.</a:t>
            </a:r>
          </a:p>
          <a:p>
            <a:pPr marL="117904" indent="-117904" defTabSz="905591">
              <a:spcBef>
                <a:spcPts val="594"/>
              </a:spcBef>
              <a:defRPr/>
            </a:pPr>
            <a:r>
              <a:rPr lang="en-US" dirty="0">
                <a:solidFill>
                  <a:prstClr val="black"/>
                </a:solidFill>
              </a:rPr>
              <a:t>Access and share your electronic health information.</a:t>
            </a:r>
          </a:p>
          <a:p>
            <a:pPr marL="117904" indent="-117904" defTabSz="905591">
              <a:spcBef>
                <a:spcPts val="594"/>
              </a:spcBef>
              <a:defRPr/>
            </a:pPr>
            <a:r>
              <a:rPr lang="en-US" dirty="0">
                <a:solidFill>
                  <a:prstClr val="black"/>
                </a:solidFill>
              </a:rPr>
              <a:t>Pay your Original Medicare premiums</a:t>
            </a:r>
            <a:r>
              <a:rPr lang="en-US" baseline="0" dirty="0">
                <a:solidFill>
                  <a:prstClr val="black"/>
                </a:solidFill>
              </a:rPr>
              <a:t> online</a:t>
            </a:r>
            <a:endParaRPr lang="en-US" dirty="0">
              <a:solidFill>
                <a:prstClr val="black"/>
              </a:solidFill>
            </a:endParaRPr>
          </a:p>
          <a:p>
            <a:pPr marL="117904" indent="-117904" defTabSz="905591">
              <a:spcBef>
                <a:spcPts val="594"/>
              </a:spcBef>
              <a:defRPr/>
            </a:pPr>
            <a:r>
              <a:rPr lang="en-US" dirty="0">
                <a:solidFill>
                  <a:prstClr val="black"/>
                </a:solidFill>
              </a:rPr>
              <a:t>Review personal Medicare information, like Original Medicare claims, as soon as they’re processed and check for fraudulent claims. You don’t have to wait to get your MSN in the mail to view your</a:t>
            </a:r>
            <a:r>
              <a:rPr lang="en-US" baseline="0" dirty="0">
                <a:solidFill>
                  <a:prstClr val="black"/>
                </a:solidFill>
              </a:rPr>
              <a:t> Medicare claims. Use your Medicare account to track your Medicare claims or view </a:t>
            </a:r>
            <a:r>
              <a:rPr lang="en-US" baseline="0" dirty="0" err="1">
                <a:solidFill>
                  <a:prstClr val="black"/>
                </a:solidFill>
              </a:rPr>
              <a:t>eMSNs</a:t>
            </a:r>
            <a:r>
              <a:rPr lang="en-US" baseline="0" dirty="0">
                <a:solidFill>
                  <a:prstClr val="black"/>
                </a:solidFill>
              </a:rPr>
              <a:t>.</a:t>
            </a:r>
          </a:p>
          <a:p>
            <a:pPr marL="288925" lvl="1" indent="-171450" defTabSz="905591">
              <a:spcBef>
                <a:spcPts val="594"/>
              </a:spcBef>
              <a:buFont typeface="Arial" panose="020B0604020202020204" pitchFamily="34" charset="0"/>
              <a:buChar char="•"/>
              <a:defRPr/>
            </a:pPr>
            <a:r>
              <a:rPr lang="en-US" dirty="0">
                <a:solidFill>
                  <a:prstClr val="black"/>
                </a:solidFill>
              </a:rPr>
              <a:t>If you believe there’s an error, you should call your doctor or supplier. Call 1-800-MEDICARE (1-800-633-4227); TTY: 1-877-486-2048 if you suspect fraud.</a:t>
            </a:r>
          </a:p>
          <a:p>
            <a:pPr marL="117904" indent="-117904" defTabSz="905591">
              <a:spcBef>
                <a:spcPts val="594"/>
              </a:spcBef>
              <a:defRPr/>
            </a:pPr>
            <a:r>
              <a:rPr lang="en-US" dirty="0">
                <a:solidFill>
                  <a:prstClr val="black"/>
                </a:solidFill>
              </a:rPr>
              <a:t>Check your health and drug plans or find new plans in your area.</a:t>
            </a:r>
          </a:p>
          <a:p>
            <a:pPr marL="117904" indent="-117904" defTabSz="905591">
              <a:spcBef>
                <a:spcPts val="594"/>
              </a:spcBef>
              <a:defRPr/>
            </a:pPr>
            <a:r>
              <a:rPr lang="en-US" dirty="0">
                <a:solidFill>
                  <a:prstClr val="black"/>
                </a:solidFill>
              </a:rPr>
              <a:t>Create a list of your drugs.</a:t>
            </a:r>
          </a:p>
          <a:p>
            <a:pPr marL="117904" indent="-117904" defTabSz="905591">
              <a:spcBef>
                <a:spcPts val="594"/>
              </a:spcBef>
              <a:defRPr/>
            </a:pPr>
            <a:r>
              <a:rPr lang="en-US" dirty="0">
                <a:solidFill>
                  <a:prstClr val="black"/>
                </a:solidFill>
              </a:rPr>
              <a:t>Get help through live chat.</a:t>
            </a:r>
          </a:p>
        </p:txBody>
      </p:sp>
    </p:spTree>
    <p:extLst>
      <p:ext uri="{BB962C8B-B14F-4D97-AF65-F5344CB8AC3E}">
        <p14:creationId xmlns:p14="http://schemas.microsoft.com/office/powerpoint/2010/main" val="116906118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a:xfrm>
            <a:off x="685800" y="3578578"/>
            <a:ext cx="5486400" cy="5476522"/>
          </a:xfrm>
        </p:spPr>
        <p:txBody>
          <a:bodyPr/>
          <a:lstStyle/>
          <a:p>
            <a:pPr marL="0" indent="0" defTabSz="905591">
              <a:spcBef>
                <a:spcPts val="594"/>
              </a:spcBef>
              <a:buNone/>
              <a:defRPr/>
            </a:pPr>
            <a:r>
              <a:rPr lang="en-US" sz="1100" dirty="0">
                <a:solidFill>
                  <a:prstClr val="black"/>
                </a:solidFill>
              </a:rPr>
              <a:t>The 4Rs for fighting Medicare fraud are:</a:t>
            </a:r>
          </a:p>
          <a:p>
            <a:pPr marL="113187" indent="-113187" defTabSz="905591">
              <a:spcBef>
                <a:spcPts val="594"/>
              </a:spcBef>
              <a:defRPr/>
            </a:pPr>
            <a:r>
              <a:rPr lang="en-US" sz="1100" dirty="0">
                <a:solidFill>
                  <a:prstClr val="black"/>
                </a:solidFill>
              </a:rPr>
              <a:t>Record the dates of doctor’s appointments on a calendar. Note the tests and services you get, and save the receipts and statements from your providers. If you need help, ask a friend or family member. Contact your local Senior Medicare Patrol (SMP) program to get a free “Personal Health Care Journal.” Use the SMP locator at </a:t>
            </a:r>
            <a:r>
              <a:rPr lang="en-US" sz="1100" dirty="0">
                <a:solidFill>
                  <a:prstClr val="black"/>
                </a:solidFill>
                <a:hlinkClick r:id="rId3"/>
              </a:rPr>
              <a:t>smpresource.org</a:t>
            </a:r>
            <a:r>
              <a:rPr lang="en-US" sz="1100" dirty="0">
                <a:solidFill>
                  <a:prstClr val="black"/>
                </a:solidFill>
              </a:rPr>
              <a:t>, or call 1-877-808-2468 to find the SMP program in your area. </a:t>
            </a:r>
          </a:p>
          <a:p>
            <a:pPr marL="113187" indent="-113187" defTabSz="905591">
              <a:spcBef>
                <a:spcPts val="594"/>
              </a:spcBef>
              <a:defRPr/>
            </a:pPr>
            <a:r>
              <a:rPr lang="en-US" sz="1100" dirty="0">
                <a:solidFill>
                  <a:prstClr val="black"/>
                </a:solidFill>
              </a:rPr>
              <a:t>Review your MSNs or similar statements from your plan for signs of fraud, including claims you don’t recognize. Compare the dates and services on your calendar with the statements your get from Medicare or your Medicare plan to make sure you got each service listed and that all the details are correct. If you see items listed in your claims that you don’t have a record of, it’s possible you,</a:t>
            </a:r>
            <a:r>
              <a:rPr lang="en-US" sz="1100" baseline="0" dirty="0">
                <a:solidFill>
                  <a:prstClr val="black"/>
                </a:solidFill>
              </a:rPr>
              <a:t> </a:t>
            </a:r>
            <a:r>
              <a:rPr lang="en-US" sz="1100" dirty="0">
                <a:solidFill>
                  <a:prstClr val="black"/>
                </a:solidFill>
              </a:rPr>
              <a:t>Medicare, or your Medicare</a:t>
            </a:r>
            <a:r>
              <a:rPr lang="en-US" sz="1100" baseline="0" dirty="0">
                <a:solidFill>
                  <a:prstClr val="black"/>
                </a:solidFill>
              </a:rPr>
              <a:t> plan</a:t>
            </a:r>
            <a:r>
              <a:rPr lang="en-US" sz="1100" dirty="0">
                <a:solidFill>
                  <a:prstClr val="black"/>
                </a:solidFill>
              </a:rPr>
              <a:t> may have been billed for services or items you didn’t get. To review your Medicare Part A and Part B claims, log into (or create) your secure Medicare account at </a:t>
            </a:r>
            <a:r>
              <a:rPr lang="en-US" sz="1100" dirty="0">
                <a:solidFill>
                  <a:prstClr val="black"/>
                </a:solidFill>
                <a:hlinkClick r:id="rId4"/>
              </a:rPr>
              <a:t>Medicare.gov</a:t>
            </a:r>
            <a:r>
              <a:rPr lang="en-US" sz="1100" dirty="0">
                <a:solidFill>
                  <a:prstClr val="black"/>
                </a:solidFill>
              </a:rPr>
              <a:t>, or call 1-800-MEDICARE (1-800-633-4227); TTY: 1-877-486-2048. You can get help from your local SMP program with checking your MSNs for errors or suspected fraud. If you’re in a Medicare Advantage Plan or Medicare drug plan, call your plan for more information about a claim. </a:t>
            </a:r>
          </a:p>
          <a:p>
            <a:pPr marL="113187" indent="-113187" defTabSz="905591">
              <a:spcBef>
                <a:spcPts val="594"/>
              </a:spcBef>
              <a:defRPr/>
            </a:pPr>
            <a:r>
              <a:rPr lang="en-US" sz="1100" dirty="0">
                <a:solidFill>
                  <a:prstClr val="black"/>
                </a:solidFill>
              </a:rPr>
              <a:t>Report suspected Medicare fraud by calling 1-800-MEDICARE (1-800-633-4227); TTY: 1-877-486-2048. Have your Medicare card or Number and the claim or MSN ready. If you identify errors or suspect fraud, the SMP can also help you make a report to Medicare. </a:t>
            </a:r>
          </a:p>
          <a:p>
            <a:pPr marL="113187" indent="-113187" defTabSz="905591">
              <a:spcBef>
                <a:spcPts val="594"/>
              </a:spcBef>
              <a:defRPr/>
            </a:pPr>
            <a:r>
              <a:rPr lang="en-US" sz="1100" dirty="0">
                <a:solidFill>
                  <a:prstClr val="black"/>
                </a:solidFill>
              </a:rPr>
              <a:t>Remember to protect your Medicare Number. Don’t give it out, except to people you know should have it, like your doctor or other health care provider. Never give your Medicare Number in exchange for a special offer. Medicare will never contact you and ask for personal information, like your Medicare or bank account numbers. Never let someone use your Medicare card, and never use another person’s card. </a:t>
            </a:r>
          </a:p>
          <a:p>
            <a:pPr marL="0" indent="0" defTabSz="905591">
              <a:spcBef>
                <a:spcPts val="594"/>
              </a:spcBef>
              <a:buNone/>
              <a:defRPr/>
            </a:pPr>
            <a:r>
              <a:rPr lang="en-US" altLang="ja-JP" sz="1100" dirty="0">
                <a:solidFill>
                  <a:prstClr val="black"/>
                </a:solidFill>
                <a:ea typeface="ＭＳ Ｐゴシック" panose="020B0600070205080204" pitchFamily="34" charset="-128"/>
              </a:rPr>
              <a:t>The “4Rs for Fighting Fraud,”</a:t>
            </a:r>
            <a:r>
              <a:rPr lang="en-US" sz="1100" dirty="0">
                <a:solidFill>
                  <a:prstClr val="black"/>
                </a:solidFill>
              </a:rPr>
              <a:t> (CMS Product No. 11610),</a:t>
            </a:r>
            <a:r>
              <a:rPr lang="en-US" altLang="ja-JP" sz="1100" dirty="0">
                <a:solidFill>
                  <a:prstClr val="black"/>
                </a:solidFill>
                <a:ea typeface="ＭＳ Ｐゴシック" panose="020B0600070205080204" pitchFamily="34" charset="-128"/>
              </a:rPr>
              <a:t> is available at </a:t>
            </a:r>
            <a:r>
              <a:rPr lang="en-US" altLang="ja-JP" sz="1100" dirty="0">
                <a:solidFill>
                  <a:prstClr val="black"/>
                </a:solidFill>
                <a:ea typeface="ＭＳ Ｐゴシック" panose="020B0600070205080204" pitchFamily="34" charset="-128"/>
                <a:hlinkClick r:id="rId5"/>
              </a:rPr>
              <a:t>Medicare.gov/Pubs/pdf/11610-4R-for-Fighting-Fraud.pdf</a:t>
            </a:r>
            <a:r>
              <a:rPr lang="en-US" altLang="ja-JP" sz="1100" dirty="0">
                <a:solidFill>
                  <a:prstClr val="black"/>
                </a:solidFill>
                <a:ea typeface="ＭＳ Ｐゴシック" panose="020B0600070205080204" pitchFamily="34" charset="-128"/>
              </a:rPr>
              <a:t>.</a:t>
            </a:r>
            <a:endParaRPr lang="en-US" sz="1100" dirty="0">
              <a:solidFill>
                <a:prstClr val="black"/>
              </a:solidFill>
            </a:endParaRPr>
          </a:p>
        </p:txBody>
      </p:sp>
    </p:spTree>
    <p:extLst>
      <p:ext uri="{BB962C8B-B14F-4D97-AF65-F5344CB8AC3E}">
        <p14:creationId xmlns:p14="http://schemas.microsoft.com/office/powerpoint/2010/main" val="242248726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51877" lvl="1" defTabSz="905591">
              <a:spcBef>
                <a:spcPts val="594"/>
              </a:spcBef>
              <a:defRPr/>
            </a:pPr>
            <a:r>
              <a:rPr lang="en-US" dirty="0">
                <a:solidFill>
                  <a:prstClr val="black"/>
                </a:solidFill>
              </a:rPr>
              <a:t>People with Medicare can call 1-800-MEDICARE (1-800-633-4227); TTY: 1-877-486-2048 to make a complaint and report fraud. </a:t>
            </a:r>
          </a:p>
          <a:p>
            <a:pPr marL="51877" lvl="1" defTabSz="905591">
              <a:spcBef>
                <a:spcPts val="594"/>
              </a:spcBef>
              <a:defRPr/>
            </a:pPr>
            <a:r>
              <a:rPr lang="en-US" dirty="0">
                <a:solidFill>
                  <a:prstClr val="black"/>
                </a:solidFill>
              </a:rPr>
              <a:t>1-800-MEDICARE has an Interactive Voice Response (IVR) system available for people who don’t have a Medicare account. The IVR can access 15 months of Original Medicare claims processed on their behalf, if they’re available. </a:t>
            </a:r>
          </a:p>
          <a:p>
            <a:pPr marL="51877" lvl="1" defTabSz="905591">
              <a:spcBef>
                <a:spcPts val="594"/>
              </a:spcBef>
              <a:defRPr/>
            </a:pPr>
            <a:r>
              <a:rPr lang="en-US" dirty="0">
                <a:solidFill>
                  <a:prstClr val="black"/>
                </a:solidFill>
              </a:rPr>
              <a:t>The data gathered helps the Centers for Medicare &amp; Medicaid Services (CMS) to:</a:t>
            </a:r>
          </a:p>
          <a:p>
            <a:pPr marL="171371" lvl="1" indent="-119487" defTabSz="905591">
              <a:spcBef>
                <a:spcPts val="594"/>
              </a:spcBef>
              <a:buFont typeface="Wingdings" panose="05000000000000000000" pitchFamily="2" charset="2"/>
              <a:buChar char="§"/>
              <a:defRPr/>
            </a:pPr>
            <a:r>
              <a:rPr lang="en-US" dirty="0">
                <a:solidFill>
                  <a:prstClr val="black"/>
                </a:solidFill>
              </a:rPr>
              <a:t>Target providers or suppliers with multiple consumer complaints for further review.</a:t>
            </a:r>
          </a:p>
          <a:p>
            <a:pPr marL="171371" lvl="1" indent="-119487" defTabSz="905591">
              <a:spcBef>
                <a:spcPts val="594"/>
              </a:spcBef>
              <a:buFont typeface="Wingdings" panose="05000000000000000000" pitchFamily="2" charset="2"/>
              <a:buChar char="§"/>
              <a:defRPr/>
            </a:pPr>
            <a:r>
              <a:rPr lang="en-US" dirty="0">
                <a:solidFill>
                  <a:prstClr val="black"/>
                </a:solidFill>
              </a:rPr>
              <a:t>Track </a:t>
            </a:r>
            <a:r>
              <a:rPr lang="en-US" altLang="ja-JP" dirty="0">
                <a:solidFill>
                  <a:prstClr val="black"/>
                </a:solidFill>
                <a:ea typeface="ＭＳ Ｐゴシック" panose="020B0600070205080204" pitchFamily="34" charset="-128"/>
              </a:rPr>
              <a:t>fraud complaints to show when fraud scams are heating up in new areas. </a:t>
            </a:r>
            <a:r>
              <a:rPr lang="en-US" dirty="0">
                <a:solidFill>
                  <a:prstClr val="black"/>
                </a:solidFill>
              </a:rPr>
              <a:t>Using existing data in this innovative way lets CMS target providers and suppliers with multiple consumer complaints for further investigation.</a:t>
            </a:r>
          </a:p>
          <a:p>
            <a:pPr marL="51877" lvl="1" defTabSz="905591">
              <a:spcBef>
                <a:spcPts val="594"/>
              </a:spcBef>
              <a:defRPr/>
            </a:pPr>
            <a:r>
              <a:rPr lang="en-US" dirty="0">
                <a:solidFill>
                  <a:prstClr val="black"/>
                </a:solidFill>
              </a:rPr>
              <a:t>Carefully review the facts before you report errors, fraud, or abuse, and have the following information ready when you call 1-800-MEDICARE:</a:t>
            </a:r>
          </a:p>
          <a:p>
            <a:pPr marL="171371" lvl="1" indent="-119487" defTabSz="905591">
              <a:spcBef>
                <a:spcPts val="594"/>
              </a:spcBef>
              <a:buFont typeface="Wingdings" panose="05000000000000000000" pitchFamily="2" charset="2"/>
              <a:buChar char="§"/>
              <a:defRPr/>
            </a:pPr>
            <a:r>
              <a:rPr lang="en-US" dirty="0">
                <a:solidFill>
                  <a:prstClr val="black"/>
                </a:solidFill>
              </a:rPr>
              <a:t>Provider’s name and any identifying number you may have</a:t>
            </a:r>
          </a:p>
          <a:p>
            <a:pPr marL="171371" lvl="1" indent="-119487" defTabSz="905591">
              <a:spcBef>
                <a:spcPts val="594"/>
              </a:spcBef>
              <a:buFont typeface="Wingdings" panose="05000000000000000000" pitchFamily="2" charset="2"/>
              <a:buChar char="§"/>
              <a:defRPr/>
            </a:pPr>
            <a:r>
              <a:rPr lang="en-US" dirty="0">
                <a:solidFill>
                  <a:prstClr val="black"/>
                </a:solidFill>
              </a:rPr>
              <a:t>Information on the service or item you’re questioning</a:t>
            </a:r>
          </a:p>
          <a:p>
            <a:pPr marL="171371" lvl="1" indent="-119487" defTabSz="905591">
              <a:spcBef>
                <a:spcPts val="594"/>
              </a:spcBef>
              <a:buFont typeface="Wingdings" panose="05000000000000000000" pitchFamily="2" charset="2"/>
              <a:buChar char="§"/>
              <a:defRPr/>
            </a:pPr>
            <a:r>
              <a:rPr lang="en-US" dirty="0">
                <a:solidFill>
                  <a:prstClr val="black"/>
                </a:solidFill>
              </a:rPr>
              <a:t>The date the service or item was supposedly given or delivered</a:t>
            </a:r>
          </a:p>
          <a:p>
            <a:pPr marL="171371" lvl="1" indent="-119487" defTabSz="905591">
              <a:spcBef>
                <a:spcPts val="594"/>
              </a:spcBef>
              <a:buFont typeface="Wingdings" panose="05000000000000000000" pitchFamily="2" charset="2"/>
              <a:buChar char="§"/>
              <a:defRPr/>
            </a:pPr>
            <a:r>
              <a:rPr lang="en-US" dirty="0">
                <a:solidFill>
                  <a:prstClr val="black"/>
                </a:solidFill>
              </a:rPr>
              <a:t>Payment amount approved and paid by Medicare</a:t>
            </a:r>
          </a:p>
          <a:p>
            <a:pPr marL="171371" lvl="1" indent="-119487" defTabSz="905591">
              <a:spcBef>
                <a:spcPts val="594"/>
              </a:spcBef>
              <a:buFont typeface="Wingdings" panose="05000000000000000000" pitchFamily="2" charset="2"/>
              <a:buChar char="§"/>
              <a:defRPr/>
            </a:pPr>
            <a:r>
              <a:rPr lang="en-US" dirty="0">
                <a:solidFill>
                  <a:prstClr val="black"/>
                </a:solidFill>
              </a:rPr>
              <a:t>The date on your MSN</a:t>
            </a:r>
          </a:p>
          <a:p>
            <a:pPr marL="171371" lvl="1" indent="-119487" defTabSz="905591">
              <a:spcBef>
                <a:spcPts val="594"/>
              </a:spcBef>
              <a:buFont typeface="Wingdings" panose="05000000000000000000" pitchFamily="2" charset="2"/>
              <a:buChar char="§"/>
              <a:defRPr/>
            </a:pPr>
            <a:r>
              <a:rPr lang="en-US" dirty="0">
                <a:solidFill>
                  <a:prstClr val="black"/>
                </a:solidFill>
              </a:rPr>
              <a:t>Your name and Medicare Number (as listed on your Medicare card)</a:t>
            </a:r>
          </a:p>
          <a:p>
            <a:endParaRPr lang="en-US" dirty="0"/>
          </a:p>
        </p:txBody>
      </p:sp>
    </p:spTree>
    <p:extLst>
      <p:ext uri="{BB962C8B-B14F-4D97-AF65-F5344CB8AC3E}">
        <p14:creationId xmlns:p14="http://schemas.microsoft.com/office/powerpoint/2010/main" val="61649977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indent="0">
              <a:buNone/>
            </a:pPr>
            <a:r>
              <a:rPr lang="en-US" dirty="0"/>
              <a:t>You may get a reward of up to $1,000 if you meet all of these conditions:</a:t>
            </a:r>
          </a:p>
          <a:p>
            <a:pPr marL="171450" lvl="1" indent="-171450">
              <a:buFont typeface="Wingdings" panose="05000000000000000000" pitchFamily="2" charset="2"/>
              <a:buChar char="§"/>
            </a:pPr>
            <a:r>
              <a:rPr lang="en-US" dirty="0"/>
              <a:t>To report suspected fraud</a:t>
            </a:r>
            <a:r>
              <a:rPr lang="en-US" baseline="0" dirty="0"/>
              <a:t> y</a:t>
            </a:r>
            <a:r>
              <a:rPr lang="en-US" dirty="0"/>
              <a:t>ou call either 1-800-HHS-TIPS (1-800-447-8477), or 1-800-MEDICARE (1-800-633-4227); TTY: 1-877-486-2048.</a:t>
            </a:r>
          </a:p>
          <a:p>
            <a:pPr marL="119051" indent="-119051">
              <a:buFont typeface="Wingdings" panose="05000000000000000000" pitchFamily="2" charset="2"/>
              <a:buChar char="§"/>
            </a:pPr>
            <a:r>
              <a:rPr lang="en-US" dirty="0"/>
              <a:t>The suspected Medicare fraud you report must be proven as potential fraud by the Medicare contractors responsible for investigating potential fraud and abuse, and formally referred to the Office of Inspector General (OIG) for further investigation as part of a case by one of the contractors.</a:t>
            </a:r>
          </a:p>
          <a:p>
            <a:pPr marL="119051" indent="-119051">
              <a:buFont typeface="Wingdings" panose="05000000000000000000" pitchFamily="2" charset="2"/>
              <a:buChar char="§"/>
            </a:pPr>
            <a:r>
              <a:rPr lang="en-US" dirty="0"/>
              <a:t>You aren’t an “excluded individual.” For example, you didn’t participate in the fraud offense being reported. Or, there isn’t another reward that you qualify for under another government program.</a:t>
            </a:r>
          </a:p>
          <a:p>
            <a:pPr marL="119051" indent="-119051">
              <a:buFont typeface="Wingdings" panose="05000000000000000000" pitchFamily="2" charset="2"/>
              <a:buChar char="§"/>
            </a:pPr>
            <a:r>
              <a:rPr lang="en-US" dirty="0"/>
              <a:t>The person or organization you’re reporting isn‘t already under investigation by law enforcement.</a:t>
            </a:r>
          </a:p>
          <a:p>
            <a:pPr marL="119051" indent="-119051">
              <a:buFont typeface="Wingdings" panose="05000000000000000000" pitchFamily="2" charset="2"/>
              <a:buChar char="§"/>
            </a:pPr>
            <a:r>
              <a:rPr lang="en-US" dirty="0"/>
              <a:t>Your report leads directly to the recovery of at least $100 of Medicare money.</a:t>
            </a:r>
          </a:p>
          <a:p>
            <a:r>
              <a:rPr lang="en-US" dirty="0"/>
              <a:t>For more information, call 1-800-MEDICARE.</a:t>
            </a:r>
          </a:p>
          <a:p>
            <a:pPr marL="0" lvl="1" indent="0">
              <a:buNone/>
            </a:pPr>
            <a:r>
              <a:rPr lang="en-US" dirty="0"/>
              <a:t>Review the Code of Federal Regulations at 42 CFR 420.405 “Rewards for information relating to Medicare fraud and abuse” at </a:t>
            </a:r>
            <a:r>
              <a:rPr lang="en-US" dirty="0">
                <a:hlinkClick r:id="rId3"/>
              </a:rPr>
              <a:t>ecfr.io/Title-42/se42.3.420_1405</a:t>
            </a:r>
            <a:r>
              <a:rPr lang="en-US" dirty="0"/>
              <a:t>.</a:t>
            </a:r>
          </a:p>
        </p:txBody>
      </p:sp>
    </p:spTree>
    <p:extLst>
      <p:ext uri="{BB962C8B-B14F-4D97-AF65-F5344CB8AC3E}">
        <p14:creationId xmlns:p14="http://schemas.microsoft.com/office/powerpoint/2010/main" val="344397476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indent="0" defTabSz="905591">
              <a:spcBef>
                <a:spcPts val="594"/>
              </a:spcBef>
              <a:buNone/>
              <a:defRPr/>
            </a:pPr>
            <a:r>
              <a:rPr lang="en-US" dirty="0">
                <a:solidFill>
                  <a:prstClr val="black"/>
                </a:solidFill>
              </a:rPr>
              <a:t>Learning Activity:</a:t>
            </a:r>
          </a:p>
          <a:p>
            <a:pPr marL="0" indent="0" defTabSz="905591">
              <a:spcBef>
                <a:spcPts val="594"/>
              </a:spcBef>
              <a:buNone/>
              <a:defRPr/>
            </a:pPr>
            <a:r>
              <a:rPr lang="en-US" dirty="0">
                <a:solidFill>
                  <a:prstClr val="black"/>
                </a:solidFill>
              </a:rPr>
              <a:t>Jennifer has concerns and wants to discuss her MSN with you. What parts of the MSN should she look at to be sure there were no mistakes or fraud? (Discussion is on the next slide.)</a:t>
            </a:r>
          </a:p>
          <a:p>
            <a:endParaRPr lang="en-US" dirty="0"/>
          </a:p>
          <a:p>
            <a:endParaRPr lang="en-US" dirty="0"/>
          </a:p>
        </p:txBody>
      </p:sp>
    </p:spTree>
    <p:extLst>
      <p:ext uri="{BB962C8B-B14F-4D97-AF65-F5344CB8AC3E}">
        <p14:creationId xmlns:p14="http://schemas.microsoft.com/office/powerpoint/2010/main" val="35367324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a:xfrm>
            <a:off x="685800" y="3411539"/>
            <a:ext cx="5486400" cy="5395962"/>
          </a:xfrm>
        </p:spPr>
        <p:txBody>
          <a:bodyPr/>
          <a:lstStyle/>
          <a:p>
            <a:pPr marL="111628" indent="-111628" defTabSz="905591">
              <a:spcBef>
                <a:spcPts val="594"/>
              </a:spcBef>
              <a:defRPr/>
            </a:pPr>
            <a:r>
              <a:rPr lang="en-US" sz="1100" dirty="0">
                <a:solidFill>
                  <a:prstClr val="black"/>
                </a:solidFill>
              </a:rPr>
              <a:t>Medicare and Medicaid fraud, waste, and abuse affect every American by draining critical resources from our health care system, and contributing to the rising cost of health care. Taxpayer dollars lost to fraud, waste, and abuse harm some of our most vulnerable citizens. </a:t>
            </a:r>
          </a:p>
          <a:p>
            <a:pPr marL="111628" indent="-111628" defTabSz="905591">
              <a:spcBef>
                <a:spcPts val="594"/>
              </a:spcBef>
              <a:defRPr/>
            </a:pPr>
            <a:r>
              <a:rPr lang="en-US" sz="1100" dirty="0">
                <a:solidFill>
                  <a:prstClr val="black"/>
                </a:solidFill>
              </a:rPr>
              <a:t>Fraud occurs when someone knowingly deceives, conceals, or misrepresents to get money or property from a health care benefit program. The Centers</a:t>
            </a:r>
            <a:r>
              <a:rPr lang="en-US" sz="1100" baseline="0" dirty="0">
                <a:solidFill>
                  <a:prstClr val="black"/>
                </a:solidFill>
              </a:rPr>
              <a:t> for Medicare &amp; Medicaid Services (</a:t>
            </a:r>
            <a:r>
              <a:rPr lang="en-US" sz="1100" dirty="0">
                <a:solidFill>
                  <a:prstClr val="black"/>
                </a:solidFill>
              </a:rPr>
              <a:t>CMS) works to prevent and identify possible fraud. Medicare fraud is considered</a:t>
            </a:r>
            <a:r>
              <a:rPr lang="en-US" sz="1100" baseline="0" dirty="0">
                <a:solidFill>
                  <a:prstClr val="black"/>
                </a:solidFill>
              </a:rPr>
              <a:t> a criminal act. </a:t>
            </a:r>
            <a:r>
              <a:rPr lang="en-US" sz="1100" dirty="0">
                <a:solidFill>
                  <a:prstClr val="black"/>
                </a:solidFill>
              </a:rPr>
              <a:t>Ultimately, our judicial system determines if someone committed an act of fraud. An example would be a doctor</a:t>
            </a:r>
            <a:r>
              <a:rPr lang="en-US" sz="1100" baseline="0" dirty="0">
                <a:solidFill>
                  <a:prstClr val="black"/>
                </a:solidFill>
              </a:rPr>
              <a:t> </a:t>
            </a:r>
            <a:r>
              <a:rPr lang="en-US" sz="1100" dirty="0">
                <a:solidFill>
                  <a:prstClr val="black"/>
                </a:solidFill>
              </a:rPr>
              <a:t>who repeatedly and intentionally bills Medicare for services or supplies they didn’t provide.</a:t>
            </a:r>
          </a:p>
          <a:p>
            <a:pPr marL="111628" indent="-111628" defTabSz="905591">
              <a:spcBef>
                <a:spcPts val="594"/>
              </a:spcBef>
              <a:defRPr/>
            </a:pPr>
            <a:r>
              <a:rPr lang="en-US" sz="1100" dirty="0">
                <a:solidFill>
                  <a:prstClr val="black"/>
                </a:solidFill>
              </a:rPr>
              <a:t>In contrast, waste is overusing services or other practices that directly or indirectly result in unnecessary costs to any health care benefit program. Generally, waste isn’t considered to be a criminal act, but rather the misuse of resources. Examples of waste include:</a:t>
            </a:r>
          </a:p>
          <a:p>
            <a:pPr marL="288925" lvl="1" indent="-171450" defTabSz="905591">
              <a:spcBef>
                <a:spcPts val="594"/>
              </a:spcBef>
              <a:buFont typeface="Arial" panose="020B0604020202020204" pitchFamily="34" charset="0"/>
              <a:buChar char="•"/>
              <a:defRPr/>
            </a:pPr>
            <a:r>
              <a:rPr lang="en-US" sz="1100" dirty="0">
                <a:solidFill>
                  <a:prstClr val="black"/>
                </a:solidFill>
              </a:rPr>
              <a:t>Using medically-unnecessary services,</a:t>
            </a:r>
            <a:r>
              <a:rPr lang="en-US" sz="1100" baseline="0" dirty="0">
                <a:solidFill>
                  <a:prstClr val="black"/>
                </a:solidFill>
              </a:rPr>
              <a:t> </a:t>
            </a:r>
            <a:r>
              <a:rPr lang="en-US" sz="1100" dirty="0">
                <a:solidFill>
                  <a:prstClr val="black"/>
                </a:solidFill>
              </a:rPr>
              <a:t>durable medical equipment (DME), or prescription drugs </a:t>
            </a:r>
          </a:p>
          <a:p>
            <a:pPr marL="288925" lvl="1" indent="-171450" defTabSz="905591">
              <a:spcBef>
                <a:spcPts val="594"/>
              </a:spcBef>
              <a:buFont typeface="Arial" panose="020B0604020202020204" pitchFamily="34" charset="0"/>
              <a:buChar char="•"/>
              <a:defRPr/>
            </a:pPr>
            <a:r>
              <a:rPr lang="en-US" sz="1100" dirty="0">
                <a:solidFill>
                  <a:prstClr val="black"/>
                </a:solidFill>
              </a:rPr>
              <a:t>Using more disposable DME or drugs (like syringes, diabetic test strips, disposable diapers or underpads) than needed over a period of time</a:t>
            </a:r>
          </a:p>
          <a:p>
            <a:pPr marL="288925" lvl="1" indent="-171450" defTabSz="905591">
              <a:spcBef>
                <a:spcPts val="594"/>
              </a:spcBef>
              <a:buFont typeface="Arial" panose="020B0604020202020204" pitchFamily="34" charset="0"/>
              <a:buChar char="•"/>
              <a:defRPr/>
            </a:pPr>
            <a:r>
              <a:rPr lang="en-US" sz="1100" dirty="0">
                <a:solidFill>
                  <a:prstClr val="black"/>
                </a:solidFill>
              </a:rPr>
              <a:t>Performing a procedure in a more expensive hospital setting when it can be safely done in a provider’s office</a:t>
            </a:r>
          </a:p>
          <a:p>
            <a:pPr marL="111628" indent="-111628" defTabSz="905591">
              <a:spcBef>
                <a:spcPts val="594"/>
              </a:spcBef>
              <a:defRPr/>
            </a:pPr>
            <a:r>
              <a:rPr lang="en-US" sz="1100" dirty="0">
                <a:solidFill>
                  <a:prstClr val="black"/>
                </a:solidFill>
              </a:rPr>
              <a:t>Abuse happens when health care providers or suppliers perform actions that directly or indirectly result in unnecessary costs to any health care benefit program, like billing Medicare for services that aren’t covered or aren’t properly coded. In the case of abuse, the provider hasn’t knowingly and intentionally misrepresented the facts to obtain payment. </a:t>
            </a:r>
            <a:r>
              <a:rPr lang="en-US" sz="1100" dirty="0"/>
              <a:t>Medicare abuse can also expose providers to criminal and civil liability.</a:t>
            </a:r>
            <a:endParaRPr lang="en-US" sz="1100" dirty="0">
              <a:solidFill>
                <a:prstClr val="black"/>
              </a:solidFill>
            </a:endParaRPr>
          </a:p>
          <a:p>
            <a:pPr marL="111628" indent="-111628" defTabSz="905591">
              <a:spcBef>
                <a:spcPts val="594"/>
              </a:spcBef>
              <a:defRPr/>
            </a:pPr>
            <a:r>
              <a:rPr lang="en-US" sz="1100" dirty="0">
                <a:solidFill>
                  <a:prstClr val="black"/>
                </a:solidFill>
              </a:rPr>
              <a:t>The difference between fraud, waste, and abuse depends on circumstances, intent, and knowledge.</a:t>
            </a:r>
          </a:p>
          <a:p>
            <a:pPr marL="0" indent="0" defTabSz="905591">
              <a:spcBef>
                <a:spcPts val="594"/>
              </a:spcBef>
              <a:buNone/>
              <a:defRPr/>
            </a:pPr>
            <a:r>
              <a:rPr lang="en-US" sz="1100" b="1" dirty="0">
                <a:solidFill>
                  <a:prstClr val="black"/>
                </a:solidFill>
              </a:rPr>
              <a:t>NOTE</a:t>
            </a:r>
            <a:r>
              <a:rPr lang="en-US" sz="1100" dirty="0">
                <a:solidFill>
                  <a:prstClr val="black"/>
                </a:solidFill>
              </a:rPr>
              <a:t>: Since fraud is ultimately determined by our judicial system, typically we note "potential fraud" until the judicial system has made a decision.</a:t>
            </a:r>
          </a:p>
          <a:p>
            <a:pPr marL="111628" indent="-111628" defTabSz="905591">
              <a:spcBef>
                <a:spcPts val="594"/>
              </a:spcBef>
              <a:defRPr/>
            </a:pPr>
            <a:endParaRPr lang="en-US" sz="1100" dirty="0">
              <a:solidFill>
                <a:prstClr val="black"/>
              </a:solidFill>
            </a:endParaRPr>
          </a:p>
          <a:p>
            <a:endParaRPr lang="en-US" sz="1100" dirty="0"/>
          </a:p>
          <a:p>
            <a:endParaRPr lang="en-US" sz="1100" dirty="0"/>
          </a:p>
        </p:txBody>
      </p:sp>
    </p:spTree>
    <p:extLst>
      <p:ext uri="{BB962C8B-B14F-4D97-AF65-F5344CB8AC3E}">
        <p14:creationId xmlns:p14="http://schemas.microsoft.com/office/powerpoint/2010/main" val="401145280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indent="0" defTabSz="905591">
              <a:spcBef>
                <a:spcPts val="594"/>
              </a:spcBef>
              <a:buNone/>
              <a:defRPr/>
            </a:pPr>
            <a:r>
              <a:rPr lang="en-US" dirty="0">
                <a:solidFill>
                  <a:prstClr val="black"/>
                </a:solidFill>
              </a:rPr>
              <a:t>MSN Activity—What questions should you ask?</a:t>
            </a:r>
          </a:p>
          <a:p>
            <a:pPr marL="117904" indent="-117904" defTabSz="905591">
              <a:spcBef>
                <a:spcPts val="594"/>
              </a:spcBef>
              <a:defRPr/>
            </a:pPr>
            <a:r>
              <a:rPr lang="en-US" dirty="0">
                <a:solidFill>
                  <a:prstClr val="black"/>
                </a:solidFill>
              </a:rPr>
              <a:t>Was Jennifer charged for any medical services she didn’t get?</a:t>
            </a:r>
          </a:p>
          <a:p>
            <a:pPr marL="117904" indent="-117904" defTabSz="905591">
              <a:spcBef>
                <a:spcPts val="594"/>
              </a:spcBef>
              <a:defRPr/>
            </a:pPr>
            <a:r>
              <a:rPr lang="en-US" dirty="0">
                <a:solidFill>
                  <a:prstClr val="black"/>
                </a:solidFill>
              </a:rPr>
              <a:t>Are the dates of services correct?</a:t>
            </a:r>
          </a:p>
          <a:p>
            <a:pPr marL="117904" indent="-117904" defTabSz="905591">
              <a:spcBef>
                <a:spcPts val="594"/>
              </a:spcBef>
              <a:defRPr/>
            </a:pPr>
            <a:r>
              <a:rPr lang="en-US" dirty="0">
                <a:solidFill>
                  <a:prstClr val="black"/>
                </a:solidFill>
              </a:rPr>
              <a:t>Does her credit report show any unpaid bills for medical services or equipment she didn’t get?</a:t>
            </a:r>
          </a:p>
          <a:p>
            <a:pPr marL="117904" indent="-117904" defTabSz="905591">
              <a:spcBef>
                <a:spcPts val="594"/>
              </a:spcBef>
              <a:defRPr/>
            </a:pPr>
            <a:r>
              <a:rPr lang="en-US" dirty="0">
                <a:solidFill>
                  <a:prstClr val="black"/>
                </a:solidFill>
              </a:rPr>
              <a:t>Has she gotten any collection notices for medical services or equipment she didn’t get?</a:t>
            </a:r>
          </a:p>
          <a:p>
            <a:endParaRPr lang="en-US" dirty="0"/>
          </a:p>
          <a:p>
            <a:endParaRPr lang="en-US" dirty="0"/>
          </a:p>
        </p:txBody>
      </p:sp>
    </p:spTree>
    <p:extLst>
      <p:ext uri="{BB962C8B-B14F-4D97-AF65-F5344CB8AC3E}">
        <p14:creationId xmlns:p14="http://schemas.microsoft.com/office/powerpoint/2010/main" val="139969509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indent="0" defTabSz="905591">
              <a:spcBef>
                <a:spcPts val="594"/>
              </a:spcBef>
              <a:buNone/>
              <a:defRPr/>
            </a:pPr>
            <a:r>
              <a:rPr lang="en-US" dirty="0">
                <a:solidFill>
                  <a:prstClr val="black"/>
                </a:solidFill>
              </a:rPr>
              <a:t>Your Medicare card has a Medicare Number that’s unique to you, instead of your Social Security Number.</a:t>
            </a:r>
          </a:p>
          <a:p>
            <a:pPr marL="0" indent="0" defTabSz="905591">
              <a:spcBef>
                <a:spcPts val="594"/>
              </a:spcBef>
              <a:buNone/>
              <a:defRPr/>
            </a:pPr>
            <a:r>
              <a:rPr lang="en-US" dirty="0">
                <a:solidFill>
                  <a:prstClr val="black"/>
                </a:solidFill>
              </a:rPr>
              <a:t>Keep your personal information like</a:t>
            </a:r>
            <a:r>
              <a:rPr lang="en-US" baseline="0" dirty="0">
                <a:solidFill>
                  <a:prstClr val="black"/>
                </a:solidFill>
              </a:rPr>
              <a:t> y</a:t>
            </a:r>
            <a:r>
              <a:rPr lang="en-US" dirty="0">
                <a:solidFill>
                  <a:prstClr val="black"/>
                </a:solidFill>
              </a:rPr>
              <a:t>our Medicare Number, Social Security Number, credit card and bank account numbers safe. Only share this information with people you trust, like: </a:t>
            </a:r>
          </a:p>
          <a:p>
            <a:pPr marL="113187" indent="-113187" defTabSz="905591">
              <a:spcBef>
                <a:spcPts val="594"/>
              </a:spcBef>
              <a:defRPr/>
            </a:pPr>
            <a:r>
              <a:rPr lang="en-US" dirty="0">
                <a:solidFill>
                  <a:prstClr val="black"/>
                </a:solidFill>
              </a:rPr>
              <a:t>Your doctors, other health care providers, and plans approved by Medicare</a:t>
            </a:r>
          </a:p>
          <a:p>
            <a:pPr marL="113187" indent="-113187" defTabSz="905591">
              <a:spcBef>
                <a:spcPts val="594"/>
              </a:spcBef>
              <a:defRPr/>
            </a:pPr>
            <a:r>
              <a:rPr lang="en-US" dirty="0">
                <a:solidFill>
                  <a:prstClr val="black"/>
                </a:solidFill>
              </a:rPr>
              <a:t>Insurers who pay benefits on your behalf</a:t>
            </a:r>
          </a:p>
          <a:p>
            <a:pPr marL="113187" indent="-113187" defTabSz="905591">
              <a:spcBef>
                <a:spcPts val="594"/>
              </a:spcBef>
              <a:defRPr/>
            </a:pPr>
            <a:r>
              <a:rPr lang="en-US" dirty="0">
                <a:solidFill>
                  <a:prstClr val="black"/>
                </a:solidFill>
              </a:rPr>
              <a:t>Trusted people in the community who work with Medicare, like your State Health Insurance Assistance Program (SHIP) or Social Security office</a:t>
            </a:r>
          </a:p>
          <a:p>
            <a:pPr marL="0" indent="0" defTabSz="905591">
              <a:spcBef>
                <a:spcPts val="594"/>
              </a:spcBef>
              <a:buNone/>
              <a:defRPr/>
            </a:pPr>
            <a:r>
              <a:rPr lang="en-US" dirty="0">
                <a:solidFill>
                  <a:prstClr val="black"/>
                </a:solidFill>
              </a:rPr>
              <a:t>If you aren’t sure if a provider is approved by Medicare or someone calls you and asks for your Medicare Number or other personal information, call 1-800-MEDICARE (1‑800‑633‑4227); TTY: 1‑877‑486‑2048.</a:t>
            </a:r>
          </a:p>
          <a:p>
            <a:pPr marL="0" indent="0" defTabSz="905591">
              <a:spcBef>
                <a:spcPts val="594"/>
              </a:spcBef>
              <a:buNone/>
              <a:defRPr/>
            </a:pPr>
            <a:endParaRPr lang="en-US" dirty="0">
              <a:solidFill>
                <a:prstClr val="black"/>
              </a:solidFill>
            </a:endParaRPr>
          </a:p>
          <a:p>
            <a:endParaRPr lang="en-US" dirty="0"/>
          </a:p>
        </p:txBody>
      </p:sp>
    </p:spTree>
    <p:extLst>
      <p:ext uri="{BB962C8B-B14F-4D97-AF65-F5344CB8AC3E}">
        <p14:creationId xmlns:p14="http://schemas.microsoft.com/office/powerpoint/2010/main" val="389402173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indent="0" defTabSz="905591">
              <a:spcBef>
                <a:spcPts val="594"/>
              </a:spcBef>
              <a:buNone/>
              <a:defRPr/>
            </a:pPr>
            <a:r>
              <a:rPr lang="en-US" dirty="0">
                <a:solidFill>
                  <a:prstClr val="black"/>
                </a:solidFill>
              </a:rPr>
              <a:t>Identity theft occurs when someone else uses your personal information, like your Social Security Number. If they’re using your Medicare or Medicaid Numbers, it’s considered Medical Identity theft. It’s a serious crime. </a:t>
            </a:r>
          </a:p>
          <a:p>
            <a:pPr marL="0" indent="0" defTabSz="905591">
              <a:spcBef>
                <a:spcPts val="594"/>
              </a:spcBef>
              <a:buNone/>
              <a:defRPr/>
            </a:pPr>
            <a:r>
              <a:rPr lang="en-US" dirty="0">
                <a:solidFill>
                  <a:prstClr val="black"/>
                </a:solidFill>
              </a:rPr>
              <a:t>If you suspect identity theft, or feel like you gave your personal information to someone you shouldn’t have, you can:</a:t>
            </a:r>
          </a:p>
          <a:p>
            <a:pPr marL="117904" indent="-117904" defTabSz="905591">
              <a:spcBef>
                <a:spcPts val="594"/>
              </a:spcBef>
              <a:defRPr/>
            </a:pPr>
            <a:r>
              <a:rPr lang="en-US" dirty="0">
                <a:solidFill>
                  <a:prstClr val="black"/>
                </a:solidFill>
              </a:rPr>
              <a:t>Call your local police department</a:t>
            </a:r>
          </a:p>
          <a:p>
            <a:pPr marL="117904" indent="-117904" defTabSz="905591">
              <a:spcBef>
                <a:spcPts val="594"/>
              </a:spcBef>
              <a:defRPr/>
            </a:pPr>
            <a:r>
              <a:rPr lang="en-US" dirty="0">
                <a:solidFill>
                  <a:prstClr val="black"/>
                </a:solidFill>
              </a:rPr>
              <a:t>Visit </a:t>
            </a:r>
            <a:r>
              <a:rPr lang="en-US" dirty="0">
                <a:solidFill>
                  <a:prstClr val="black"/>
                </a:solidFill>
                <a:hlinkClick r:id="rId3"/>
              </a:rPr>
              <a:t>identitytheft.gov</a:t>
            </a:r>
            <a:endParaRPr lang="en-US" dirty="0">
              <a:solidFill>
                <a:prstClr val="black"/>
              </a:solidFill>
            </a:endParaRPr>
          </a:p>
          <a:p>
            <a:pPr marL="117904" indent="-117904" defTabSz="905591">
              <a:spcBef>
                <a:spcPts val="594"/>
              </a:spcBef>
              <a:defRPr/>
            </a:pPr>
            <a:r>
              <a:rPr lang="en-US" dirty="0">
                <a:solidFill>
                  <a:prstClr val="black"/>
                </a:solidFill>
              </a:rPr>
              <a:t>Call the Federal Trade Commission’</a:t>
            </a:r>
            <a:r>
              <a:rPr lang="en-US" altLang="ja-JP" dirty="0">
                <a:solidFill>
                  <a:prstClr val="black"/>
                </a:solidFill>
                <a:ea typeface="ＭＳ Ｐゴシック" panose="020B0600070205080204" pitchFamily="34" charset="-128"/>
              </a:rPr>
              <a:t>s ID Theft Hotline at 1-877-438-4338; TTY: 1-866-653-4261</a:t>
            </a:r>
          </a:p>
          <a:p>
            <a:pPr marL="117904" indent="-117904" defTabSz="905591">
              <a:spcBef>
                <a:spcPts val="594"/>
              </a:spcBef>
              <a:defRPr/>
            </a:pPr>
            <a:r>
              <a:rPr lang="en-US" dirty="0">
                <a:solidFill>
                  <a:prstClr val="black"/>
                </a:solidFill>
              </a:rPr>
              <a:t>Visit </a:t>
            </a:r>
            <a:r>
              <a:rPr lang="en-US" dirty="0">
                <a:solidFill>
                  <a:prstClr val="black"/>
                </a:solidFill>
                <a:hlinkClick r:id="rId4"/>
              </a:rPr>
              <a:t>ftc.gov/idtheft</a:t>
            </a:r>
            <a:r>
              <a:rPr lang="en-US" dirty="0">
                <a:solidFill>
                  <a:prstClr val="black"/>
                </a:solidFill>
              </a:rPr>
              <a:t> for more information about identity theft or to file a complaint online</a:t>
            </a:r>
            <a:endParaRPr lang="en-US" altLang="ja-JP" dirty="0">
              <a:solidFill>
                <a:prstClr val="black"/>
              </a:solidFill>
              <a:ea typeface="ＭＳ Ｐゴシック" panose="020B0600070205080204" pitchFamily="34" charset="-128"/>
            </a:endParaRPr>
          </a:p>
          <a:p>
            <a:endParaRPr lang="en-US" dirty="0"/>
          </a:p>
        </p:txBody>
      </p:sp>
    </p:spTree>
    <p:extLst>
      <p:ext uri="{BB962C8B-B14F-4D97-AF65-F5344CB8AC3E}">
        <p14:creationId xmlns:p14="http://schemas.microsoft.com/office/powerpoint/2010/main" val="366075927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indent="0" defTabSz="905591">
              <a:spcBef>
                <a:spcPts val="594"/>
              </a:spcBef>
              <a:buNone/>
              <a:defRPr/>
            </a:pPr>
            <a:r>
              <a:rPr lang="en-US" dirty="0">
                <a:solidFill>
                  <a:prstClr val="black"/>
                </a:solidFill>
              </a:rPr>
              <a:t>Medical identify theft is a special type of identity theft where someone uses your Medicare or Medicaid Number to submit fraudulent claims to Medicare, Medicaid, or other insurers without your permission. </a:t>
            </a:r>
          </a:p>
          <a:p>
            <a:pPr marL="0" indent="0" defTabSz="905591">
              <a:spcBef>
                <a:spcPts val="594"/>
              </a:spcBef>
              <a:buNone/>
              <a:defRPr/>
            </a:pPr>
            <a:r>
              <a:rPr lang="en-US" dirty="0">
                <a:solidFill>
                  <a:prstClr val="black"/>
                </a:solidFill>
              </a:rPr>
              <a:t>Medical identity theft can result in:</a:t>
            </a:r>
          </a:p>
          <a:p>
            <a:pPr marL="117904" indent="-117904" defTabSz="905591">
              <a:spcBef>
                <a:spcPts val="594"/>
              </a:spcBef>
              <a:defRPr/>
            </a:pPr>
            <a:r>
              <a:rPr lang="en-US" dirty="0">
                <a:solidFill>
                  <a:prstClr val="black"/>
                </a:solidFill>
              </a:rPr>
              <a:t> False or missed diagnoses. </a:t>
            </a:r>
          </a:p>
          <a:p>
            <a:pPr marL="117904" indent="-117904" defTabSz="905591">
              <a:spcBef>
                <a:spcPts val="594"/>
              </a:spcBef>
              <a:defRPr/>
            </a:pPr>
            <a:r>
              <a:rPr lang="en-US" dirty="0">
                <a:solidFill>
                  <a:prstClr val="black"/>
                </a:solidFill>
              </a:rPr>
              <a:t>Treatment for conditions you don’t have. </a:t>
            </a:r>
          </a:p>
          <a:p>
            <a:pPr marL="117904" indent="-117904" defTabSz="905591">
              <a:spcBef>
                <a:spcPts val="594"/>
              </a:spcBef>
              <a:defRPr/>
            </a:pPr>
            <a:r>
              <a:rPr lang="en-US" dirty="0">
                <a:solidFill>
                  <a:prstClr val="black"/>
                </a:solidFill>
              </a:rPr>
              <a:t>Incorrect lab results.</a:t>
            </a:r>
          </a:p>
          <a:p>
            <a:pPr marL="117904" indent="-117904" defTabSz="905591">
              <a:spcBef>
                <a:spcPts val="594"/>
              </a:spcBef>
              <a:defRPr/>
            </a:pPr>
            <a:r>
              <a:rPr lang="en-US" dirty="0">
                <a:solidFill>
                  <a:prstClr val="black"/>
                </a:solidFill>
              </a:rPr>
              <a:t>Bills for services you didn’t get.</a:t>
            </a:r>
          </a:p>
          <a:p>
            <a:pPr marL="117904" indent="-117904" defTabSz="905591">
              <a:spcBef>
                <a:spcPts val="594"/>
              </a:spcBef>
              <a:defRPr/>
            </a:pPr>
            <a:r>
              <a:rPr lang="en-US" dirty="0">
                <a:solidFill>
                  <a:prstClr val="black"/>
                </a:solidFill>
              </a:rPr>
              <a:t>Denied services or prescriptions.</a:t>
            </a:r>
          </a:p>
          <a:p>
            <a:pPr marL="117904" indent="-117904" defTabSz="905591">
              <a:spcBef>
                <a:spcPts val="594"/>
              </a:spcBef>
              <a:defRPr/>
            </a:pPr>
            <a:r>
              <a:rPr lang="en-US" dirty="0">
                <a:solidFill>
                  <a:prstClr val="black"/>
                </a:solidFill>
              </a:rPr>
              <a:t>Inaccurate medical history record.</a:t>
            </a:r>
          </a:p>
          <a:p>
            <a:pPr marL="0" indent="0" defTabSz="905591">
              <a:spcBef>
                <a:spcPts val="594"/>
              </a:spcBef>
              <a:buNone/>
              <a:defRPr/>
            </a:pPr>
            <a:r>
              <a:rPr lang="en-US" dirty="0">
                <a:solidFill>
                  <a:prstClr val="black"/>
                </a:solidFill>
              </a:rPr>
              <a:t>If you need to replace your card because you think that someone else is using your Medicare Number, report it right away:</a:t>
            </a:r>
          </a:p>
          <a:p>
            <a:pPr marL="117904" indent="-117904" defTabSz="905591">
              <a:spcBef>
                <a:spcPts val="594"/>
              </a:spcBef>
              <a:defRPr/>
            </a:pPr>
            <a:r>
              <a:rPr lang="en-US" dirty="0">
                <a:solidFill>
                  <a:prstClr val="black"/>
                </a:solidFill>
              </a:rPr>
              <a:t>Call 1-800-MEDICARE (1-800-633-4227); TTY: 1-877-486-2048. </a:t>
            </a:r>
          </a:p>
          <a:p>
            <a:pPr marL="117904" indent="-117904" defTabSz="905591">
              <a:spcBef>
                <a:spcPts val="594"/>
              </a:spcBef>
              <a:defRPr/>
            </a:pPr>
            <a:r>
              <a:rPr lang="en-US" dirty="0">
                <a:solidFill>
                  <a:prstClr val="black"/>
                </a:solidFill>
              </a:rPr>
              <a:t>View a Public Service Announcement about Medical Identity Theft from OIG at </a:t>
            </a:r>
            <a:r>
              <a:rPr lang="en-US" dirty="0">
                <a:hlinkClick r:id="rId3"/>
              </a:rPr>
              <a:t>youtube.com/watch?time_continue=4&amp;v=r_RNBFGgw1Q&amp;feature=emb_logo</a:t>
            </a:r>
            <a:r>
              <a:rPr lang="en-US" dirty="0"/>
              <a:t>.</a:t>
            </a:r>
          </a:p>
          <a:p>
            <a:pPr marL="0" indent="0" defTabSz="905591">
              <a:spcBef>
                <a:spcPts val="594"/>
              </a:spcBef>
              <a:buNone/>
              <a:defRPr/>
            </a:pPr>
            <a:endParaRPr lang="en-US" dirty="0">
              <a:solidFill>
                <a:prstClr val="black"/>
              </a:solidFill>
            </a:endParaRPr>
          </a:p>
          <a:p>
            <a:endParaRPr lang="en-US" dirty="0"/>
          </a:p>
        </p:txBody>
      </p:sp>
    </p:spTree>
    <p:extLst>
      <p:ext uri="{BB962C8B-B14F-4D97-AF65-F5344CB8AC3E}">
        <p14:creationId xmlns:p14="http://schemas.microsoft.com/office/powerpoint/2010/main" val="139630049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indent="0" defTabSz="905591">
              <a:spcBef>
                <a:spcPts val="594"/>
              </a:spcBef>
              <a:buNone/>
              <a:defRPr/>
            </a:pPr>
            <a:r>
              <a:rPr lang="en-US" dirty="0">
                <a:solidFill>
                  <a:prstClr val="black"/>
                </a:solidFill>
              </a:rPr>
              <a:t>You may report suspected</a:t>
            </a:r>
            <a:r>
              <a:rPr lang="en-US" baseline="0" dirty="0">
                <a:solidFill>
                  <a:prstClr val="black"/>
                </a:solidFill>
              </a:rPr>
              <a:t> </a:t>
            </a:r>
            <a:r>
              <a:rPr lang="en-US" dirty="0">
                <a:solidFill>
                  <a:prstClr val="black"/>
                </a:solidFill>
              </a:rPr>
              <a:t>Medicaid errors, fraud, or abuse to these organizations: </a:t>
            </a:r>
          </a:p>
          <a:p>
            <a:pPr marL="117904" indent="-117904" defTabSz="905591">
              <a:spcBef>
                <a:spcPts val="594"/>
              </a:spcBef>
              <a:defRPr/>
            </a:pPr>
            <a:r>
              <a:rPr lang="en-US" dirty="0">
                <a:solidFill>
                  <a:prstClr val="black"/>
                </a:solidFill>
              </a:rPr>
              <a:t>Medicaid Fraud Control Units (MFCUs) investigate and prosecute Medicaid fraud as well as patient abuse and neglect in health care facilities. You may file complaints of suspected Medicaid fraud directly to an MFCU. Download contacts at </a:t>
            </a:r>
            <a:r>
              <a:rPr lang="en-US" dirty="0">
                <a:hlinkClick r:id="rId3"/>
              </a:rPr>
              <a:t>OIG.hhs.gov/fraud/medicaid-fraud-control-units-mfcu/files/contact-directors.pdf</a:t>
            </a:r>
            <a:r>
              <a:rPr lang="en-US" dirty="0"/>
              <a:t>.</a:t>
            </a:r>
          </a:p>
          <a:p>
            <a:pPr marL="117904" indent="-117904" defTabSz="905591">
              <a:spcBef>
                <a:spcPts val="594"/>
              </a:spcBef>
              <a:defRPr/>
            </a:pPr>
            <a:r>
              <a:rPr lang="en-US" dirty="0">
                <a:solidFill>
                  <a:prstClr val="black"/>
                </a:solidFill>
              </a:rPr>
              <a:t>The U.S. Department of Health &amp; Human Services (HHS) Office of Inspector General (OIG) certifies and annually re-certifies each MFCU.</a:t>
            </a:r>
          </a:p>
          <a:p>
            <a:pPr marL="226372" lvl="1" indent="-108471" defTabSz="905591">
              <a:spcBef>
                <a:spcPts val="594"/>
              </a:spcBef>
              <a:buFont typeface="Arial" panose="020B0604020202020204" pitchFamily="34" charset="0"/>
              <a:buChar char="•"/>
              <a:defRPr/>
            </a:pPr>
            <a:r>
              <a:rPr lang="en-US" dirty="0">
                <a:solidFill>
                  <a:prstClr val="black"/>
                </a:solidFill>
              </a:rPr>
              <a:t>Report fraud online: </a:t>
            </a:r>
            <a:r>
              <a:rPr lang="en-US" dirty="0">
                <a:solidFill>
                  <a:prstClr val="black"/>
                </a:solidFill>
                <a:hlinkClick r:id="rId4"/>
              </a:rPr>
              <a:t>OIG.hhs.gov/fraud/report-fraud</a:t>
            </a:r>
            <a:endParaRPr lang="en-US" dirty="0">
              <a:solidFill>
                <a:prstClr val="black"/>
              </a:solidFill>
            </a:endParaRPr>
          </a:p>
          <a:p>
            <a:pPr marL="226372" lvl="1" indent="-108471" defTabSz="905591">
              <a:spcBef>
                <a:spcPts val="594"/>
              </a:spcBef>
              <a:buFont typeface="Arial" panose="020B0604020202020204" pitchFamily="34" charset="0"/>
              <a:buChar char="•"/>
              <a:defRPr/>
            </a:pPr>
            <a:r>
              <a:rPr lang="en-US" dirty="0">
                <a:solidFill>
                  <a:prstClr val="black"/>
                </a:solidFill>
              </a:rPr>
              <a:t>Report fraud by mail: HHS Tips Hotline, P.O. Box 23489, Washington, DC 20026-3489</a:t>
            </a:r>
          </a:p>
          <a:p>
            <a:pPr marL="226372" lvl="1" indent="-108471" defTabSz="905591">
              <a:spcBef>
                <a:spcPts val="594"/>
              </a:spcBef>
              <a:buFont typeface="Arial" panose="020B0604020202020204" pitchFamily="34" charset="0"/>
              <a:buChar char="•"/>
              <a:defRPr/>
            </a:pPr>
            <a:r>
              <a:rPr lang="en-US" dirty="0">
                <a:solidFill>
                  <a:prstClr val="black"/>
                </a:solidFill>
              </a:rPr>
              <a:t>Call: 1-800-447-8477; TTY: 1-800-377-4950 to report fraud</a:t>
            </a:r>
          </a:p>
          <a:p>
            <a:pPr marL="117904" indent="-117904" defTabSz="905591">
              <a:spcBef>
                <a:spcPts val="594"/>
              </a:spcBef>
              <a:defRPr/>
            </a:pPr>
            <a:r>
              <a:rPr lang="en-US" dirty="0">
                <a:solidFill>
                  <a:prstClr val="black"/>
                </a:solidFill>
              </a:rPr>
              <a:t>You can also report suspected fraud and abuse to your State Medical Assistance (Medicaid) office. You may locate them at </a:t>
            </a:r>
            <a:r>
              <a:rPr lang="en-US" dirty="0">
                <a:solidFill>
                  <a:prstClr val="black"/>
                </a:solidFill>
                <a:hlinkClick r:id="rId5"/>
              </a:rPr>
              <a:t>CMS.gov/apps/contacts</a:t>
            </a:r>
            <a:r>
              <a:rPr lang="en-US" dirty="0">
                <a:solidFill>
                  <a:prstClr val="black"/>
                </a:solidFill>
              </a:rPr>
              <a:t>. </a:t>
            </a:r>
          </a:p>
          <a:p>
            <a:pPr marL="0" indent="0" defTabSz="905591">
              <a:spcBef>
                <a:spcPts val="594"/>
              </a:spcBef>
              <a:buNone/>
              <a:defRPr/>
            </a:pPr>
            <a:r>
              <a:rPr lang="en-US" dirty="0">
                <a:solidFill>
                  <a:prstClr val="black"/>
                </a:solidFill>
              </a:rPr>
              <a:t>Learn more about Medicaid fraud at </a:t>
            </a:r>
            <a:r>
              <a:rPr lang="en-US" dirty="0">
                <a:solidFill>
                  <a:prstClr val="black"/>
                </a:solidFill>
                <a:hlinkClick r:id="rId6"/>
              </a:rPr>
              <a:t>Medicaid.gov/medicaid/program-integrity/index.html</a:t>
            </a:r>
            <a:r>
              <a:rPr lang="en-US" dirty="0">
                <a:solidFill>
                  <a:prstClr val="black"/>
                </a:solidFill>
              </a:rPr>
              <a:t>. </a:t>
            </a:r>
          </a:p>
          <a:p>
            <a:pPr marL="0" indent="0" defTabSz="905591">
              <a:spcBef>
                <a:spcPts val="594"/>
              </a:spcBef>
              <a:buNone/>
              <a:defRPr/>
            </a:pPr>
            <a:endParaRPr lang="en-US" dirty="0">
              <a:solidFill>
                <a:prstClr val="black"/>
              </a:solidFill>
            </a:endParaRPr>
          </a:p>
          <a:p>
            <a:endParaRPr lang="en-US" dirty="0"/>
          </a:p>
        </p:txBody>
      </p:sp>
    </p:spTree>
    <p:extLst>
      <p:ext uri="{BB962C8B-B14F-4D97-AF65-F5344CB8AC3E}">
        <p14:creationId xmlns:p14="http://schemas.microsoft.com/office/powerpoint/2010/main" val="257089784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a:xfrm>
            <a:off x="685800" y="3411538"/>
            <a:ext cx="5486400" cy="5643562"/>
          </a:xfrm>
        </p:spPr>
        <p:txBody>
          <a:bodyPr/>
          <a:lstStyle/>
          <a:p>
            <a:pPr marL="0" indent="0" defTabSz="905591">
              <a:spcBef>
                <a:spcPts val="594"/>
              </a:spcBef>
              <a:buNone/>
              <a:defRPr/>
            </a:pPr>
            <a:r>
              <a:rPr lang="en-US" dirty="0">
                <a:solidFill>
                  <a:prstClr val="black"/>
                </a:solidFill>
              </a:rPr>
              <a:t>Here are some key points to remember:</a:t>
            </a:r>
          </a:p>
          <a:p>
            <a:pPr marL="113187" indent="-113187" defTabSz="905591">
              <a:spcBef>
                <a:spcPts val="594"/>
              </a:spcBef>
              <a:defRPr/>
            </a:pPr>
            <a:r>
              <a:rPr lang="en-US" dirty="0">
                <a:solidFill>
                  <a:prstClr val="black"/>
                </a:solidFill>
              </a:rPr>
              <a:t>Differences between fraud, waste, and abuse depend on circumstances, intent, and knowledge.</a:t>
            </a:r>
          </a:p>
          <a:p>
            <a:pPr marL="221669" lvl="1" indent="-110048" defTabSz="905591">
              <a:spcBef>
                <a:spcPts val="594"/>
              </a:spcBef>
              <a:buFont typeface="Arial" panose="020B0604020202020204" pitchFamily="34" charset="0"/>
              <a:buChar char="•"/>
              <a:defRPr/>
            </a:pPr>
            <a:r>
              <a:rPr lang="en-US" dirty="0">
                <a:solidFill>
                  <a:prstClr val="black"/>
                </a:solidFill>
              </a:rPr>
              <a:t>Fraud occurs when someone intentionally deceives, conceals, or makes misrepresentations to get money or property from a health care benefit program. Ultimately, our judicial system determines if someone committed an act of fraud.</a:t>
            </a:r>
          </a:p>
          <a:p>
            <a:pPr marL="221669" lvl="1" indent="-110048" defTabSz="905591">
              <a:spcBef>
                <a:spcPts val="594"/>
              </a:spcBef>
              <a:buFont typeface="Arial" panose="020B0604020202020204" pitchFamily="34" charset="0"/>
              <a:buChar char="•"/>
              <a:defRPr/>
            </a:pPr>
            <a:r>
              <a:rPr lang="en-US" dirty="0">
                <a:solidFill>
                  <a:prstClr val="black"/>
                </a:solidFill>
              </a:rPr>
              <a:t>In contrast, waste is the overuse of services, or other practices that, directly or indirectly, add avoidable costs to the Medicare Program. Generally, waste isn’t considered to be a criminal act, but rather the misuse of resources. </a:t>
            </a:r>
          </a:p>
          <a:p>
            <a:pPr marL="221669" lvl="1" indent="-110048" defTabSz="905591">
              <a:spcBef>
                <a:spcPts val="594"/>
              </a:spcBef>
              <a:buFont typeface="Arial" panose="020B0604020202020204" pitchFamily="34" charset="0"/>
              <a:buChar char="•"/>
              <a:defRPr/>
            </a:pPr>
            <a:r>
              <a:rPr lang="en-US" dirty="0">
                <a:solidFill>
                  <a:prstClr val="black"/>
                </a:solidFill>
              </a:rPr>
              <a:t>Abuse happens when health care providers or suppliers perform actions that directly or indirectly result in unnecessary costs to any health care benefit program.</a:t>
            </a:r>
          </a:p>
          <a:p>
            <a:pPr marL="113187" indent="-113187" defTabSz="905591">
              <a:spcBef>
                <a:spcPts val="594"/>
              </a:spcBef>
              <a:defRPr/>
            </a:pPr>
            <a:r>
              <a:rPr lang="en-US" dirty="0">
                <a:solidFill>
                  <a:prstClr val="black"/>
                </a:solidFill>
              </a:rPr>
              <a:t>While there are many causes of improper payments, many are honest mistakes. </a:t>
            </a:r>
          </a:p>
          <a:p>
            <a:pPr marL="221669" lvl="1" indent="-110048" defTabSz="905591">
              <a:spcBef>
                <a:spcPts val="594"/>
              </a:spcBef>
              <a:buFont typeface="Arial" panose="020B0604020202020204" pitchFamily="34" charset="0"/>
              <a:buChar char="•"/>
              <a:defRPr/>
            </a:pPr>
            <a:r>
              <a:rPr lang="en-US" dirty="0">
                <a:solidFill>
                  <a:prstClr val="black"/>
                </a:solidFill>
              </a:rPr>
              <a:t>The most common error is insufficient documentation.</a:t>
            </a:r>
          </a:p>
          <a:p>
            <a:pPr marL="113187" indent="-113187" defTabSz="905591">
              <a:spcBef>
                <a:spcPts val="594"/>
              </a:spcBef>
              <a:defRPr/>
            </a:pPr>
            <a:r>
              <a:rPr lang="en-US" dirty="0">
                <a:solidFill>
                  <a:prstClr val="black"/>
                </a:solidFill>
              </a:rPr>
              <a:t>CMS fights fraud, waste, and abuse with support from Program Integrity Contractors and through partnerships with organizations like SMPs.</a:t>
            </a:r>
          </a:p>
          <a:p>
            <a:pPr marL="229529" lvl="1" indent="-121053" defTabSz="905591">
              <a:spcBef>
                <a:spcPts val="594"/>
              </a:spcBef>
              <a:buFont typeface="Arial" panose="020B0604020202020204" pitchFamily="34" charset="0"/>
              <a:buChar char="•"/>
              <a:defRPr/>
            </a:pPr>
            <a:r>
              <a:rPr lang="en-US" dirty="0">
                <a:solidFill>
                  <a:prstClr val="black"/>
                </a:solidFill>
              </a:rPr>
              <a:t>Suspected fraud must be forwarded to law enforcement for additional investigation and prosecution.</a:t>
            </a:r>
          </a:p>
          <a:p>
            <a:pPr marL="113187" indent="-113187" defTabSz="905591">
              <a:spcBef>
                <a:spcPts val="594"/>
              </a:spcBef>
              <a:defRPr/>
            </a:pPr>
            <a:r>
              <a:rPr lang="en-US" dirty="0">
                <a:solidFill>
                  <a:prstClr val="black"/>
                </a:solidFill>
              </a:rPr>
              <a:t>Fraud schemes can change frequently. Check online resources for the most up-to-date information. </a:t>
            </a:r>
          </a:p>
          <a:p>
            <a:pPr marL="113187" indent="-113187" defTabSz="905591">
              <a:spcBef>
                <a:spcPts val="594"/>
              </a:spcBef>
              <a:defRPr/>
            </a:pPr>
            <a:r>
              <a:rPr lang="en-US" dirty="0">
                <a:solidFill>
                  <a:prstClr val="black"/>
                </a:solidFill>
              </a:rPr>
              <a:t>You can help fight fraud, waste, and abuse with the 4Rs: record, review, report, and remember. </a:t>
            </a:r>
          </a:p>
          <a:p>
            <a:pPr marL="229529" indent="-121053" defTabSz="905591">
              <a:spcBef>
                <a:spcPts val="594"/>
              </a:spcBef>
              <a:buFont typeface="Arial" panose="020B0604020202020204" pitchFamily="34" charset="0"/>
              <a:buChar char="•"/>
              <a:defRPr/>
            </a:pPr>
            <a:r>
              <a:rPr lang="en-US" dirty="0">
                <a:solidFill>
                  <a:prstClr val="black"/>
                </a:solidFill>
              </a:rPr>
              <a:t>You are the first line of defense.</a:t>
            </a:r>
          </a:p>
          <a:p>
            <a:pPr marL="229529" indent="-121053" defTabSz="905591">
              <a:spcBef>
                <a:spcPts val="594"/>
              </a:spcBef>
              <a:buFont typeface="Arial" panose="020B0604020202020204" pitchFamily="34" charset="0"/>
              <a:buChar char="•"/>
              <a:defRPr/>
            </a:pPr>
            <a:r>
              <a:rPr lang="en-US" dirty="0">
                <a:solidFill>
                  <a:prstClr val="black"/>
                </a:solidFill>
              </a:rPr>
              <a:t>Education and outreach about fraud helps combat the problem.</a:t>
            </a:r>
          </a:p>
          <a:p>
            <a:endParaRPr lang="en-US" dirty="0"/>
          </a:p>
        </p:txBody>
      </p:sp>
    </p:spTree>
    <p:extLst>
      <p:ext uri="{BB962C8B-B14F-4D97-AF65-F5344CB8AC3E}">
        <p14:creationId xmlns:p14="http://schemas.microsoft.com/office/powerpoint/2010/main" val="76676635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6381401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7264857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8478830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705158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indent="0">
              <a:buNone/>
            </a:pPr>
            <a:r>
              <a:rPr lang="en-US" dirty="0"/>
              <a:t>The Medicare Learning Network’s (MLN) “Medicare Fraud &amp; Abuse: Prevent, Detect, Report” booklet shows these</a:t>
            </a:r>
            <a:r>
              <a:rPr lang="en-US" baseline="0" dirty="0"/>
              <a:t> examples to demonstrate</a:t>
            </a:r>
            <a:r>
              <a:rPr lang="en-US" dirty="0"/>
              <a:t> the escalating nature between errors, waste, abuse, and fraud. To access this booklet, visit </a:t>
            </a:r>
            <a:r>
              <a:rPr lang="en-US" dirty="0">
                <a:hlinkClick r:id="rId3"/>
              </a:rPr>
              <a:t>CMS.gov/Outreach-and-Education/Medicare-Learning-Network-MLN/</a:t>
            </a:r>
            <a:r>
              <a:rPr lang="en-US" dirty="0" err="1">
                <a:hlinkClick r:id="rId3"/>
              </a:rPr>
              <a:t>MLNProducts</a:t>
            </a:r>
            <a:r>
              <a:rPr lang="en-US" dirty="0">
                <a:hlinkClick r:id="rId3"/>
              </a:rPr>
              <a:t>/Downloads/Fraud-Abuse-MLN4649244.pdf</a:t>
            </a:r>
            <a:r>
              <a:rPr lang="en-US" dirty="0"/>
              <a:t>.</a:t>
            </a:r>
          </a:p>
          <a:p>
            <a:endParaRPr lang="en-US" dirty="0"/>
          </a:p>
        </p:txBody>
      </p:sp>
    </p:spTree>
    <p:extLst>
      <p:ext uri="{BB962C8B-B14F-4D97-AF65-F5344CB8AC3E}">
        <p14:creationId xmlns:p14="http://schemas.microsoft.com/office/powerpoint/2010/main" val="28849471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3300547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6249320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112713" marR="0" lvl="0" indent="-112713"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lang="en-US" dirty="0"/>
              <a:t>Stay connected. Visit </a:t>
            </a:r>
            <a:r>
              <a:rPr lang="en-US" dirty="0">
                <a:hlinkClick r:id="rId3"/>
              </a:rPr>
              <a:t>CMSnationaltrainingprogram.cms.gov</a:t>
            </a:r>
            <a:r>
              <a:rPr lang="en-US" baseline="0" dirty="0"/>
              <a:t> to view NTP training materials and to subscribe to our email list. </a:t>
            </a:r>
            <a:r>
              <a:rPr lang="en-US" dirty="0"/>
              <a:t>Contact us at </a:t>
            </a:r>
            <a:r>
              <a:rPr lang="en-US" dirty="0">
                <a:hlinkClick r:id="rId4"/>
              </a:rPr>
              <a:t>training@cms.hhs.gov</a:t>
            </a:r>
            <a:r>
              <a:rPr lang="en-US" dirty="0"/>
              <a:t>. </a:t>
            </a:r>
          </a:p>
          <a:p>
            <a:pPr>
              <a:spcBef>
                <a:spcPts val="600"/>
              </a:spcBef>
            </a:pPr>
            <a:endParaRPr lang="en-US" sz="3600" b="1" kern="1200" cap="none" spc="210" baseline="0" dirty="0">
              <a:solidFill>
                <a:srgbClr val="0755B7"/>
              </a:solidFill>
              <a:latin typeface="+mn-lt"/>
              <a:ea typeface="+mn-ea"/>
              <a:cs typeface="+mn-cs"/>
            </a:endParaRPr>
          </a:p>
        </p:txBody>
      </p:sp>
    </p:spTree>
    <p:extLst>
      <p:ext uri="{BB962C8B-B14F-4D97-AF65-F5344CB8AC3E}">
        <p14:creationId xmlns:p14="http://schemas.microsoft.com/office/powerpoint/2010/main" val="6095670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12738"/>
            <a:ext cx="5486400" cy="3086100"/>
          </a:xfrm>
        </p:spPr>
      </p:sp>
      <p:sp>
        <p:nvSpPr>
          <p:cNvPr id="3" name="Notes Placeholder 2"/>
          <p:cNvSpPr>
            <a:spLocks noGrp="1"/>
          </p:cNvSpPr>
          <p:nvPr>
            <p:ph type="body" idx="1"/>
          </p:nvPr>
        </p:nvSpPr>
        <p:spPr>
          <a:xfrm>
            <a:off x="533400" y="3578578"/>
            <a:ext cx="5753100" cy="5463822"/>
          </a:xfrm>
        </p:spPr>
        <p:txBody>
          <a:bodyPr/>
          <a:lstStyle/>
          <a:p>
            <a:pPr marL="0" indent="0" defTabSz="905591">
              <a:spcBef>
                <a:spcPts val="594"/>
              </a:spcBef>
              <a:buNone/>
              <a:defRPr/>
            </a:pPr>
            <a:r>
              <a:rPr lang="en-US" dirty="0">
                <a:solidFill>
                  <a:prstClr val="black"/>
                </a:solidFill>
              </a:rPr>
              <a:t>CMS’s mission is to put patients first in all of our programs. This includes supporting innovative approaches to improve quality, accessibility, and affordability, while finding the best ways to use innovative technology to support patient-centered care. To improve affordability, CMS must protect the Medicare Hospital Insurance (HI) (Part A) Trust Fund and the Supplementary Medical Insurance (SMI) (Part B) Trust Fund. </a:t>
            </a:r>
          </a:p>
          <a:p>
            <a:pPr marL="0" indent="0" defTabSz="905591">
              <a:spcBef>
                <a:spcPts val="594"/>
              </a:spcBef>
              <a:buNone/>
              <a:defRPr/>
            </a:pPr>
            <a:r>
              <a:rPr lang="en-US" dirty="0">
                <a:solidFill>
                  <a:prstClr val="black"/>
                </a:solidFill>
              </a:rPr>
              <a:t>The Medicare Hospital Insurance Trust Fund pays for Part A benefits, like inpatient hospital care, skilled nursing facility (SNF) care, home health care, and hospice care. It’s funded by payroll taxes, income taxes paid on Social Security benefits, interest earned on trust fund investments, and Part A premiums from people who aren’t eligible for premium-free Part A.</a:t>
            </a:r>
          </a:p>
          <a:p>
            <a:pPr marL="0" indent="0" defTabSz="905591">
              <a:spcBef>
                <a:spcPts val="594"/>
              </a:spcBef>
              <a:buNone/>
              <a:defRPr/>
            </a:pPr>
            <a:r>
              <a:rPr lang="en-US" dirty="0">
                <a:solidFill>
                  <a:prstClr val="black"/>
                </a:solidFill>
              </a:rPr>
              <a:t>The Supplementary Medical Insurance Trust Fund pays for Part B benefits including doctor services, outpatient hospital care, home health care not covered under Part A, DME, certain preventive services, lab tests, Medicare prescription drug (Part D) benefits, and Medicare Program administrative costs. Its funding is authorized by Congress from Part B premiums, Medicare Drug Plan (Part D) premiums, and interest earned on trust fund investments.</a:t>
            </a:r>
          </a:p>
          <a:p>
            <a:pPr marL="0" indent="0" defTabSz="905591">
              <a:spcBef>
                <a:spcPts val="594"/>
              </a:spcBef>
              <a:buNone/>
              <a:defRPr/>
            </a:pPr>
            <a:r>
              <a:rPr lang="en-US" dirty="0">
                <a:solidFill>
                  <a:prstClr val="black"/>
                </a:solidFill>
              </a:rPr>
              <a:t>The federal government contributes to annual Medicaid expenditures, and CMS must protect the public resources that fund the Medicaid Programs operated by the states, the District of Columbia, and U.S. Territories.</a:t>
            </a:r>
          </a:p>
          <a:p>
            <a:pPr marL="0" indent="0">
              <a:spcBef>
                <a:spcPts val="594"/>
              </a:spcBef>
              <a:buNone/>
            </a:pPr>
            <a:r>
              <a:rPr lang="en-US" dirty="0">
                <a:solidFill>
                  <a:prstClr val="black"/>
                </a:solidFill>
              </a:rPr>
              <a:t>CMS continues to explore opportunities to improve program integrity and oversight by conducting comprehensive audits of Marketplace processes to verify their integrity. CMS released the 2019 Health and Human Services Exchange Program Integrity Final Rule on December 20, 2019. For more information, visit </a:t>
            </a:r>
            <a:r>
              <a:rPr lang="en-US" dirty="0">
                <a:hlinkClick r:id="rId3"/>
              </a:rPr>
              <a:t>CMS.gov/newsroom/fact-sheets/2019-health-and-human-services-exchange-program-integrity-final-rule-fact-sheet</a:t>
            </a:r>
            <a:r>
              <a:rPr lang="en-US" dirty="0"/>
              <a:t>.</a:t>
            </a:r>
          </a:p>
          <a:p>
            <a:pPr marL="0" indent="0" defTabSz="905591">
              <a:spcBef>
                <a:spcPts val="594"/>
              </a:spcBef>
              <a:buNone/>
              <a:defRPr/>
            </a:pPr>
            <a:r>
              <a:rPr lang="en-US" dirty="0">
                <a:solidFill>
                  <a:prstClr val="black"/>
                </a:solidFill>
              </a:rPr>
              <a:t>CMS has to manage the careful balance between paying claims quickly and limiting provider burden and conducting reviews that prevent and detect fraud.</a:t>
            </a:r>
          </a:p>
          <a:p>
            <a:endParaRPr lang="en-US" dirty="0"/>
          </a:p>
        </p:txBody>
      </p:sp>
    </p:spTree>
    <p:extLst>
      <p:ext uri="{BB962C8B-B14F-4D97-AF65-F5344CB8AC3E}">
        <p14:creationId xmlns:p14="http://schemas.microsoft.com/office/powerpoint/2010/main" val="4273314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indent="0" defTabSz="905591">
              <a:spcBef>
                <a:spcPts val="594"/>
              </a:spcBef>
              <a:buNone/>
              <a:defRPr/>
            </a:pPr>
            <a:r>
              <a:rPr lang="en-US" dirty="0">
                <a:solidFill>
                  <a:prstClr val="black"/>
                </a:solidFill>
              </a:rPr>
              <a:t>Some examples of possible fraud include:</a:t>
            </a:r>
          </a:p>
          <a:p>
            <a:pPr marL="111628" indent="-111628" defTabSz="905591">
              <a:spcBef>
                <a:spcPts val="594"/>
              </a:spcBef>
              <a:defRPr/>
            </a:pPr>
            <a:r>
              <a:rPr lang="en-US" dirty="0">
                <a:solidFill>
                  <a:prstClr val="black"/>
                </a:solidFill>
              </a:rPr>
              <a:t>Medicare or Medicaid is billed for services you never got, or for equipment you either never got or returned</a:t>
            </a:r>
          </a:p>
          <a:p>
            <a:pPr marL="111628" indent="-111628" defTabSz="905591">
              <a:spcBef>
                <a:spcPts val="594"/>
              </a:spcBef>
              <a:defRPr/>
            </a:pPr>
            <a:r>
              <a:rPr lang="en-US" dirty="0">
                <a:solidFill>
                  <a:prstClr val="black"/>
                </a:solidFill>
              </a:rPr>
              <a:t>A provider bills Medicare or Medicaid for services that would be considered impossible (like a provider billing for therapy that totals more than 24 hours within a given day)</a:t>
            </a:r>
          </a:p>
          <a:p>
            <a:pPr marL="111628" indent="-111628" defTabSz="905591">
              <a:spcBef>
                <a:spcPts val="594"/>
              </a:spcBef>
              <a:defRPr/>
            </a:pPr>
            <a:r>
              <a:rPr lang="en-US" dirty="0">
                <a:solidFill>
                  <a:prstClr val="black"/>
                </a:solidFill>
              </a:rPr>
              <a:t>Someone changes documents to get a higher payment</a:t>
            </a:r>
          </a:p>
          <a:p>
            <a:pPr marL="111628" indent="-111628" defTabSz="905591">
              <a:spcBef>
                <a:spcPts val="594"/>
              </a:spcBef>
              <a:defRPr/>
            </a:pPr>
            <a:r>
              <a:rPr lang="en-US" dirty="0">
                <a:solidFill>
                  <a:prstClr val="black"/>
                </a:solidFill>
              </a:rPr>
              <a:t>Dates, descriptions of furnished services, or your identity are misrepresented </a:t>
            </a:r>
          </a:p>
          <a:p>
            <a:pPr marL="111628" indent="-111628" defTabSz="905591">
              <a:spcBef>
                <a:spcPts val="594"/>
              </a:spcBef>
              <a:defRPr/>
            </a:pPr>
            <a:r>
              <a:rPr lang="en-US" dirty="0">
                <a:solidFill>
                  <a:prstClr val="black"/>
                </a:solidFill>
              </a:rPr>
              <a:t>Someone else uses your Medicare or Medicaid card with or without your knowledge</a:t>
            </a:r>
          </a:p>
          <a:p>
            <a:pPr marL="111628" indent="-111628" defTabSz="905591">
              <a:spcBef>
                <a:spcPts val="594"/>
              </a:spcBef>
              <a:defRPr/>
            </a:pPr>
            <a:r>
              <a:rPr lang="en-US" dirty="0">
                <a:solidFill>
                  <a:prstClr val="black"/>
                </a:solidFill>
              </a:rPr>
              <a:t>A company uses false information to mislead you into joining a Medicare health</a:t>
            </a:r>
            <a:r>
              <a:rPr lang="en-US" baseline="0" dirty="0">
                <a:solidFill>
                  <a:prstClr val="black"/>
                </a:solidFill>
              </a:rPr>
              <a:t> or drug </a:t>
            </a:r>
            <a:r>
              <a:rPr lang="en-US" dirty="0">
                <a:solidFill>
                  <a:prstClr val="black"/>
                </a:solidFill>
              </a:rPr>
              <a:t>plan</a:t>
            </a:r>
          </a:p>
          <a:p>
            <a:endParaRPr lang="en-US" dirty="0"/>
          </a:p>
        </p:txBody>
      </p:sp>
    </p:spTree>
    <p:extLst>
      <p:ext uri="{BB962C8B-B14F-4D97-AF65-F5344CB8AC3E}">
        <p14:creationId xmlns:p14="http://schemas.microsoft.com/office/powerpoint/2010/main" val="27416427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111628" indent="-111628" defTabSz="905591">
              <a:spcBef>
                <a:spcPts val="594"/>
              </a:spcBef>
              <a:defRPr/>
            </a:pPr>
            <a:r>
              <a:rPr lang="en-US" dirty="0">
                <a:solidFill>
                  <a:prstClr val="black"/>
                </a:solidFill>
              </a:rPr>
              <a:t>Most individuals and organizations that work with Medicare and Medicaid are honest, but some aren’t. A small minority of doctors or employees of health care providers may commit fraud, or intentionally abuse program rules. We call these individuals and organizations “problematic providers.”</a:t>
            </a:r>
          </a:p>
          <a:p>
            <a:pPr marL="111628" indent="-111628" defTabSz="905591">
              <a:spcBef>
                <a:spcPts val="594"/>
              </a:spcBef>
              <a:defRPr/>
            </a:pPr>
            <a:r>
              <a:rPr lang="en-US" dirty="0">
                <a:solidFill>
                  <a:prstClr val="black"/>
                </a:solidFill>
              </a:rPr>
              <a:t>Sometimes organized crime is at the root of the problem, resulting in financial losses that easily climb into millions of dollars. In less common instances, people who have Medicare, or individuals who have stolen their identities, may commit fraud. CMS is continually taking necessary steps to identify and prosecute offenders.</a:t>
            </a:r>
          </a:p>
          <a:p>
            <a:pPr marL="111628" indent="-111628" defTabSz="905591">
              <a:spcBef>
                <a:spcPts val="594"/>
              </a:spcBef>
              <a:defRPr/>
            </a:pPr>
            <a:r>
              <a:rPr lang="en-US" dirty="0">
                <a:solidFill>
                  <a:prstClr val="black"/>
                </a:solidFill>
              </a:rPr>
              <a:t>Any of the following are capable of being involved in Medicare and Medicaid fraud, waste, and abuse:</a:t>
            </a:r>
          </a:p>
          <a:p>
            <a:pPr marL="286142" lvl="1" indent="-169799" defTabSz="905591">
              <a:buFont typeface="Arial" panose="020B0604020202020204" pitchFamily="34" charset="0"/>
              <a:buChar char="•"/>
            </a:pPr>
            <a:r>
              <a:rPr lang="en-US" dirty="0">
                <a:solidFill>
                  <a:prstClr val="black"/>
                </a:solidFill>
              </a:rPr>
              <a:t>Doctors, pharmacists, and other health care providers and their staff</a:t>
            </a:r>
          </a:p>
          <a:p>
            <a:pPr marL="286142" lvl="1" indent="-169799" defTabSz="905591">
              <a:buFont typeface="Arial" panose="020B0604020202020204" pitchFamily="34" charset="0"/>
              <a:buChar char="•"/>
            </a:pPr>
            <a:r>
              <a:rPr lang="en-US" dirty="0">
                <a:solidFill>
                  <a:prstClr val="black"/>
                </a:solidFill>
              </a:rPr>
              <a:t>DME suppliers, hospitals, pharmacies, ambulance services, and home health organizations</a:t>
            </a:r>
          </a:p>
          <a:p>
            <a:pPr marL="286142" lvl="1" indent="-169799" defTabSz="905591">
              <a:buFont typeface="Arial" panose="020B0604020202020204" pitchFamily="34" charset="0"/>
              <a:buChar char="•"/>
            </a:pPr>
            <a:r>
              <a:rPr lang="en-US" dirty="0">
                <a:solidFill>
                  <a:prstClr val="black"/>
                </a:solidFill>
              </a:rPr>
              <a:t>People with Medicare/Medicaid, or individuals who have stolen their identities</a:t>
            </a:r>
          </a:p>
          <a:p>
            <a:pPr marL="286142" lvl="1" indent="-169799" defTabSz="905591">
              <a:buFont typeface="Arial" panose="020B0604020202020204" pitchFamily="34" charset="0"/>
              <a:buChar char="•"/>
            </a:pPr>
            <a:r>
              <a:rPr lang="en-US" dirty="0">
                <a:solidFill>
                  <a:prstClr val="black"/>
                </a:solidFill>
              </a:rPr>
              <a:t>Telemarketing companies</a:t>
            </a:r>
          </a:p>
          <a:p>
            <a:pPr marL="111628" indent="-111628" defTabSz="905591">
              <a:spcBef>
                <a:spcPts val="594"/>
              </a:spcBef>
              <a:defRPr/>
            </a:pPr>
            <a:r>
              <a:rPr lang="en-US" dirty="0">
                <a:solidFill>
                  <a:prstClr val="black"/>
                </a:solidFill>
              </a:rPr>
              <a:t>It’s important to be aware of the various entities that have been caught up in fraud schemes. Those who commit fraud could be individuals who are in, or pretend to be in, any of the above-mentioned groups.</a:t>
            </a:r>
          </a:p>
          <a:p>
            <a:endParaRPr lang="en-US" dirty="0"/>
          </a:p>
        </p:txBody>
      </p:sp>
    </p:spTree>
    <p:extLst>
      <p:ext uri="{BB962C8B-B14F-4D97-AF65-F5344CB8AC3E}">
        <p14:creationId xmlns:p14="http://schemas.microsoft.com/office/powerpoint/2010/main" val="20785023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291F40BC-EE7C-BE40-9E7E-15809D5685E2}"/>
              </a:ext>
            </a:extLst>
          </p:cNvPr>
          <p:cNvSpPr/>
          <p:nvPr userDrawn="1"/>
        </p:nvSpPr>
        <p:spPr>
          <a:xfrm>
            <a:off x="8342877" y="0"/>
            <a:ext cx="5868955" cy="6848669"/>
          </a:xfrm>
          <a:custGeom>
            <a:avLst/>
            <a:gdLst>
              <a:gd name="connsiteX0" fmla="*/ 1707502 w 5868955"/>
              <a:gd name="connsiteY0" fmla="*/ 0 h 6848669"/>
              <a:gd name="connsiteX1" fmla="*/ 0 w 5868955"/>
              <a:gd name="connsiteY1" fmla="*/ 6848669 h 6848669"/>
              <a:gd name="connsiteX2" fmla="*/ 5859625 w 5868955"/>
              <a:gd name="connsiteY2" fmla="*/ 6830008 h 6848669"/>
              <a:gd name="connsiteX3" fmla="*/ 5868955 w 5868955"/>
              <a:gd name="connsiteY3" fmla="*/ 0 h 6848669"/>
              <a:gd name="connsiteX4" fmla="*/ 1707502 w 5868955"/>
              <a:gd name="connsiteY4" fmla="*/ 0 h 6848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8955" h="6848669">
                <a:moveTo>
                  <a:pt x="1707502" y="0"/>
                </a:moveTo>
                <a:lnTo>
                  <a:pt x="0" y="6848669"/>
                </a:lnTo>
                <a:lnTo>
                  <a:pt x="5859625" y="6830008"/>
                </a:lnTo>
                <a:lnTo>
                  <a:pt x="5868955" y="0"/>
                </a:lnTo>
                <a:lnTo>
                  <a:pt x="1707502" y="0"/>
                </a:lnTo>
                <a:close/>
              </a:path>
            </a:pathLst>
          </a:custGeom>
          <a:solidFill>
            <a:srgbClr val="C0D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a:extLst>
              <a:ext uri="{FF2B5EF4-FFF2-40B4-BE49-F238E27FC236}">
                <a16:creationId xmlns:a16="http://schemas.microsoft.com/office/drawing/2014/main" id="{650FD451-B0F6-5744-8D86-E9B3DAAB3C70}"/>
              </a:ext>
            </a:extLst>
          </p:cNvPr>
          <p:cNvSpPr/>
          <p:nvPr userDrawn="1"/>
        </p:nvSpPr>
        <p:spPr>
          <a:xfrm>
            <a:off x="8569922" y="342"/>
            <a:ext cx="5868955" cy="6848669"/>
          </a:xfrm>
          <a:custGeom>
            <a:avLst/>
            <a:gdLst>
              <a:gd name="connsiteX0" fmla="*/ 1707502 w 5868955"/>
              <a:gd name="connsiteY0" fmla="*/ 0 h 6848669"/>
              <a:gd name="connsiteX1" fmla="*/ 0 w 5868955"/>
              <a:gd name="connsiteY1" fmla="*/ 6848669 h 6848669"/>
              <a:gd name="connsiteX2" fmla="*/ 5859625 w 5868955"/>
              <a:gd name="connsiteY2" fmla="*/ 6830008 h 6848669"/>
              <a:gd name="connsiteX3" fmla="*/ 5868955 w 5868955"/>
              <a:gd name="connsiteY3" fmla="*/ 0 h 6848669"/>
              <a:gd name="connsiteX4" fmla="*/ 1707502 w 5868955"/>
              <a:gd name="connsiteY4" fmla="*/ 0 h 6848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8955" h="6848669">
                <a:moveTo>
                  <a:pt x="1707502" y="0"/>
                </a:moveTo>
                <a:lnTo>
                  <a:pt x="0" y="6848669"/>
                </a:lnTo>
                <a:lnTo>
                  <a:pt x="5859625" y="6830008"/>
                </a:lnTo>
                <a:lnTo>
                  <a:pt x="5868955" y="0"/>
                </a:lnTo>
                <a:lnTo>
                  <a:pt x="1707502" y="0"/>
                </a:lnTo>
                <a:close/>
              </a:path>
            </a:pathLst>
          </a:custGeom>
          <a:solidFill>
            <a:srgbClr val="0A5E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a:extLst>
              <a:ext uri="{FF2B5EF4-FFF2-40B4-BE49-F238E27FC236}">
                <a16:creationId xmlns:a16="http://schemas.microsoft.com/office/drawing/2014/main" id="{E95C8E2A-32D0-8247-8DF7-0FF92D4D79F7}"/>
              </a:ext>
            </a:extLst>
          </p:cNvPr>
          <p:cNvSpPr/>
          <p:nvPr userDrawn="1"/>
        </p:nvSpPr>
        <p:spPr>
          <a:xfrm>
            <a:off x="985781" y="1170497"/>
            <a:ext cx="755904" cy="2194846"/>
          </a:xfrm>
          <a:custGeom>
            <a:avLst/>
            <a:gdLst>
              <a:gd name="connsiteX0" fmla="*/ 585216 w 755904"/>
              <a:gd name="connsiteY0" fmla="*/ 0 h 2157984"/>
              <a:gd name="connsiteX1" fmla="*/ 755904 w 755904"/>
              <a:gd name="connsiteY1" fmla="*/ 0 h 2157984"/>
              <a:gd name="connsiteX2" fmla="*/ 170688 w 755904"/>
              <a:gd name="connsiteY2" fmla="*/ 2157984 h 2157984"/>
              <a:gd name="connsiteX3" fmla="*/ 0 w 755904"/>
              <a:gd name="connsiteY3" fmla="*/ 2157984 h 2157984"/>
              <a:gd name="connsiteX4" fmla="*/ 585216 w 755904"/>
              <a:gd name="connsiteY4" fmla="*/ 0 h 2157984"/>
              <a:gd name="connsiteX0" fmla="*/ 585216 w 755904"/>
              <a:gd name="connsiteY0" fmla="*/ 0 h 2157984"/>
              <a:gd name="connsiteX1" fmla="*/ 755904 w 755904"/>
              <a:gd name="connsiteY1" fmla="*/ 0 h 2157984"/>
              <a:gd name="connsiteX2" fmla="*/ 207264 w 755904"/>
              <a:gd name="connsiteY2" fmla="*/ 2157984 h 2157984"/>
              <a:gd name="connsiteX3" fmla="*/ 0 w 755904"/>
              <a:gd name="connsiteY3" fmla="*/ 2157984 h 2157984"/>
              <a:gd name="connsiteX4" fmla="*/ 585216 w 755904"/>
              <a:gd name="connsiteY4" fmla="*/ 0 h 2157984"/>
              <a:gd name="connsiteX0" fmla="*/ 536448 w 755904"/>
              <a:gd name="connsiteY0" fmla="*/ 12192 h 2157984"/>
              <a:gd name="connsiteX1" fmla="*/ 755904 w 755904"/>
              <a:gd name="connsiteY1" fmla="*/ 0 h 2157984"/>
              <a:gd name="connsiteX2" fmla="*/ 207264 w 755904"/>
              <a:gd name="connsiteY2" fmla="*/ 2157984 h 2157984"/>
              <a:gd name="connsiteX3" fmla="*/ 0 w 755904"/>
              <a:gd name="connsiteY3" fmla="*/ 2157984 h 2157984"/>
              <a:gd name="connsiteX4" fmla="*/ 536448 w 755904"/>
              <a:gd name="connsiteY4" fmla="*/ 12192 h 2157984"/>
              <a:gd name="connsiteX0" fmla="*/ 536448 w 755904"/>
              <a:gd name="connsiteY0" fmla="*/ 0 h 2163209"/>
              <a:gd name="connsiteX1" fmla="*/ 755904 w 755904"/>
              <a:gd name="connsiteY1" fmla="*/ 5225 h 2163209"/>
              <a:gd name="connsiteX2" fmla="*/ 207264 w 755904"/>
              <a:gd name="connsiteY2" fmla="*/ 2163209 h 2163209"/>
              <a:gd name="connsiteX3" fmla="*/ 0 w 755904"/>
              <a:gd name="connsiteY3" fmla="*/ 2163209 h 2163209"/>
              <a:gd name="connsiteX4" fmla="*/ 536448 w 755904"/>
              <a:gd name="connsiteY4" fmla="*/ 0 h 2163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5904" h="2163209">
                <a:moveTo>
                  <a:pt x="536448" y="0"/>
                </a:moveTo>
                <a:lnTo>
                  <a:pt x="755904" y="5225"/>
                </a:lnTo>
                <a:lnTo>
                  <a:pt x="207264" y="2163209"/>
                </a:lnTo>
                <a:lnTo>
                  <a:pt x="0" y="2163209"/>
                </a:lnTo>
                <a:lnTo>
                  <a:pt x="536448" y="0"/>
                </a:ln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7A7093D-A9F7-9540-A2DA-0814F61CBD7A}"/>
              </a:ext>
            </a:extLst>
          </p:cNvPr>
          <p:cNvSpPr>
            <a:spLocks noGrp="1"/>
          </p:cNvSpPr>
          <p:nvPr>
            <p:ph type="ctrTitle"/>
          </p:nvPr>
        </p:nvSpPr>
        <p:spPr>
          <a:xfrm>
            <a:off x="831980" y="3702205"/>
            <a:ext cx="7920134" cy="1052250"/>
          </a:xfrm>
        </p:spPr>
        <p:txBody>
          <a:bodyPr anchor="t" anchorCtr="0">
            <a:normAutofit/>
          </a:bodyPr>
          <a:lstStyle>
            <a:lvl1pPr marL="0" algn="l" defTabSz="914400" rtl="0" eaLnBrk="1" latinLnBrk="0" hangingPunct="1">
              <a:lnSpc>
                <a:spcPct val="90000"/>
              </a:lnSpc>
              <a:spcBef>
                <a:spcPct val="0"/>
              </a:spcBef>
              <a:buNone/>
              <a:defRPr lang="en-US" sz="4000" b="1" kern="1200" dirty="0">
                <a:solidFill>
                  <a:schemeClr val="tx1"/>
                </a:solidFill>
                <a:latin typeface="Calibri "/>
                <a:ea typeface="+mj-ea"/>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72458CC0-A002-AC41-A592-C96864EBD192}"/>
              </a:ext>
            </a:extLst>
          </p:cNvPr>
          <p:cNvSpPr>
            <a:spLocks noGrp="1"/>
          </p:cNvSpPr>
          <p:nvPr>
            <p:ph type="subTitle" idx="1"/>
          </p:nvPr>
        </p:nvSpPr>
        <p:spPr>
          <a:xfrm>
            <a:off x="783104" y="4903938"/>
            <a:ext cx="7727575" cy="783432"/>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en-US" sz="2800" b="0" kern="1200" dirty="0">
                <a:solidFill>
                  <a:schemeClr val="tx1"/>
                </a:solidFill>
                <a:latin typeface="Calibri" panose="020F0502020204030204" pitchFamily="34" charset="0"/>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a:extLst>
              <a:ext uri="{FF2B5EF4-FFF2-40B4-BE49-F238E27FC236}">
                <a16:creationId xmlns:a16="http://schemas.microsoft.com/office/drawing/2014/main" id="{C71A2505-D097-9F4F-B288-234F5B1A50A0}"/>
              </a:ext>
            </a:extLst>
          </p:cNvPr>
          <p:cNvSpPr>
            <a:spLocks noGrp="1"/>
          </p:cNvSpPr>
          <p:nvPr>
            <p:ph type="ftr" sz="quarter" idx="11"/>
          </p:nvPr>
        </p:nvSpPr>
        <p:spPr/>
        <p:txBody>
          <a:bodyPr/>
          <a:lstStyle/>
          <a:p>
            <a:r>
              <a:rPr lang="en-US" dirty="0"/>
              <a:t>Medicare and Medicaid Fraud, Waste, and Abuse Prevention</a:t>
            </a:r>
          </a:p>
        </p:txBody>
      </p:sp>
      <p:pic>
        <p:nvPicPr>
          <p:cNvPr id="17" name="Picture 16">
            <a:extLst>
              <a:ext uri="{FF2B5EF4-FFF2-40B4-BE49-F238E27FC236}">
                <a16:creationId xmlns:a16="http://schemas.microsoft.com/office/drawing/2014/main" id="{9A5FA928-77F8-8541-8E17-81EB704F33B9}"/>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9735705" y="4811486"/>
            <a:ext cx="1430250" cy="1061189"/>
          </a:xfrm>
          <a:prstGeom prst="rect">
            <a:avLst/>
          </a:prstGeom>
        </p:spPr>
      </p:pic>
      <p:pic>
        <p:nvPicPr>
          <p:cNvPr id="18" name="Picture 17">
            <a:extLst>
              <a:ext uri="{FF2B5EF4-FFF2-40B4-BE49-F238E27FC236}">
                <a16:creationId xmlns:a16="http://schemas.microsoft.com/office/drawing/2014/main" id="{38CB2E7C-18B0-9648-8800-71576EF3A54F}"/>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19882" y="232631"/>
            <a:ext cx="2046621" cy="706865"/>
          </a:xfrm>
          <a:prstGeom prst="rect">
            <a:avLst/>
          </a:prstGeom>
        </p:spPr>
      </p:pic>
      <p:pic>
        <p:nvPicPr>
          <p:cNvPr id="13" name="Picture 12">
            <a:extLst>
              <a:ext uri="{FF2B5EF4-FFF2-40B4-BE49-F238E27FC236}">
                <a16:creationId xmlns:a16="http://schemas.microsoft.com/office/drawing/2014/main" id="{2C2A5C70-4A8E-8642-B9D2-730F9E62EE21}"/>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3747499" y="1206343"/>
            <a:ext cx="2717800" cy="2159000"/>
          </a:xfrm>
          <a:prstGeom prst="rect">
            <a:avLst/>
          </a:prstGeom>
        </p:spPr>
      </p:pic>
      <p:pic>
        <p:nvPicPr>
          <p:cNvPr id="14" name="Picture 13">
            <a:extLst>
              <a:ext uri="{FF2B5EF4-FFF2-40B4-BE49-F238E27FC236}">
                <a16:creationId xmlns:a16="http://schemas.microsoft.com/office/drawing/2014/main" id="{941CBD2E-7581-E444-B0FE-A7C0CE33762A}"/>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6153527" y="1206343"/>
            <a:ext cx="2717800" cy="2159000"/>
          </a:xfrm>
          <a:prstGeom prst="rect">
            <a:avLst/>
          </a:prstGeom>
        </p:spPr>
      </p:pic>
      <p:pic>
        <p:nvPicPr>
          <p:cNvPr id="15" name="Picture 14">
            <a:extLst>
              <a:ext uri="{FF2B5EF4-FFF2-40B4-BE49-F238E27FC236}">
                <a16:creationId xmlns:a16="http://schemas.microsoft.com/office/drawing/2014/main" id="{FFBDD961-5693-744E-902D-B8395B5C73C1}"/>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8559555" y="1206343"/>
            <a:ext cx="2717800" cy="2159000"/>
          </a:xfrm>
          <a:prstGeom prst="rect">
            <a:avLst/>
          </a:prstGeom>
        </p:spPr>
      </p:pic>
      <p:sp>
        <p:nvSpPr>
          <p:cNvPr id="20" name="Date Placeholder 3">
            <a:extLst>
              <a:ext uri="{FF2B5EF4-FFF2-40B4-BE49-F238E27FC236}">
                <a16:creationId xmlns:a16="http://schemas.microsoft.com/office/drawing/2014/main" id="{CD5EAAC5-54D1-6749-9521-93E7098FCF94}"/>
              </a:ext>
            </a:extLst>
          </p:cNvPr>
          <p:cNvSpPr>
            <a:spLocks noGrp="1"/>
          </p:cNvSpPr>
          <p:nvPr>
            <p:ph type="dt" sz="half" idx="10"/>
          </p:nvPr>
        </p:nvSpPr>
        <p:spPr>
          <a:xfrm>
            <a:off x="838200" y="6356350"/>
            <a:ext cx="2743200" cy="365125"/>
          </a:xfrm>
          <a:prstGeom prst="rect">
            <a:avLst/>
          </a:prstGeom>
        </p:spPr>
        <p:txBody>
          <a:bodyPr anchor="ctr"/>
          <a:lstStyle>
            <a:lvl1pPr>
              <a:defRPr lang="en-US" sz="1000" kern="1200" smtClean="0">
                <a:solidFill>
                  <a:schemeClr val="tx1">
                    <a:lumMod val="75000"/>
                    <a:lumOff val="25000"/>
                  </a:schemeClr>
                </a:solidFill>
                <a:latin typeface="+mn-lt"/>
                <a:ea typeface="+mn-ea"/>
                <a:cs typeface="+mn-cs"/>
              </a:defRPr>
            </a:lvl1pPr>
          </a:lstStyle>
          <a:p>
            <a:r>
              <a:rPr lang="en-US" dirty="0"/>
              <a:t>May 2021</a:t>
            </a:r>
          </a:p>
        </p:txBody>
      </p:sp>
      <p:pic>
        <p:nvPicPr>
          <p:cNvPr id="24" name="Picture 23">
            <a:extLst>
              <a:ext uri="{FF2B5EF4-FFF2-40B4-BE49-F238E27FC236}">
                <a16:creationId xmlns:a16="http://schemas.microsoft.com/office/drawing/2014/main" id="{95DB786D-1FF3-0C44-9284-6E1AB17D2AD1}"/>
              </a:ext>
            </a:extLst>
          </p:cNvPr>
          <p:cNvPicPr>
            <a:picLocks noChangeAspect="1"/>
          </p:cNvPicPr>
          <p:nvPr userDrawn="1"/>
        </p:nvPicPr>
        <p:blipFill rotWithShape="1">
          <a:blip r:embed="rId7"/>
          <a:srcRect b="1162"/>
          <a:stretch/>
        </p:blipFill>
        <p:spPr>
          <a:xfrm>
            <a:off x="1308874" y="1206343"/>
            <a:ext cx="2743200" cy="2159000"/>
          </a:xfrm>
          <a:prstGeom prst="rect">
            <a:avLst/>
          </a:prstGeom>
        </p:spPr>
      </p:pic>
    </p:spTree>
    <p:extLst>
      <p:ext uri="{BB962C8B-B14F-4D97-AF65-F5344CB8AC3E}">
        <p14:creationId xmlns:p14="http://schemas.microsoft.com/office/powerpoint/2010/main" val="31038822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 NTP  blue 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47DA14C-55BC-304D-936C-906A05CD98E2}"/>
              </a:ext>
            </a:extLst>
          </p:cNvPr>
          <p:cNvSpPr/>
          <p:nvPr userDrawn="1"/>
        </p:nvSpPr>
        <p:spPr>
          <a:xfrm>
            <a:off x="11575" y="0"/>
            <a:ext cx="12191999" cy="1018572"/>
          </a:xfrm>
          <a:prstGeom prst="rect">
            <a:avLst/>
          </a:prstGeom>
          <a:solidFill>
            <a:srgbClr val="0A5E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a:extLst>
              <a:ext uri="{FF2B5EF4-FFF2-40B4-BE49-F238E27FC236}">
                <a16:creationId xmlns:a16="http://schemas.microsoft.com/office/drawing/2014/main" id="{0B57867D-255A-8C47-B53C-2E81324B4D3B}"/>
              </a:ext>
            </a:extLst>
          </p:cNvPr>
          <p:cNvSpPr>
            <a:spLocks noGrp="1"/>
          </p:cNvSpPr>
          <p:nvPr>
            <p:ph type="dt" sz="half" idx="10"/>
          </p:nvPr>
        </p:nvSpPr>
        <p:spPr>
          <a:xfrm>
            <a:off x="838200" y="6356350"/>
            <a:ext cx="2743200" cy="365125"/>
          </a:xfrm>
          <a:prstGeom prst="rect">
            <a:avLst/>
          </a:prstGeom>
        </p:spPr>
        <p:txBody>
          <a:bodyPr/>
          <a:lstStyle>
            <a:lvl1pPr>
              <a:defRPr lang="en-US" sz="1000" kern="1200" smtClean="0">
                <a:solidFill>
                  <a:schemeClr val="tx1">
                    <a:lumMod val="75000"/>
                    <a:lumOff val="25000"/>
                  </a:schemeClr>
                </a:solidFill>
                <a:latin typeface="+mn-lt"/>
                <a:ea typeface="+mn-ea"/>
                <a:cs typeface="+mn-cs"/>
              </a:defRPr>
            </a:lvl1pPr>
          </a:lstStyle>
          <a:p>
            <a:r>
              <a:rPr lang="en-US" dirty="0"/>
              <a:t>May 2021</a:t>
            </a:r>
          </a:p>
        </p:txBody>
      </p:sp>
      <p:sp>
        <p:nvSpPr>
          <p:cNvPr id="5" name="Footer Placeholder 4">
            <a:extLst>
              <a:ext uri="{FF2B5EF4-FFF2-40B4-BE49-F238E27FC236}">
                <a16:creationId xmlns:a16="http://schemas.microsoft.com/office/drawing/2014/main" id="{3DAA8F55-D447-EB4E-9ECE-BE0A322927F4}"/>
              </a:ext>
            </a:extLst>
          </p:cNvPr>
          <p:cNvSpPr>
            <a:spLocks noGrp="1"/>
          </p:cNvSpPr>
          <p:nvPr>
            <p:ph type="ftr" sz="quarter" idx="11"/>
          </p:nvPr>
        </p:nvSpPr>
        <p:spPr/>
        <p:txBody>
          <a:bodyPr/>
          <a:lstStyle>
            <a:lvl1pPr>
              <a:defRPr sz="1000">
                <a:solidFill>
                  <a:schemeClr val="tx1">
                    <a:lumMod val="75000"/>
                    <a:lumOff val="25000"/>
                  </a:schemeClr>
                </a:solidFill>
              </a:defRPr>
            </a:lvl1pPr>
          </a:lstStyle>
          <a:p>
            <a:r>
              <a:rPr lang="en-US" dirty="0"/>
              <a:t>Medicare and Medicaid Fraud, Waste, and Abuse Prevention</a:t>
            </a:r>
          </a:p>
        </p:txBody>
      </p:sp>
      <p:sp>
        <p:nvSpPr>
          <p:cNvPr id="6" name="Title Placeholder 1">
            <a:extLst>
              <a:ext uri="{FF2B5EF4-FFF2-40B4-BE49-F238E27FC236}">
                <a16:creationId xmlns:a16="http://schemas.microsoft.com/office/drawing/2014/main" id="{D1EC8A21-7F7F-224D-98D4-F2295DD5610B}"/>
              </a:ext>
            </a:extLst>
          </p:cNvPr>
          <p:cNvSpPr>
            <a:spLocks noGrp="1"/>
          </p:cNvSpPr>
          <p:nvPr>
            <p:ph type="title"/>
          </p:nvPr>
        </p:nvSpPr>
        <p:spPr>
          <a:xfrm>
            <a:off x="344906" y="8054"/>
            <a:ext cx="11582400" cy="1020646"/>
          </a:xfrm>
          <a:prstGeom prst="rect">
            <a:avLst/>
          </a:prstGeom>
        </p:spPr>
        <p:txBody>
          <a:bodyPr vert="horz" lIns="91440" tIns="45720" rIns="91440" bIns="45720" rtlCol="0" anchor="ctr" anchorCtr="0">
            <a:normAutofit/>
          </a:bodyPr>
          <a:lstStyle>
            <a:lvl1pPr algn="ctr">
              <a:defRPr>
                <a:solidFill>
                  <a:schemeClr val="bg1"/>
                </a:solidFill>
                <a:latin typeface="Calibri "/>
                <a:cs typeface="Calibri" panose="020F0502020204030204" pitchFamily="34" charset="0"/>
              </a:defRPr>
            </a:lvl1pPr>
          </a:lstStyle>
          <a:p>
            <a:r>
              <a:rPr lang="en-US" dirty="0"/>
              <a:t>Click to edit Master title style</a:t>
            </a:r>
          </a:p>
        </p:txBody>
      </p:sp>
      <p:sp>
        <p:nvSpPr>
          <p:cNvPr id="7" name="Text Placeholder 2">
            <a:extLst>
              <a:ext uri="{FF2B5EF4-FFF2-40B4-BE49-F238E27FC236}">
                <a16:creationId xmlns:a16="http://schemas.microsoft.com/office/drawing/2014/main" id="{ABC491B8-B577-3E42-ADE5-69C235F61BD2}"/>
              </a:ext>
            </a:extLst>
          </p:cNvPr>
          <p:cNvSpPr>
            <a:spLocks noGrp="1"/>
          </p:cNvSpPr>
          <p:nvPr>
            <p:ph idx="1"/>
          </p:nvPr>
        </p:nvSpPr>
        <p:spPr>
          <a:xfrm>
            <a:off x="609601" y="1182004"/>
            <a:ext cx="11053010" cy="5021042"/>
          </a:xfrm>
          <a:prstGeom prst="rect">
            <a:avLst/>
          </a:prstGeom>
        </p:spPr>
        <p:txBody>
          <a:bodyPr vert="horz" lIns="91440" tIns="45720" rIns="91440" bIns="45720" rtlCol="0">
            <a:normAutofit/>
          </a:bodyPr>
          <a:lstStyle>
            <a:lvl1pPr>
              <a:lnSpc>
                <a:spcPct val="100000"/>
              </a:lnSpc>
              <a:spcBef>
                <a:spcPts val="600"/>
              </a:spcBef>
              <a:defRPr/>
            </a:lvl1pPr>
            <a:lvl2pPr>
              <a:lnSpc>
                <a:spcPct val="100000"/>
              </a:lnSpc>
              <a:spcBef>
                <a:spcPts val="600"/>
              </a:spcBef>
              <a:defRPr/>
            </a:lvl2pPr>
            <a:lvl3pPr>
              <a:lnSpc>
                <a:spcPct val="100000"/>
              </a:lnSpc>
              <a:spcBef>
                <a:spcPts val="600"/>
              </a:spcBef>
              <a:defRPr/>
            </a:lvl3pPr>
            <a:lvl4pPr>
              <a:lnSpc>
                <a:spcPct val="100000"/>
              </a:lnSpc>
              <a:spcBef>
                <a:spcPts val="600"/>
              </a:spcBef>
              <a:defRPr/>
            </a:lvl4pPr>
            <a:lvl5pPr>
              <a:lnSpc>
                <a:spcPct val="100000"/>
              </a:lnSpc>
              <a:spcBef>
                <a:spcPts val="600"/>
              </a:spcBef>
              <a:defRPr/>
            </a:lvl5pPr>
          </a:lstStyle>
          <a:p>
            <a:pPr lvl="0"/>
            <a:r>
              <a:rPr lang="en-US" dirty="0"/>
              <a:t>Edit Master text styles</a:t>
            </a:r>
          </a:p>
          <a:p>
            <a:pPr marL="461963" marR="0" lvl="1" indent="-231775" algn="l" defTabSz="685800" rtl="0" eaLnBrk="1" fontAlgn="auto" latinLnBrk="0" hangingPunct="1">
              <a:lnSpc>
                <a:spcPct val="100000"/>
              </a:lnSpc>
              <a:spcBef>
                <a:spcPts val="600"/>
              </a:spcBef>
              <a:spcAft>
                <a:spcPts val="0"/>
              </a:spcAft>
              <a:buClrTx/>
              <a:buSzTx/>
              <a:buFont typeface="Arial" panose="020B0604020202020204" pitchFamily="34" charset="0"/>
              <a:buChar char="•"/>
              <a:tabLst/>
            </a:pPr>
            <a:r>
              <a:rPr lang="en-US" dirty="0"/>
              <a:t>Second level</a:t>
            </a:r>
          </a:p>
          <a:p>
            <a:pPr marL="684213" marR="0" lvl="2" indent="-222250" algn="l" defTabSz="685800" rtl="0" eaLnBrk="1" fontAlgn="auto" latinLnBrk="0" hangingPunct="1">
              <a:lnSpc>
                <a:spcPct val="100000"/>
              </a:lnSpc>
              <a:spcBef>
                <a:spcPts val="600"/>
              </a:spcBef>
              <a:spcAft>
                <a:spcPts val="0"/>
              </a:spcAft>
              <a:buClrTx/>
              <a:buSzPct val="50000"/>
              <a:buFont typeface="Wingdings" panose="05000000000000000000" pitchFamily="2" charset="2"/>
              <a:buChar char="q"/>
              <a:tabLst/>
            </a:pPr>
            <a:r>
              <a:rPr lang="en-US" dirty="0"/>
              <a:t>Third level</a:t>
            </a:r>
          </a:p>
          <a:p>
            <a:pPr marL="914400" marR="0" lvl="3" indent="-230188" algn="l" defTabSz="685800" rtl="0" eaLnBrk="1" fontAlgn="auto" latinLnBrk="0" hangingPunct="1">
              <a:lnSpc>
                <a:spcPct val="100000"/>
              </a:lnSpc>
              <a:spcBef>
                <a:spcPts val="600"/>
              </a:spcBef>
              <a:spcAft>
                <a:spcPts val="0"/>
              </a:spcAft>
              <a:buClrTx/>
              <a:buSzTx/>
              <a:buFont typeface="Calibri" panose="020F0502020204030204" pitchFamily="34" charset="0"/>
              <a:buChar char="–"/>
              <a:tabLst/>
            </a:pPr>
            <a:r>
              <a:rPr lang="en-US" dirty="0"/>
              <a:t>Fourth level</a:t>
            </a:r>
          </a:p>
          <a:p>
            <a:pPr marL="1144588" marR="0" lvl="4" indent="-230188" algn="l" defTabSz="685800" rtl="0" eaLnBrk="1" fontAlgn="auto" latinLnBrk="0" hangingPunct="1">
              <a:lnSpc>
                <a:spcPct val="100000"/>
              </a:lnSpc>
              <a:spcBef>
                <a:spcPts val="600"/>
              </a:spcBef>
              <a:spcAft>
                <a:spcPts val="0"/>
              </a:spcAft>
              <a:buClrTx/>
              <a:buSzTx/>
              <a:buFont typeface="Arial" panose="020B0604020202020204" pitchFamily="34" charset="0"/>
              <a:buChar char="•"/>
              <a:tabLst/>
            </a:pPr>
            <a:r>
              <a:rPr lang="en-US" dirty="0"/>
              <a:t>Fifth level</a:t>
            </a:r>
          </a:p>
        </p:txBody>
      </p:sp>
      <p:sp>
        <p:nvSpPr>
          <p:cNvPr id="8" name="Slide Number Placeholder 5">
            <a:extLst>
              <a:ext uri="{FF2B5EF4-FFF2-40B4-BE49-F238E27FC236}">
                <a16:creationId xmlns:a16="http://schemas.microsoft.com/office/drawing/2014/main" id="{1441DD97-38A6-4148-B669-A5B2119D5C55}"/>
              </a:ext>
            </a:extLst>
          </p:cNvPr>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3B75908-2BC4-4CCC-BE4B-63652A0FD379}" type="slidenum">
              <a:rPr kumimoji="0" lang="en-US" sz="1000" b="0" i="0" u="none" strike="noStrike" kern="1200" cap="none" spc="0" normalizeH="0" baseline="0" noProof="0" smtClean="0">
                <a:ln>
                  <a:noFill/>
                </a:ln>
                <a:solidFill>
                  <a:schemeClr val="tx1">
                    <a:lumMod val="75000"/>
                    <a:lumOff val="2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p:txBody>
      </p:sp>
    </p:spTree>
    <p:extLst>
      <p:ext uri="{BB962C8B-B14F-4D97-AF65-F5344CB8AC3E}">
        <p14:creationId xmlns:p14="http://schemas.microsoft.com/office/powerpoint/2010/main" val="3002579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2_ NTP  blue 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47DA14C-55BC-304D-936C-906A05CD98E2}"/>
              </a:ext>
            </a:extLst>
          </p:cNvPr>
          <p:cNvSpPr/>
          <p:nvPr userDrawn="1"/>
        </p:nvSpPr>
        <p:spPr>
          <a:xfrm>
            <a:off x="11575" y="0"/>
            <a:ext cx="12191999" cy="1018572"/>
          </a:xfrm>
          <a:prstGeom prst="rect">
            <a:avLst/>
          </a:prstGeom>
          <a:solidFill>
            <a:srgbClr val="0A5E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a:extLst>
              <a:ext uri="{FF2B5EF4-FFF2-40B4-BE49-F238E27FC236}">
                <a16:creationId xmlns:a16="http://schemas.microsoft.com/office/drawing/2014/main" id="{0B57867D-255A-8C47-B53C-2E81324B4D3B}"/>
              </a:ext>
            </a:extLst>
          </p:cNvPr>
          <p:cNvSpPr>
            <a:spLocks noGrp="1"/>
          </p:cNvSpPr>
          <p:nvPr>
            <p:ph type="dt" sz="half" idx="10"/>
          </p:nvPr>
        </p:nvSpPr>
        <p:spPr>
          <a:xfrm>
            <a:off x="838200" y="6356350"/>
            <a:ext cx="2743200" cy="365125"/>
          </a:xfrm>
          <a:prstGeom prst="rect">
            <a:avLst/>
          </a:prstGeom>
        </p:spPr>
        <p:txBody>
          <a:bodyPr/>
          <a:lstStyle>
            <a:lvl1pPr>
              <a:defRPr lang="en-US" sz="1000" kern="1200" smtClean="0">
                <a:solidFill>
                  <a:schemeClr val="tx1">
                    <a:lumMod val="75000"/>
                    <a:lumOff val="25000"/>
                  </a:schemeClr>
                </a:solidFill>
                <a:latin typeface="+mn-lt"/>
                <a:ea typeface="+mn-ea"/>
                <a:cs typeface="+mn-cs"/>
              </a:defRPr>
            </a:lvl1pPr>
          </a:lstStyle>
          <a:p>
            <a:r>
              <a:rPr lang="en-US" dirty="0"/>
              <a:t>May 2021</a:t>
            </a:r>
          </a:p>
        </p:txBody>
      </p:sp>
      <p:sp>
        <p:nvSpPr>
          <p:cNvPr id="5" name="Footer Placeholder 4">
            <a:extLst>
              <a:ext uri="{FF2B5EF4-FFF2-40B4-BE49-F238E27FC236}">
                <a16:creationId xmlns:a16="http://schemas.microsoft.com/office/drawing/2014/main" id="{3DAA8F55-D447-EB4E-9ECE-BE0A322927F4}"/>
              </a:ext>
            </a:extLst>
          </p:cNvPr>
          <p:cNvSpPr>
            <a:spLocks noGrp="1"/>
          </p:cNvSpPr>
          <p:nvPr>
            <p:ph type="ftr" sz="quarter" idx="11"/>
          </p:nvPr>
        </p:nvSpPr>
        <p:spPr/>
        <p:txBody>
          <a:bodyPr/>
          <a:lstStyle>
            <a:lvl1pPr>
              <a:defRPr sz="1000">
                <a:solidFill>
                  <a:schemeClr val="tx1">
                    <a:lumMod val="75000"/>
                    <a:lumOff val="25000"/>
                  </a:schemeClr>
                </a:solidFill>
              </a:defRPr>
            </a:lvl1pPr>
          </a:lstStyle>
          <a:p>
            <a:r>
              <a:rPr lang="en-US" dirty="0"/>
              <a:t>Medicare and Medicaid Fraud, Waste, and Abuse Prevention</a:t>
            </a:r>
          </a:p>
        </p:txBody>
      </p:sp>
      <p:sp>
        <p:nvSpPr>
          <p:cNvPr id="7" name="Text Placeholder 2">
            <a:extLst>
              <a:ext uri="{FF2B5EF4-FFF2-40B4-BE49-F238E27FC236}">
                <a16:creationId xmlns:a16="http://schemas.microsoft.com/office/drawing/2014/main" id="{ABC491B8-B577-3E42-ADE5-69C235F61BD2}"/>
              </a:ext>
            </a:extLst>
          </p:cNvPr>
          <p:cNvSpPr>
            <a:spLocks noGrp="1"/>
          </p:cNvSpPr>
          <p:nvPr>
            <p:ph idx="1"/>
          </p:nvPr>
        </p:nvSpPr>
        <p:spPr>
          <a:xfrm>
            <a:off x="666753" y="1182004"/>
            <a:ext cx="5276849" cy="5021042"/>
          </a:xfrm>
          <a:prstGeom prst="rect">
            <a:avLst/>
          </a:prstGeom>
        </p:spPr>
        <p:txBody>
          <a:bodyPr vert="horz" lIns="91440" tIns="45720" rIns="91440" bIns="45720" rtlCol="0">
            <a:normAutofit/>
          </a:bodyPr>
          <a:lstStyle>
            <a:lvl1pPr>
              <a:lnSpc>
                <a:spcPct val="100000"/>
              </a:lnSpc>
              <a:spcBef>
                <a:spcPts val="600"/>
              </a:spcBef>
              <a:defRPr/>
            </a:lvl1pPr>
            <a:lvl2pPr>
              <a:lnSpc>
                <a:spcPct val="100000"/>
              </a:lnSpc>
              <a:spcBef>
                <a:spcPts val="600"/>
              </a:spcBef>
              <a:defRPr/>
            </a:lvl2pPr>
            <a:lvl3pPr>
              <a:lnSpc>
                <a:spcPct val="100000"/>
              </a:lnSpc>
              <a:spcBef>
                <a:spcPts val="600"/>
              </a:spcBef>
              <a:defRPr/>
            </a:lvl3pPr>
            <a:lvl4pPr>
              <a:lnSpc>
                <a:spcPct val="100000"/>
              </a:lnSpc>
              <a:spcBef>
                <a:spcPts val="600"/>
              </a:spcBef>
              <a:defRPr/>
            </a:lvl4pPr>
            <a:lvl5pPr>
              <a:lnSpc>
                <a:spcPct val="100000"/>
              </a:lnSpc>
              <a:spcBef>
                <a:spcPts val="600"/>
              </a:spcBef>
              <a:defRPr/>
            </a:lvl5pPr>
          </a:lstStyle>
          <a:p>
            <a:pPr lvl="0"/>
            <a:r>
              <a:rPr lang="en-US" dirty="0"/>
              <a:t>Edit Master text styles</a:t>
            </a:r>
          </a:p>
          <a:p>
            <a:pPr marL="461963" marR="0" lvl="1" indent="-231775" algn="l" defTabSz="685800" rtl="0" eaLnBrk="1" fontAlgn="auto" latinLnBrk="0" hangingPunct="1">
              <a:lnSpc>
                <a:spcPct val="100000"/>
              </a:lnSpc>
              <a:spcBef>
                <a:spcPts val="600"/>
              </a:spcBef>
              <a:spcAft>
                <a:spcPts val="0"/>
              </a:spcAft>
              <a:buClrTx/>
              <a:buSzTx/>
              <a:buFont typeface="Arial" panose="020B0604020202020204" pitchFamily="34" charset="0"/>
              <a:buChar char="•"/>
              <a:tabLst/>
            </a:pPr>
            <a:r>
              <a:rPr lang="en-US" dirty="0"/>
              <a:t>Second level</a:t>
            </a:r>
          </a:p>
          <a:p>
            <a:pPr marL="684213" marR="0" lvl="2" indent="-222250" algn="l" defTabSz="685800" rtl="0" eaLnBrk="1" fontAlgn="auto" latinLnBrk="0" hangingPunct="1">
              <a:lnSpc>
                <a:spcPct val="100000"/>
              </a:lnSpc>
              <a:spcBef>
                <a:spcPts val="600"/>
              </a:spcBef>
              <a:spcAft>
                <a:spcPts val="0"/>
              </a:spcAft>
              <a:buClrTx/>
              <a:buSzPct val="50000"/>
              <a:buFont typeface="Wingdings" panose="05000000000000000000" pitchFamily="2" charset="2"/>
              <a:buChar char="q"/>
              <a:tabLst/>
            </a:pPr>
            <a:r>
              <a:rPr lang="en-US" dirty="0"/>
              <a:t>Third level</a:t>
            </a:r>
          </a:p>
          <a:p>
            <a:pPr marL="914400" marR="0" lvl="3" indent="-230188" algn="l" defTabSz="685800" rtl="0" eaLnBrk="1" fontAlgn="auto" latinLnBrk="0" hangingPunct="1">
              <a:lnSpc>
                <a:spcPct val="100000"/>
              </a:lnSpc>
              <a:spcBef>
                <a:spcPts val="600"/>
              </a:spcBef>
              <a:spcAft>
                <a:spcPts val="0"/>
              </a:spcAft>
              <a:buClrTx/>
              <a:buSzTx/>
              <a:buFont typeface="Calibri" panose="020F0502020204030204" pitchFamily="34" charset="0"/>
              <a:buChar char="–"/>
              <a:tabLst/>
            </a:pPr>
            <a:r>
              <a:rPr lang="en-US" dirty="0"/>
              <a:t>Fourth level</a:t>
            </a:r>
          </a:p>
          <a:p>
            <a:pPr marL="1144588" marR="0" lvl="4" indent="-230188" algn="l" defTabSz="685800" rtl="0" eaLnBrk="1" fontAlgn="auto" latinLnBrk="0" hangingPunct="1">
              <a:lnSpc>
                <a:spcPct val="100000"/>
              </a:lnSpc>
              <a:spcBef>
                <a:spcPts val="600"/>
              </a:spcBef>
              <a:spcAft>
                <a:spcPts val="0"/>
              </a:spcAft>
              <a:buClrTx/>
              <a:buSzTx/>
              <a:buFont typeface="Arial" panose="020B0604020202020204" pitchFamily="34" charset="0"/>
              <a:buChar char="•"/>
              <a:tabLst/>
            </a:pPr>
            <a:r>
              <a:rPr lang="en-US" dirty="0"/>
              <a:t>Fifth level</a:t>
            </a:r>
          </a:p>
        </p:txBody>
      </p:sp>
      <p:sp>
        <p:nvSpPr>
          <p:cNvPr id="8" name="Slide Number Placeholder 5">
            <a:extLst>
              <a:ext uri="{FF2B5EF4-FFF2-40B4-BE49-F238E27FC236}">
                <a16:creationId xmlns:a16="http://schemas.microsoft.com/office/drawing/2014/main" id="{1441DD97-38A6-4148-B669-A5B2119D5C55}"/>
              </a:ext>
            </a:extLst>
          </p:cNvPr>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3B75908-2BC4-4CCC-BE4B-63652A0FD379}" type="slidenum">
              <a:rPr kumimoji="0" lang="en-US" sz="1000" b="0" i="0" u="none" strike="noStrike" kern="1200" cap="none" spc="0" normalizeH="0" baseline="0" noProof="0" smtClean="0">
                <a:ln>
                  <a:noFill/>
                </a:ln>
                <a:solidFill>
                  <a:schemeClr val="tx1">
                    <a:lumMod val="75000"/>
                    <a:lumOff val="2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p:txBody>
      </p:sp>
      <p:sp>
        <p:nvSpPr>
          <p:cNvPr id="10" name="Text Placeholder 2">
            <a:extLst>
              <a:ext uri="{FF2B5EF4-FFF2-40B4-BE49-F238E27FC236}">
                <a16:creationId xmlns:a16="http://schemas.microsoft.com/office/drawing/2014/main" id="{DC3DA405-FF62-F54D-AA3C-106C1215BD13}"/>
              </a:ext>
            </a:extLst>
          </p:cNvPr>
          <p:cNvSpPr>
            <a:spLocks noGrp="1"/>
          </p:cNvSpPr>
          <p:nvPr>
            <p:ph idx="12"/>
          </p:nvPr>
        </p:nvSpPr>
        <p:spPr>
          <a:xfrm>
            <a:off x="6245688" y="1171875"/>
            <a:ext cx="5276849" cy="5021042"/>
          </a:xfrm>
          <a:prstGeom prst="rect">
            <a:avLst/>
          </a:prstGeom>
        </p:spPr>
        <p:txBody>
          <a:bodyPr vert="horz" lIns="91440" tIns="45720" rIns="91440" bIns="45720" rtlCol="0">
            <a:normAutofit/>
          </a:bodyPr>
          <a:lstStyle>
            <a:lvl1pPr>
              <a:lnSpc>
                <a:spcPct val="100000"/>
              </a:lnSpc>
              <a:spcBef>
                <a:spcPts val="600"/>
              </a:spcBef>
              <a:defRPr/>
            </a:lvl1pPr>
            <a:lvl2pPr>
              <a:lnSpc>
                <a:spcPct val="100000"/>
              </a:lnSpc>
              <a:spcBef>
                <a:spcPts val="600"/>
              </a:spcBef>
              <a:defRPr/>
            </a:lvl2pPr>
            <a:lvl3pPr>
              <a:lnSpc>
                <a:spcPct val="100000"/>
              </a:lnSpc>
              <a:spcBef>
                <a:spcPts val="600"/>
              </a:spcBef>
              <a:defRPr/>
            </a:lvl3pPr>
            <a:lvl4pPr>
              <a:lnSpc>
                <a:spcPct val="100000"/>
              </a:lnSpc>
              <a:spcBef>
                <a:spcPts val="600"/>
              </a:spcBef>
              <a:defRPr/>
            </a:lvl4pPr>
            <a:lvl5pPr>
              <a:lnSpc>
                <a:spcPct val="100000"/>
              </a:lnSpc>
              <a:spcBef>
                <a:spcPts val="600"/>
              </a:spcBef>
              <a:defRPr/>
            </a:lvl5pPr>
          </a:lstStyle>
          <a:p>
            <a:pPr lvl="0"/>
            <a:r>
              <a:rPr lang="en-US" dirty="0"/>
              <a:t>Edit Master text styles</a:t>
            </a:r>
          </a:p>
          <a:p>
            <a:pPr marL="461963" marR="0" lvl="1" indent="-231775" algn="l" defTabSz="685800" rtl="0" eaLnBrk="1" fontAlgn="auto" latinLnBrk="0" hangingPunct="1">
              <a:lnSpc>
                <a:spcPct val="100000"/>
              </a:lnSpc>
              <a:spcBef>
                <a:spcPts val="600"/>
              </a:spcBef>
              <a:spcAft>
                <a:spcPts val="0"/>
              </a:spcAft>
              <a:buClrTx/>
              <a:buSzTx/>
              <a:buFont typeface="Arial" panose="020B0604020202020204" pitchFamily="34" charset="0"/>
              <a:buChar char="•"/>
              <a:tabLst/>
            </a:pPr>
            <a:r>
              <a:rPr lang="en-US" dirty="0"/>
              <a:t>Second level</a:t>
            </a:r>
          </a:p>
          <a:p>
            <a:pPr marL="684213" marR="0" lvl="2" indent="-222250" algn="l" defTabSz="685800" rtl="0" eaLnBrk="1" fontAlgn="auto" latinLnBrk="0" hangingPunct="1">
              <a:lnSpc>
                <a:spcPct val="100000"/>
              </a:lnSpc>
              <a:spcBef>
                <a:spcPts val="600"/>
              </a:spcBef>
              <a:spcAft>
                <a:spcPts val="0"/>
              </a:spcAft>
              <a:buClrTx/>
              <a:buSzPct val="50000"/>
              <a:buFont typeface="Wingdings" panose="05000000000000000000" pitchFamily="2" charset="2"/>
              <a:buChar char="q"/>
              <a:tabLst/>
            </a:pPr>
            <a:r>
              <a:rPr lang="en-US" dirty="0"/>
              <a:t>Third level</a:t>
            </a:r>
          </a:p>
          <a:p>
            <a:pPr marL="914400" marR="0" lvl="3" indent="-230188" algn="l" defTabSz="685800" rtl="0" eaLnBrk="1" fontAlgn="auto" latinLnBrk="0" hangingPunct="1">
              <a:lnSpc>
                <a:spcPct val="100000"/>
              </a:lnSpc>
              <a:spcBef>
                <a:spcPts val="600"/>
              </a:spcBef>
              <a:spcAft>
                <a:spcPts val="0"/>
              </a:spcAft>
              <a:buClrTx/>
              <a:buSzTx/>
              <a:buFont typeface="Calibri" panose="020F0502020204030204" pitchFamily="34" charset="0"/>
              <a:buChar char="–"/>
              <a:tabLst/>
            </a:pPr>
            <a:r>
              <a:rPr lang="en-US" dirty="0"/>
              <a:t>Fourth level</a:t>
            </a:r>
          </a:p>
          <a:p>
            <a:pPr marL="1144588" marR="0" lvl="4" indent="-230188" algn="l" defTabSz="685800" rtl="0" eaLnBrk="1" fontAlgn="auto" latinLnBrk="0" hangingPunct="1">
              <a:lnSpc>
                <a:spcPct val="100000"/>
              </a:lnSpc>
              <a:spcBef>
                <a:spcPts val="600"/>
              </a:spcBef>
              <a:spcAft>
                <a:spcPts val="0"/>
              </a:spcAft>
              <a:buClrTx/>
              <a:buSzTx/>
              <a:buFont typeface="Arial" panose="020B0604020202020204" pitchFamily="34" charset="0"/>
              <a:buChar char="•"/>
              <a:tabLst/>
            </a:pPr>
            <a:r>
              <a:rPr lang="en-US" dirty="0"/>
              <a:t>Fifth level</a:t>
            </a:r>
          </a:p>
        </p:txBody>
      </p:sp>
      <p:sp>
        <p:nvSpPr>
          <p:cNvPr id="11" name="Title Placeholder 1">
            <a:extLst>
              <a:ext uri="{FF2B5EF4-FFF2-40B4-BE49-F238E27FC236}">
                <a16:creationId xmlns:a16="http://schemas.microsoft.com/office/drawing/2014/main" id="{298A8405-C439-1D4D-8674-0CC3E54ED499}"/>
              </a:ext>
            </a:extLst>
          </p:cNvPr>
          <p:cNvSpPr>
            <a:spLocks noGrp="1"/>
          </p:cNvSpPr>
          <p:nvPr>
            <p:ph type="title"/>
          </p:nvPr>
        </p:nvSpPr>
        <p:spPr>
          <a:xfrm>
            <a:off x="344906" y="8054"/>
            <a:ext cx="11582400" cy="1020646"/>
          </a:xfrm>
          <a:prstGeom prst="rect">
            <a:avLst/>
          </a:prstGeom>
        </p:spPr>
        <p:txBody>
          <a:bodyPr vert="horz" lIns="91440" tIns="45720" rIns="91440" bIns="45720" rtlCol="0" anchor="ctr" anchorCtr="0">
            <a:normAutofit/>
          </a:bodyPr>
          <a:lstStyle>
            <a:lvl1pPr algn="ctr">
              <a:defRPr>
                <a:solidFill>
                  <a:schemeClr val="bg1"/>
                </a:solidFill>
                <a:latin typeface="Calibri "/>
                <a:cs typeface="Calibri" panose="020F0502020204030204" pitchFamily="34" charset="0"/>
              </a:defRPr>
            </a:lvl1pPr>
          </a:lstStyle>
          <a:p>
            <a:r>
              <a:rPr lang="en-US" dirty="0"/>
              <a:t>Click to edit Master title style</a:t>
            </a:r>
          </a:p>
        </p:txBody>
      </p:sp>
    </p:spTree>
    <p:extLst>
      <p:ext uri="{BB962C8B-B14F-4D97-AF65-F5344CB8AC3E}">
        <p14:creationId xmlns:p14="http://schemas.microsoft.com/office/powerpoint/2010/main" val="31937882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866142" y="1180618"/>
            <a:ext cx="9303428" cy="4757195"/>
          </a:xfrm>
        </p:spPr>
        <p:txBody>
          <a:bodyPr/>
          <a:lstStyle>
            <a:lvl2pPr marL="457200" indent="-227013">
              <a:defRPr/>
            </a:lvl2pPr>
            <a:lvl3pPr marL="685800" indent="-228600">
              <a:buSzPct val="50000"/>
              <a:buFont typeface="Wingdings" panose="05000000000000000000" pitchFamily="2" charset="2"/>
              <a:buChar char="q"/>
              <a:defRPr/>
            </a:lvl3pPr>
            <a:lvl4pPr marL="914400" indent="-231775">
              <a:buFont typeface="Calibri" panose="020F0502020204030204" pitchFamily="34" charset="0"/>
              <a:buChar char="–"/>
              <a:defRPr/>
            </a:lvl4pPr>
            <a:lvl5pPr marL="1143000" indent="-228600">
              <a:buFont typeface="Courier New" panose="02070309020205020404" pitchFamily="49" charset="0"/>
              <a:buChar char="o"/>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r>
              <a:rPr lang="en-US" dirty="0"/>
              <a:t>May 2021</a:t>
            </a:r>
          </a:p>
        </p:txBody>
      </p:sp>
      <p:sp>
        <p:nvSpPr>
          <p:cNvPr id="6" name="Footer Placeholder 5"/>
          <p:cNvSpPr>
            <a:spLocks noGrp="1"/>
          </p:cNvSpPr>
          <p:nvPr>
            <p:ph type="ftr" sz="quarter" idx="11"/>
          </p:nvPr>
        </p:nvSpPr>
        <p:spPr/>
        <p:txBody>
          <a:bodyPr/>
          <a:lstStyle/>
          <a:p>
            <a:r>
              <a:rPr lang="en-US" dirty="0"/>
              <a:t>Medicare and Medicaid Fraud, Waste, and Abuse Prevention</a:t>
            </a:r>
          </a:p>
        </p:txBody>
      </p:sp>
      <p:sp>
        <p:nvSpPr>
          <p:cNvPr id="4" name="Title 3">
            <a:extLst>
              <a:ext uri="{FF2B5EF4-FFF2-40B4-BE49-F238E27FC236}">
                <a16:creationId xmlns:a16="http://schemas.microsoft.com/office/drawing/2014/main" id="{B4645CCC-AB93-9146-B7A8-52586169DD60}"/>
              </a:ext>
            </a:extLst>
          </p:cNvPr>
          <p:cNvSpPr>
            <a:spLocks noGrp="1"/>
          </p:cNvSpPr>
          <p:nvPr>
            <p:ph type="title"/>
          </p:nvPr>
        </p:nvSpPr>
        <p:spPr/>
        <p:txBody>
          <a:bodyPr>
            <a:normAutofit/>
          </a:bodyPr>
          <a:lstStyle>
            <a:lvl1pPr>
              <a:defRPr sz="3200">
                <a:latin typeface="Calibri "/>
              </a:defRPr>
            </a:lvl1pPr>
          </a:lstStyle>
          <a:p>
            <a:r>
              <a:rPr lang="en-US" dirty="0"/>
              <a:t>Click to edit Master title style</a:t>
            </a:r>
          </a:p>
        </p:txBody>
      </p:sp>
    </p:spTree>
    <p:extLst>
      <p:ext uri="{BB962C8B-B14F-4D97-AF65-F5344CB8AC3E}">
        <p14:creationId xmlns:p14="http://schemas.microsoft.com/office/powerpoint/2010/main" val="915282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B0C8B-07AC-E44D-A133-A955D4ECCD5B}"/>
              </a:ext>
            </a:extLst>
          </p:cNvPr>
          <p:cNvSpPr>
            <a:spLocks noGrp="1"/>
          </p:cNvSpPr>
          <p:nvPr>
            <p:ph type="title" hasCustomPrompt="1"/>
          </p:nvPr>
        </p:nvSpPr>
        <p:spPr>
          <a:xfrm>
            <a:off x="4038600" y="1656752"/>
            <a:ext cx="7119257" cy="631372"/>
          </a:xfrm>
        </p:spPr>
        <p:txBody>
          <a:bodyPr anchor="t" anchorCtr="0">
            <a:normAutofit/>
          </a:bodyPr>
          <a:lstStyle>
            <a:lvl1pPr>
              <a:defRPr sz="4000" b="1"/>
            </a:lvl1pPr>
          </a:lstStyle>
          <a:p>
            <a:r>
              <a:rPr lang="en-US" dirty="0"/>
              <a:t>Lesson #</a:t>
            </a:r>
          </a:p>
        </p:txBody>
      </p:sp>
      <p:sp>
        <p:nvSpPr>
          <p:cNvPr id="5" name="Footer Placeholder 4">
            <a:extLst>
              <a:ext uri="{FF2B5EF4-FFF2-40B4-BE49-F238E27FC236}">
                <a16:creationId xmlns:a16="http://schemas.microsoft.com/office/drawing/2014/main" id="{A0413909-D0F7-224E-BA3A-64AAE9016F81}"/>
              </a:ext>
            </a:extLst>
          </p:cNvPr>
          <p:cNvSpPr>
            <a:spLocks noGrp="1"/>
          </p:cNvSpPr>
          <p:nvPr>
            <p:ph type="ftr" sz="quarter" idx="11"/>
          </p:nvPr>
        </p:nvSpPr>
        <p:spPr/>
        <p:txBody>
          <a:bodyPr anchor="ctr"/>
          <a:lstStyle>
            <a:lvl1pPr>
              <a:defRPr sz="1000">
                <a:solidFill>
                  <a:schemeClr val="tx1">
                    <a:lumMod val="75000"/>
                    <a:lumOff val="25000"/>
                  </a:schemeClr>
                </a:solidFill>
              </a:defRPr>
            </a:lvl1pPr>
          </a:lstStyle>
          <a:p>
            <a:r>
              <a:rPr lang="en-US" dirty="0"/>
              <a:t>Medicare and Medicaid Fraud, Waste, and Abuse Prevention</a:t>
            </a:r>
          </a:p>
        </p:txBody>
      </p:sp>
      <p:sp>
        <p:nvSpPr>
          <p:cNvPr id="9" name="Date Placeholder 3">
            <a:extLst>
              <a:ext uri="{FF2B5EF4-FFF2-40B4-BE49-F238E27FC236}">
                <a16:creationId xmlns:a16="http://schemas.microsoft.com/office/drawing/2014/main" id="{D801FAFA-7869-4541-885C-7371A8B1B8AB}"/>
              </a:ext>
            </a:extLst>
          </p:cNvPr>
          <p:cNvSpPr>
            <a:spLocks noGrp="1"/>
          </p:cNvSpPr>
          <p:nvPr>
            <p:ph type="dt" sz="half" idx="10"/>
          </p:nvPr>
        </p:nvSpPr>
        <p:spPr>
          <a:xfrm>
            <a:off x="838200" y="6356350"/>
            <a:ext cx="2743200" cy="365125"/>
          </a:xfrm>
          <a:prstGeom prst="rect">
            <a:avLst/>
          </a:prstGeom>
        </p:spPr>
        <p:txBody>
          <a:bodyPr anchor="ctr"/>
          <a:lstStyle>
            <a:lvl1pPr>
              <a:defRPr lang="en-US" sz="1000" kern="1200" smtClean="0">
                <a:solidFill>
                  <a:schemeClr val="tx1">
                    <a:lumMod val="75000"/>
                    <a:lumOff val="25000"/>
                  </a:schemeClr>
                </a:solidFill>
                <a:latin typeface="+mn-lt"/>
                <a:ea typeface="+mn-ea"/>
                <a:cs typeface="+mn-cs"/>
              </a:defRPr>
            </a:lvl1pPr>
          </a:lstStyle>
          <a:p>
            <a:r>
              <a:rPr lang="en-US" dirty="0"/>
              <a:t>May 2021</a:t>
            </a:r>
          </a:p>
        </p:txBody>
      </p:sp>
      <p:sp>
        <p:nvSpPr>
          <p:cNvPr id="16" name="Text Placeholder 2">
            <a:extLst>
              <a:ext uri="{FF2B5EF4-FFF2-40B4-BE49-F238E27FC236}">
                <a16:creationId xmlns:a16="http://schemas.microsoft.com/office/drawing/2014/main" id="{2FA146C0-A07F-E64E-826E-393C45DC2119}"/>
              </a:ext>
            </a:extLst>
          </p:cNvPr>
          <p:cNvSpPr>
            <a:spLocks noGrp="1"/>
          </p:cNvSpPr>
          <p:nvPr>
            <p:ph type="body" idx="1" hasCustomPrompt="1"/>
          </p:nvPr>
        </p:nvSpPr>
        <p:spPr>
          <a:xfrm>
            <a:off x="4038600" y="2449914"/>
            <a:ext cx="7119257" cy="1588685"/>
          </a:xfrm>
          <a:prstGeom prst="rect">
            <a:avLst/>
          </a:prstGeom>
          <a:noFill/>
        </p:spPr>
        <p:txBody>
          <a:bodyPr>
            <a:normAutofit/>
          </a:bodyPr>
          <a:lstStyle>
            <a:lvl1pPr marL="0" indent="0">
              <a:buNone/>
              <a:defRPr sz="4800" b="1" cap="none" spc="210" baseline="0">
                <a:solidFill>
                  <a:srgbClr val="0755B7"/>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Title</a:t>
            </a:r>
          </a:p>
        </p:txBody>
      </p:sp>
      <p:pic>
        <p:nvPicPr>
          <p:cNvPr id="12" name="Picture 11">
            <a:extLst>
              <a:ext uri="{FF2B5EF4-FFF2-40B4-BE49-F238E27FC236}">
                <a16:creationId xmlns:a16="http://schemas.microsoft.com/office/drawing/2014/main" id="{D9669EE1-C073-5F4C-B31A-4DA803B9633B}"/>
              </a:ext>
            </a:extLst>
          </p:cNvPr>
          <p:cNvPicPr>
            <a:picLocks noChangeAspect="1"/>
          </p:cNvPicPr>
          <p:nvPr userDrawn="1"/>
        </p:nvPicPr>
        <p:blipFill rotWithShape="1">
          <a:blip r:embed="rId2"/>
          <a:srcRect b="1162"/>
          <a:stretch/>
        </p:blipFill>
        <p:spPr>
          <a:xfrm>
            <a:off x="1308874" y="1206343"/>
            <a:ext cx="2743200" cy="2159000"/>
          </a:xfrm>
          <a:prstGeom prst="rect">
            <a:avLst/>
          </a:prstGeom>
        </p:spPr>
      </p:pic>
    </p:spTree>
    <p:extLst>
      <p:ext uri="{BB962C8B-B14F-4D97-AF65-F5344CB8AC3E}">
        <p14:creationId xmlns:p14="http://schemas.microsoft.com/office/powerpoint/2010/main" val="2977565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B0C8B-07AC-E44D-A133-A955D4ECCD5B}"/>
              </a:ext>
            </a:extLst>
          </p:cNvPr>
          <p:cNvSpPr>
            <a:spLocks noGrp="1"/>
          </p:cNvSpPr>
          <p:nvPr>
            <p:ph type="title" hasCustomPrompt="1"/>
          </p:nvPr>
        </p:nvSpPr>
        <p:spPr>
          <a:xfrm>
            <a:off x="4038600" y="1656752"/>
            <a:ext cx="7119257" cy="631372"/>
          </a:xfrm>
        </p:spPr>
        <p:txBody>
          <a:bodyPr anchor="t" anchorCtr="0">
            <a:normAutofit/>
          </a:bodyPr>
          <a:lstStyle>
            <a:lvl1pPr>
              <a:defRPr sz="4000" b="1"/>
            </a:lvl1pPr>
          </a:lstStyle>
          <a:p>
            <a:r>
              <a:rPr lang="en-US" dirty="0"/>
              <a:t>Lesson #</a:t>
            </a:r>
          </a:p>
        </p:txBody>
      </p:sp>
      <p:sp>
        <p:nvSpPr>
          <p:cNvPr id="5" name="Footer Placeholder 4">
            <a:extLst>
              <a:ext uri="{FF2B5EF4-FFF2-40B4-BE49-F238E27FC236}">
                <a16:creationId xmlns:a16="http://schemas.microsoft.com/office/drawing/2014/main" id="{A0413909-D0F7-224E-BA3A-64AAE9016F81}"/>
              </a:ext>
            </a:extLst>
          </p:cNvPr>
          <p:cNvSpPr>
            <a:spLocks noGrp="1"/>
          </p:cNvSpPr>
          <p:nvPr>
            <p:ph type="ftr" sz="quarter" idx="11"/>
          </p:nvPr>
        </p:nvSpPr>
        <p:spPr/>
        <p:txBody>
          <a:bodyPr anchor="ctr"/>
          <a:lstStyle>
            <a:lvl1pPr>
              <a:defRPr sz="1000">
                <a:solidFill>
                  <a:schemeClr val="tx1">
                    <a:lumMod val="75000"/>
                    <a:lumOff val="25000"/>
                  </a:schemeClr>
                </a:solidFill>
              </a:defRPr>
            </a:lvl1pPr>
          </a:lstStyle>
          <a:p>
            <a:r>
              <a:rPr lang="en-US" dirty="0"/>
              <a:t>Medicare and Medicaid Fraud, Waste, and Abuse Prevention</a:t>
            </a:r>
          </a:p>
        </p:txBody>
      </p:sp>
      <p:sp>
        <p:nvSpPr>
          <p:cNvPr id="9" name="Date Placeholder 3">
            <a:extLst>
              <a:ext uri="{FF2B5EF4-FFF2-40B4-BE49-F238E27FC236}">
                <a16:creationId xmlns:a16="http://schemas.microsoft.com/office/drawing/2014/main" id="{D801FAFA-7869-4541-885C-7371A8B1B8AB}"/>
              </a:ext>
            </a:extLst>
          </p:cNvPr>
          <p:cNvSpPr>
            <a:spLocks noGrp="1"/>
          </p:cNvSpPr>
          <p:nvPr>
            <p:ph type="dt" sz="half" idx="10"/>
          </p:nvPr>
        </p:nvSpPr>
        <p:spPr>
          <a:xfrm>
            <a:off x="838200" y="6356350"/>
            <a:ext cx="2743200" cy="365125"/>
          </a:xfrm>
          <a:prstGeom prst="rect">
            <a:avLst/>
          </a:prstGeom>
        </p:spPr>
        <p:txBody>
          <a:bodyPr anchor="ctr"/>
          <a:lstStyle>
            <a:lvl1pPr>
              <a:defRPr lang="en-US" sz="1000" kern="1200" smtClean="0">
                <a:solidFill>
                  <a:schemeClr val="tx1">
                    <a:lumMod val="75000"/>
                    <a:lumOff val="25000"/>
                  </a:schemeClr>
                </a:solidFill>
                <a:latin typeface="+mn-lt"/>
                <a:ea typeface="+mn-ea"/>
                <a:cs typeface="+mn-cs"/>
              </a:defRPr>
            </a:lvl1pPr>
          </a:lstStyle>
          <a:p>
            <a:r>
              <a:rPr lang="en-US" dirty="0"/>
              <a:t>May 2021</a:t>
            </a:r>
          </a:p>
        </p:txBody>
      </p:sp>
      <p:pic>
        <p:nvPicPr>
          <p:cNvPr id="8" name="Picture 7">
            <a:extLst>
              <a:ext uri="{FF2B5EF4-FFF2-40B4-BE49-F238E27FC236}">
                <a16:creationId xmlns:a16="http://schemas.microsoft.com/office/drawing/2014/main" id="{46842D8D-4D56-4E44-A71B-28142AE506E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320800" y="1208625"/>
            <a:ext cx="2717800" cy="2159000"/>
          </a:xfrm>
          <a:prstGeom prst="rect">
            <a:avLst/>
          </a:prstGeom>
        </p:spPr>
      </p:pic>
      <p:sp>
        <p:nvSpPr>
          <p:cNvPr id="10" name="Text Placeholder 2">
            <a:extLst>
              <a:ext uri="{FF2B5EF4-FFF2-40B4-BE49-F238E27FC236}">
                <a16:creationId xmlns:a16="http://schemas.microsoft.com/office/drawing/2014/main" id="{C90F60A4-6C3D-AF4B-B3DE-4796F73CD1C7}"/>
              </a:ext>
            </a:extLst>
          </p:cNvPr>
          <p:cNvSpPr>
            <a:spLocks noGrp="1"/>
          </p:cNvSpPr>
          <p:nvPr>
            <p:ph type="body" idx="1" hasCustomPrompt="1"/>
          </p:nvPr>
        </p:nvSpPr>
        <p:spPr>
          <a:xfrm>
            <a:off x="4038600" y="2449914"/>
            <a:ext cx="7119257" cy="1588685"/>
          </a:xfrm>
          <a:prstGeom prst="rect">
            <a:avLst/>
          </a:prstGeom>
          <a:noFill/>
        </p:spPr>
        <p:txBody>
          <a:bodyPr>
            <a:normAutofit/>
          </a:bodyPr>
          <a:lstStyle>
            <a:lvl1pPr marL="0" indent="0">
              <a:buNone/>
              <a:defRPr sz="4800" b="1" cap="none" spc="210" baseline="0">
                <a:solidFill>
                  <a:srgbClr val="0755B7"/>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Title</a:t>
            </a:r>
          </a:p>
        </p:txBody>
      </p:sp>
    </p:spTree>
    <p:extLst>
      <p:ext uri="{BB962C8B-B14F-4D97-AF65-F5344CB8AC3E}">
        <p14:creationId xmlns:p14="http://schemas.microsoft.com/office/powerpoint/2010/main" val="26807287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B0C8B-07AC-E44D-A133-A955D4ECCD5B}"/>
              </a:ext>
            </a:extLst>
          </p:cNvPr>
          <p:cNvSpPr>
            <a:spLocks noGrp="1"/>
          </p:cNvSpPr>
          <p:nvPr>
            <p:ph type="title" hasCustomPrompt="1"/>
          </p:nvPr>
        </p:nvSpPr>
        <p:spPr>
          <a:xfrm>
            <a:off x="4038600" y="1656752"/>
            <a:ext cx="7119257" cy="631372"/>
          </a:xfrm>
        </p:spPr>
        <p:txBody>
          <a:bodyPr anchor="t" anchorCtr="0">
            <a:normAutofit/>
          </a:bodyPr>
          <a:lstStyle>
            <a:lvl1pPr>
              <a:defRPr sz="4000" b="1">
                <a:latin typeface="Calibri" panose="020F0502020204030204" pitchFamily="34" charset="0"/>
                <a:cs typeface="Calibri" panose="020F0502020204030204" pitchFamily="34" charset="0"/>
              </a:defRPr>
            </a:lvl1pPr>
          </a:lstStyle>
          <a:p>
            <a:r>
              <a:rPr lang="en-US" dirty="0"/>
              <a:t>Lesson #</a:t>
            </a:r>
          </a:p>
        </p:txBody>
      </p:sp>
      <p:sp>
        <p:nvSpPr>
          <p:cNvPr id="5" name="Footer Placeholder 4">
            <a:extLst>
              <a:ext uri="{FF2B5EF4-FFF2-40B4-BE49-F238E27FC236}">
                <a16:creationId xmlns:a16="http://schemas.microsoft.com/office/drawing/2014/main" id="{A0413909-D0F7-224E-BA3A-64AAE9016F81}"/>
              </a:ext>
            </a:extLst>
          </p:cNvPr>
          <p:cNvSpPr>
            <a:spLocks noGrp="1"/>
          </p:cNvSpPr>
          <p:nvPr>
            <p:ph type="ftr" sz="quarter" idx="11"/>
          </p:nvPr>
        </p:nvSpPr>
        <p:spPr/>
        <p:txBody>
          <a:bodyPr/>
          <a:lstStyle>
            <a:lvl1pPr>
              <a:defRPr sz="1000">
                <a:solidFill>
                  <a:schemeClr val="tx1">
                    <a:lumMod val="75000"/>
                    <a:lumOff val="25000"/>
                  </a:schemeClr>
                </a:solidFill>
              </a:defRPr>
            </a:lvl1pPr>
          </a:lstStyle>
          <a:p>
            <a:r>
              <a:rPr lang="en-US" dirty="0"/>
              <a:t>Medicare and Medicaid Fraud, Waste, and Abuse Prevention</a:t>
            </a:r>
          </a:p>
        </p:txBody>
      </p:sp>
      <p:sp>
        <p:nvSpPr>
          <p:cNvPr id="9" name="Date Placeholder 3">
            <a:extLst>
              <a:ext uri="{FF2B5EF4-FFF2-40B4-BE49-F238E27FC236}">
                <a16:creationId xmlns:a16="http://schemas.microsoft.com/office/drawing/2014/main" id="{D801FAFA-7869-4541-885C-7371A8B1B8AB}"/>
              </a:ext>
            </a:extLst>
          </p:cNvPr>
          <p:cNvSpPr>
            <a:spLocks noGrp="1"/>
          </p:cNvSpPr>
          <p:nvPr>
            <p:ph type="dt" sz="half" idx="10"/>
          </p:nvPr>
        </p:nvSpPr>
        <p:spPr>
          <a:xfrm>
            <a:off x="838200" y="6356350"/>
            <a:ext cx="2743200" cy="365125"/>
          </a:xfrm>
          <a:prstGeom prst="rect">
            <a:avLst/>
          </a:prstGeom>
        </p:spPr>
        <p:txBody>
          <a:bodyPr/>
          <a:lstStyle>
            <a:lvl1pPr>
              <a:defRPr lang="en-US" sz="1000" kern="1200" smtClean="0">
                <a:solidFill>
                  <a:schemeClr val="tx1">
                    <a:lumMod val="75000"/>
                    <a:lumOff val="25000"/>
                  </a:schemeClr>
                </a:solidFill>
                <a:latin typeface="+mn-lt"/>
                <a:ea typeface="+mn-ea"/>
                <a:cs typeface="+mn-cs"/>
              </a:defRPr>
            </a:lvl1pPr>
          </a:lstStyle>
          <a:p>
            <a:r>
              <a:rPr lang="en-US" dirty="0"/>
              <a:t>May 2021</a:t>
            </a:r>
          </a:p>
        </p:txBody>
      </p:sp>
      <p:pic>
        <p:nvPicPr>
          <p:cNvPr id="8" name="Picture 7">
            <a:extLst>
              <a:ext uri="{FF2B5EF4-FFF2-40B4-BE49-F238E27FC236}">
                <a16:creationId xmlns:a16="http://schemas.microsoft.com/office/drawing/2014/main" id="{06E287CE-EBE3-1947-A08F-A016559CC43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320800" y="1208625"/>
            <a:ext cx="2717800" cy="2159000"/>
          </a:xfrm>
          <a:prstGeom prst="rect">
            <a:avLst/>
          </a:prstGeom>
        </p:spPr>
      </p:pic>
      <p:sp>
        <p:nvSpPr>
          <p:cNvPr id="11" name="Text Placeholder 2">
            <a:extLst>
              <a:ext uri="{FF2B5EF4-FFF2-40B4-BE49-F238E27FC236}">
                <a16:creationId xmlns:a16="http://schemas.microsoft.com/office/drawing/2014/main" id="{4D34661F-0A8F-2A42-9437-056F22851375}"/>
              </a:ext>
            </a:extLst>
          </p:cNvPr>
          <p:cNvSpPr>
            <a:spLocks noGrp="1"/>
          </p:cNvSpPr>
          <p:nvPr>
            <p:ph type="body" idx="1" hasCustomPrompt="1"/>
          </p:nvPr>
        </p:nvSpPr>
        <p:spPr>
          <a:xfrm>
            <a:off x="4038600" y="2449914"/>
            <a:ext cx="7119257" cy="1588685"/>
          </a:xfrm>
          <a:prstGeom prst="rect">
            <a:avLst/>
          </a:prstGeom>
          <a:noFill/>
        </p:spPr>
        <p:txBody>
          <a:bodyPr>
            <a:normAutofit/>
          </a:bodyPr>
          <a:lstStyle>
            <a:lvl1pPr marL="0" indent="0">
              <a:buNone/>
              <a:defRPr sz="4800" b="1" cap="none" spc="210" baseline="0">
                <a:solidFill>
                  <a:srgbClr val="0755B7"/>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Title</a:t>
            </a:r>
          </a:p>
        </p:txBody>
      </p:sp>
    </p:spTree>
    <p:extLst>
      <p:ext uri="{BB962C8B-B14F-4D97-AF65-F5344CB8AC3E}">
        <p14:creationId xmlns:p14="http://schemas.microsoft.com/office/powerpoint/2010/main" val="37323489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B0C8B-07AC-E44D-A133-A955D4ECCD5B}"/>
              </a:ext>
            </a:extLst>
          </p:cNvPr>
          <p:cNvSpPr>
            <a:spLocks noGrp="1"/>
          </p:cNvSpPr>
          <p:nvPr>
            <p:ph type="title" hasCustomPrompt="1"/>
          </p:nvPr>
        </p:nvSpPr>
        <p:spPr>
          <a:xfrm>
            <a:off x="4038600" y="1656752"/>
            <a:ext cx="7119257" cy="631372"/>
          </a:xfrm>
        </p:spPr>
        <p:txBody>
          <a:bodyPr anchor="t" anchorCtr="0">
            <a:normAutofit/>
          </a:bodyPr>
          <a:lstStyle>
            <a:lvl1pPr>
              <a:defRPr sz="4000" b="1"/>
            </a:lvl1pPr>
          </a:lstStyle>
          <a:p>
            <a:r>
              <a:rPr lang="en-US" dirty="0"/>
              <a:t>Lesson #</a:t>
            </a:r>
          </a:p>
        </p:txBody>
      </p:sp>
      <p:sp>
        <p:nvSpPr>
          <p:cNvPr id="5" name="Footer Placeholder 4">
            <a:extLst>
              <a:ext uri="{FF2B5EF4-FFF2-40B4-BE49-F238E27FC236}">
                <a16:creationId xmlns:a16="http://schemas.microsoft.com/office/drawing/2014/main" id="{A0413909-D0F7-224E-BA3A-64AAE9016F81}"/>
              </a:ext>
            </a:extLst>
          </p:cNvPr>
          <p:cNvSpPr>
            <a:spLocks noGrp="1"/>
          </p:cNvSpPr>
          <p:nvPr>
            <p:ph type="ftr" sz="quarter" idx="11"/>
          </p:nvPr>
        </p:nvSpPr>
        <p:spPr/>
        <p:txBody>
          <a:bodyPr/>
          <a:lstStyle>
            <a:lvl1pPr>
              <a:defRPr sz="1000">
                <a:solidFill>
                  <a:schemeClr val="tx1">
                    <a:lumMod val="75000"/>
                    <a:lumOff val="25000"/>
                  </a:schemeClr>
                </a:solidFill>
              </a:defRPr>
            </a:lvl1pPr>
          </a:lstStyle>
          <a:p>
            <a:r>
              <a:rPr lang="en-US" dirty="0"/>
              <a:t>Medicare and Medicaid Fraud, Waste, and Abuse Prevention</a:t>
            </a:r>
          </a:p>
        </p:txBody>
      </p:sp>
      <p:sp>
        <p:nvSpPr>
          <p:cNvPr id="9" name="Date Placeholder 3">
            <a:extLst>
              <a:ext uri="{FF2B5EF4-FFF2-40B4-BE49-F238E27FC236}">
                <a16:creationId xmlns:a16="http://schemas.microsoft.com/office/drawing/2014/main" id="{D801FAFA-7869-4541-885C-7371A8B1B8AB}"/>
              </a:ext>
            </a:extLst>
          </p:cNvPr>
          <p:cNvSpPr>
            <a:spLocks noGrp="1"/>
          </p:cNvSpPr>
          <p:nvPr>
            <p:ph type="dt" sz="half" idx="10"/>
          </p:nvPr>
        </p:nvSpPr>
        <p:spPr>
          <a:xfrm>
            <a:off x="838200" y="6356350"/>
            <a:ext cx="2743200" cy="365125"/>
          </a:xfrm>
          <a:prstGeom prst="rect">
            <a:avLst/>
          </a:prstGeom>
        </p:spPr>
        <p:txBody>
          <a:bodyPr/>
          <a:lstStyle>
            <a:lvl1pPr>
              <a:defRPr lang="en-US" sz="1000" kern="1200" smtClean="0">
                <a:solidFill>
                  <a:schemeClr val="tx1">
                    <a:lumMod val="75000"/>
                    <a:lumOff val="25000"/>
                  </a:schemeClr>
                </a:solidFill>
                <a:latin typeface="+mn-lt"/>
                <a:ea typeface="+mn-ea"/>
                <a:cs typeface="+mn-cs"/>
              </a:defRPr>
            </a:lvl1pPr>
          </a:lstStyle>
          <a:p>
            <a:r>
              <a:rPr lang="en-US" dirty="0"/>
              <a:t>May 2021</a:t>
            </a:r>
          </a:p>
        </p:txBody>
      </p:sp>
      <p:pic>
        <p:nvPicPr>
          <p:cNvPr id="8" name="Picture 7">
            <a:extLst>
              <a:ext uri="{FF2B5EF4-FFF2-40B4-BE49-F238E27FC236}">
                <a16:creationId xmlns:a16="http://schemas.microsoft.com/office/drawing/2014/main" id="{6C5A386B-3083-C742-94FE-F51D1226CA2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320800" y="1208625"/>
            <a:ext cx="2717800" cy="2159000"/>
          </a:xfrm>
          <a:prstGeom prst="rect">
            <a:avLst/>
          </a:prstGeom>
        </p:spPr>
      </p:pic>
      <p:sp>
        <p:nvSpPr>
          <p:cNvPr id="11" name="Text Placeholder 2">
            <a:extLst>
              <a:ext uri="{FF2B5EF4-FFF2-40B4-BE49-F238E27FC236}">
                <a16:creationId xmlns:a16="http://schemas.microsoft.com/office/drawing/2014/main" id="{556A0BDF-B993-784B-A6BB-3B8DFA79BBE2}"/>
              </a:ext>
            </a:extLst>
          </p:cNvPr>
          <p:cNvSpPr>
            <a:spLocks noGrp="1"/>
          </p:cNvSpPr>
          <p:nvPr>
            <p:ph type="body" idx="1" hasCustomPrompt="1"/>
          </p:nvPr>
        </p:nvSpPr>
        <p:spPr>
          <a:xfrm>
            <a:off x="4038600" y="2449914"/>
            <a:ext cx="7119257" cy="1588685"/>
          </a:xfrm>
          <a:prstGeom prst="rect">
            <a:avLst/>
          </a:prstGeom>
          <a:noFill/>
        </p:spPr>
        <p:txBody>
          <a:bodyPr>
            <a:normAutofit/>
          </a:bodyPr>
          <a:lstStyle>
            <a:lvl1pPr marL="0" indent="0">
              <a:buNone/>
              <a:defRPr sz="4800" b="1" cap="none" spc="210" baseline="0">
                <a:solidFill>
                  <a:srgbClr val="0755B7"/>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Title</a:t>
            </a:r>
          </a:p>
        </p:txBody>
      </p:sp>
    </p:spTree>
    <p:extLst>
      <p:ext uri="{BB962C8B-B14F-4D97-AF65-F5344CB8AC3E}">
        <p14:creationId xmlns:p14="http://schemas.microsoft.com/office/powerpoint/2010/main" val="4045374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 NTP 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B57867D-255A-8C47-B53C-2E81324B4D3B}"/>
              </a:ext>
            </a:extLst>
          </p:cNvPr>
          <p:cNvSpPr>
            <a:spLocks noGrp="1"/>
          </p:cNvSpPr>
          <p:nvPr>
            <p:ph type="dt" sz="half" idx="10"/>
          </p:nvPr>
        </p:nvSpPr>
        <p:spPr>
          <a:xfrm>
            <a:off x="838200" y="6356350"/>
            <a:ext cx="2743200" cy="365125"/>
          </a:xfrm>
          <a:prstGeom prst="rect">
            <a:avLst/>
          </a:prstGeom>
        </p:spPr>
        <p:txBody>
          <a:bodyPr/>
          <a:lstStyle>
            <a:lvl1pPr>
              <a:defRPr lang="en-US" sz="1000" kern="1200" smtClean="0">
                <a:solidFill>
                  <a:schemeClr val="tx1">
                    <a:lumMod val="75000"/>
                    <a:lumOff val="25000"/>
                  </a:schemeClr>
                </a:solidFill>
                <a:latin typeface="+mn-lt"/>
                <a:ea typeface="+mn-ea"/>
                <a:cs typeface="+mn-cs"/>
              </a:defRPr>
            </a:lvl1pPr>
          </a:lstStyle>
          <a:p>
            <a:r>
              <a:rPr lang="en-US" dirty="0"/>
              <a:t>May 2021</a:t>
            </a:r>
          </a:p>
        </p:txBody>
      </p:sp>
      <p:sp>
        <p:nvSpPr>
          <p:cNvPr id="5" name="Footer Placeholder 4">
            <a:extLst>
              <a:ext uri="{FF2B5EF4-FFF2-40B4-BE49-F238E27FC236}">
                <a16:creationId xmlns:a16="http://schemas.microsoft.com/office/drawing/2014/main" id="{3DAA8F55-D447-EB4E-9ECE-BE0A322927F4}"/>
              </a:ext>
            </a:extLst>
          </p:cNvPr>
          <p:cNvSpPr>
            <a:spLocks noGrp="1"/>
          </p:cNvSpPr>
          <p:nvPr>
            <p:ph type="ftr" sz="quarter" idx="11"/>
          </p:nvPr>
        </p:nvSpPr>
        <p:spPr/>
        <p:txBody>
          <a:bodyPr/>
          <a:lstStyle>
            <a:lvl1pPr>
              <a:defRPr sz="1000">
                <a:solidFill>
                  <a:schemeClr val="tx1">
                    <a:lumMod val="75000"/>
                    <a:lumOff val="25000"/>
                  </a:schemeClr>
                </a:solidFill>
              </a:defRPr>
            </a:lvl1pPr>
          </a:lstStyle>
          <a:p>
            <a:r>
              <a:rPr lang="en-US" dirty="0"/>
              <a:t>Medicare and Medicaid Fraud, Waste, and Abuse Prevention</a:t>
            </a:r>
          </a:p>
        </p:txBody>
      </p:sp>
      <p:sp>
        <p:nvSpPr>
          <p:cNvPr id="6" name="Title Placeholder 1">
            <a:extLst>
              <a:ext uri="{FF2B5EF4-FFF2-40B4-BE49-F238E27FC236}">
                <a16:creationId xmlns:a16="http://schemas.microsoft.com/office/drawing/2014/main" id="{D1EC8A21-7F7F-224D-98D4-F2295DD5610B}"/>
              </a:ext>
            </a:extLst>
          </p:cNvPr>
          <p:cNvSpPr>
            <a:spLocks noGrp="1"/>
          </p:cNvSpPr>
          <p:nvPr>
            <p:ph type="title"/>
          </p:nvPr>
        </p:nvSpPr>
        <p:spPr>
          <a:xfrm>
            <a:off x="1866142" y="8055"/>
            <a:ext cx="9837234" cy="1020646"/>
          </a:xfrm>
          <a:prstGeom prst="rect">
            <a:avLst/>
          </a:prstGeom>
        </p:spPr>
        <p:txBody>
          <a:bodyPr vert="horz" lIns="91440" tIns="45720" rIns="91440" bIns="45720" rtlCol="0" anchor="ctr" anchorCtr="0">
            <a:normAutofit/>
          </a:bodyPr>
          <a:lstStyle>
            <a:lvl1pPr>
              <a:defRPr>
                <a:latin typeface="Calibri "/>
                <a:cs typeface="Calibri" panose="020F0502020204030204" pitchFamily="34" charset="0"/>
              </a:defRPr>
            </a:lvl1pPr>
          </a:lstStyle>
          <a:p>
            <a:r>
              <a:rPr lang="en-US" dirty="0"/>
              <a:t>Click to edit Master title style</a:t>
            </a:r>
          </a:p>
        </p:txBody>
      </p:sp>
      <p:sp>
        <p:nvSpPr>
          <p:cNvPr id="7" name="Text Placeholder 2">
            <a:extLst>
              <a:ext uri="{FF2B5EF4-FFF2-40B4-BE49-F238E27FC236}">
                <a16:creationId xmlns:a16="http://schemas.microsoft.com/office/drawing/2014/main" id="{ABC491B8-B577-3E42-ADE5-69C235F61BD2}"/>
              </a:ext>
            </a:extLst>
          </p:cNvPr>
          <p:cNvSpPr>
            <a:spLocks noGrp="1"/>
          </p:cNvSpPr>
          <p:nvPr>
            <p:ph idx="1"/>
          </p:nvPr>
        </p:nvSpPr>
        <p:spPr>
          <a:xfrm>
            <a:off x="1866142" y="1143000"/>
            <a:ext cx="9837234" cy="5021042"/>
          </a:xfrm>
          <a:prstGeom prst="rect">
            <a:avLst/>
          </a:prstGeom>
        </p:spPr>
        <p:txBody>
          <a:bodyPr vert="horz" lIns="91440" tIns="45720" rIns="91440" bIns="45720" rtlCol="0">
            <a:normAutofit/>
          </a:bodyPr>
          <a:lstStyle/>
          <a:p>
            <a:pPr lvl="0"/>
            <a:r>
              <a:rPr lang="en-US" dirty="0"/>
              <a:t>Edit Master text styles</a:t>
            </a:r>
          </a:p>
          <a:p>
            <a:pPr marL="461963" marR="0" lvl="1" indent="-231775" algn="l" defTabSz="685800" rtl="0" eaLnBrk="1" fontAlgn="auto" latinLnBrk="0" hangingPunct="1">
              <a:lnSpc>
                <a:spcPct val="100000"/>
              </a:lnSpc>
              <a:spcBef>
                <a:spcPts val="600"/>
              </a:spcBef>
              <a:spcAft>
                <a:spcPts val="0"/>
              </a:spcAft>
              <a:buClrTx/>
              <a:buSzTx/>
              <a:buFont typeface="Arial" panose="020B0604020202020204" pitchFamily="34" charset="0"/>
              <a:buChar char="•"/>
              <a:tabLst/>
            </a:pPr>
            <a:r>
              <a:rPr lang="en-US" dirty="0"/>
              <a:t>Second level</a:t>
            </a:r>
          </a:p>
          <a:p>
            <a:pPr marL="684213" marR="0" lvl="2" indent="-222250" algn="l" defTabSz="685800" rtl="0" eaLnBrk="1" fontAlgn="auto" latinLnBrk="0" hangingPunct="1">
              <a:lnSpc>
                <a:spcPct val="100000"/>
              </a:lnSpc>
              <a:spcBef>
                <a:spcPts val="600"/>
              </a:spcBef>
              <a:spcAft>
                <a:spcPts val="0"/>
              </a:spcAft>
              <a:buClrTx/>
              <a:buSzPct val="50000"/>
              <a:buFont typeface="Wingdings" panose="05000000000000000000" pitchFamily="2" charset="2"/>
              <a:buChar char="q"/>
              <a:tabLst/>
            </a:pPr>
            <a:r>
              <a:rPr lang="en-US" dirty="0"/>
              <a:t>Third level</a:t>
            </a:r>
          </a:p>
          <a:p>
            <a:pPr marL="914400" marR="0" lvl="3" indent="-230188" algn="l" defTabSz="685800" rtl="0" eaLnBrk="1" fontAlgn="auto" latinLnBrk="0" hangingPunct="1">
              <a:lnSpc>
                <a:spcPct val="100000"/>
              </a:lnSpc>
              <a:spcBef>
                <a:spcPts val="600"/>
              </a:spcBef>
              <a:spcAft>
                <a:spcPts val="0"/>
              </a:spcAft>
              <a:buClrTx/>
              <a:buSzTx/>
              <a:buFont typeface="Calibri" panose="020F0502020204030204" pitchFamily="34" charset="0"/>
              <a:buChar char="–"/>
              <a:tabLst/>
            </a:pPr>
            <a:r>
              <a:rPr lang="en-US" dirty="0"/>
              <a:t>Fourth level</a:t>
            </a:r>
          </a:p>
          <a:p>
            <a:pPr marL="1144588" marR="0" lvl="4" indent="-230188" algn="l" defTabSz="685800" rtl="0" eaLnBrk="1" fontAlgn="auto" latinLnBrk="0" hangingPunct="1">
              <a:lnSpc>
                <a:spcPct val="100000"/>
              </a:lnSpc>
              <a:spcBef>
                <a:spcPts val="600"/>
              </a:spcBef>
              <a:spcAft>
                <a:spcPts val="0"/>
              </a:spcAft>
              <a:buClrTx/>
              <a:buSzTx/>
              <a:buFont typeface="Arial" panose="020B0604020202020204" pitchFamily="34" charset="0"/>
              <a:buChar char="•"/>
              <a:tabLst/>
            </a:pPr>
            <a:r>
              <a:rPr lang="en-US" dirty="0"/>
              <a:t>Fifth level</a:t>
            </a:r>
          </a:p>
        </p:txBody>
      </p:sp>
    </p:spTree>
    <p:extLst>
      <p:ext uri="{BB962C8B-B14F-4D97-AF65-F5344CB8AC3E}">
        <p14:creationId xmlns:p14="http://schemas.microsoft.com/office/powerpoint/2010/main" val="1445106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35477-955C-2C43-9F79-4C2FB953F99A}"/>
              </a:ext>
            </a:extLst>
          </p:cNvPr>
          <p:cNvSpPr>
            <a:spLocks noGrp="1"/>
          </p:cNvSpPr>
          <p:nvPr>
            <p:ph type="title"/>
          </p:nvPr>
        </p:nvSpPr>
        <p:spPr/>
        <p:txBody>
          <a:bodyPr anchor="ctr" anchorCtr="0"/>
          <a:lstStyle>
            <a:lvl1pPr>
              <a:defRPr>
                <a:latin typeface="Calibri "/>
              </a:defRPr>
            </a:lvl1pPr>
          </a:lstStyle>
          <a:p>
            <a:r>
              <a:rPr lang="en-US" dirty="0"/>
              <a:t>Click to edit Master title style</a:t>
            </a:r>
          </a:p>
        </p:txBody>
      </p:sp>
      <p:sp>
        <p:nvSpPr>
          <p:cNvPr id="4" name="Footer Placeholder 3">
            <a:extLst>
              <a:ext uri="{FF2B5EF4-FFF2-40B4-BE49-F238E27FC236}">
                <a16:creationId xmlns:a16="http://schemas.microsoft.com/office/drawing/2014/main" id="{0BB8CC25-F73F-AB40-8D46-7E6E50517114}"/>
              </a:ext>
            </a:extLst>
          </p:cNvPr>
          <p:cNvSpPr>
            <a:spLocks noGrp="1"/>
          </p:cNvSpPr>
          <p:nvPr>
            <p:ph type="ftr" sz="quarter" idx="11"/>
          </p:nvPr>
        </p:nvSpPr>
        <p:spPr/>
        <p:txBody>
          <a:bodyPr/>
          <a:lstStyle>
            <a:lvl1pPr>
              <a:defRPr sz="1000">
                <a:solidFill>
                  <a:schemeClr val="tx1">
                    <a:lumMod val="75000"/>
                    <a:lumOff val="25000"/>
                  </a:schemeClr>
                </a:solidFill>
              </a:defRPr>
            </a:lvl1pPr>
          </a:lstStyle>
          <a:p>
            <a:r>
              <a:rPr lang="en-US" dirty="0"/>
              <a:t>Medicare and Medicaid Fraud, Waste, and Abuse Prevention</a:t>
            </a:r>
          </a:p>
        </p:txBody>
      </p:sp>
      <p:sp>
        <p:nvSpPr>
          <p:cNvPr id="6" name="Date Placeholder 3">
            <a:extLst>
              <a:ext uri="{FF2B5EF4-FFF2-40B4-BE49-F238E27FC236}">
                <a16:creationId xmlns:a16="http://schemas.microsoft.com/office/drawing/2014/main" id="{FDAAF0A5-8EEF-E648-82DF-2BF12C2B2C92}"/>
              </a:ext>
            </a:extLst>
          </p:cNvPr>
          <p:cNvSpPr>
            <a:spLocks noGrp="1"/>
          </p:cNvSpPr>
          <p:nvPr>
            <p:ph type="dt" sz="half" idx="10"/>
          </p:nvPr>
        </p:nvSpPr>
        <p:spPr>
          <a:xfrm>
            <a:off x="838200" y="6356350"/>
            <a:ext cx="2743200" cy="365125"/>
          </a:xfrm>
          <a:prstGeom prst="rect">
            <a:avLst/>
          </a:prstGeom>
        </p:spPr>
        <p:txBody>
          <a:bodyPr/>
          <a:lstStyle>
            <a:lvl1pPr>
              <a:defRPr lang="en-US" sz="1000" kern="1200" smtClean="0">
                <a:solidFill>
                  <a:schemeClr val="tx1">
                    <a:lumMod val="75000"/>
                    <a:lumOff val="25000"/>
                  </a:schemeClr>
                </a:solidFill>
                <a:latin typeface="+mn-lt"/>
                <a:ea typeface="+mn-ea"/>
                <a:cs typeface="+mn-cs"/>
              </a:defRPr>
            </a:lvl1pPr>
          </a:lstStyle>
          <a:p>
            <a:r>
              <a:rPr lang="en-US" dirty="0"/>
              <a:t>May 2021</a:t>
            </a:r>
          </a:p>
        </p:txBody>
      </p:sp>
    </p:spTree>
    <p:extLst>
      <p:ext uri="{BB962C8B-B14F-4D97-AF65-F5344CB8AC3E}">
        <p14:creationId xmlns:p14="http://schemas.microsoft.com/office/powerpoint/2010/main" val="2254370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3411E033-54E2-AF4A-AE6E-0E64EC554AC5}"/>
              </a:ext>
            </a:extLst>
          </p:cNvPr>
          <p:cNvSpPr>
            <a:spLocks noGrp="1"/>
          </p:cNvSpPr>
          <p:nvPr>
            <p:ph type="ftr" sz="quarter" idx="11"/>
          </p:nvPr>
        </p:nvSpPr>
        <p:spPr/>
        <p:txBody>
          <a:bodyPr/>
          <a:lstStyle>
            <a:lvl1pPr>
              <a:defRPr sz="1000">
                <a:solidFill>
                  <a:schemeClr val="tx1">
                    <a:lumMod val="75000"/>
                    <a:lumOff val="25000"/>
                  </a:schemeClr>
                </a:solidFill>
              </a:defRPr>
            </a:lvl1pPr>
          </a:lstStyle>
          <a:p>
            <a:r>
              <a:rPr lang="en-US" dirty="0"/>
              <a:t>Medicare and Medicaid Fraud, Waste, and Abuse Prevention</a:t>
            </a:r>
          </a:p>
        </p:txBody>
      </p:sp>
      <p:sp>
        <p:nvSpPr>
          <p:cNvPr id="5" name="Date Placeholder 3">
            <a:extLst>
              <a:ext uri="{FF2B5EF4-FFF2-40B4-BE49-F238E27FC236}">
                <a16:creationId xmlns:a16="http://schemas.microsoft.com/office/drawing/2014/main" id="{622E6BF7-274C-0E46-8AE7-809F3D427FF3}"/>
              </a:ext>
            </a:extLst>
          </p:cNvPr>
          <p:cNvSpPr>
            <a:spLocks noGrp="1"/>
          </p:cNvSpPr>
          <p:nvPr>
            <p:ph type="dt" sz="half" idx="10"/>
          </p:nvPr>
        </p:nvSpPr>
        <p:spPr>
          <a:xfrm>
            <a:off x="838200" y="6356350"/>
            <a:ext cx="2743200" cy="365125"/>
          </a:xfrm>
          <a:prstGeom prst="rect">
            <a:avLst/>
          </a:prstGeom>
        </p:spPr>
        <p:txBody>
          <a:bodyPr/>
          <a:lstStyle>
            <a:lvl1pPr>
              <a:defRPr lang="en-US" sz="1000" kern="1200" smtClean="0">
                <a:solidFill>
                  <a:schemeClr val="tx1">
                    <a:lumMod val="75000"/>
                    <a:lumOff val="25000"/>
                  </a:schemeClr>
                </a:solidFill>
                <a:latin typeface="+mn-lt"/>
                <a:ea typeface="+mn-ea"/>
                <a:cs typeface="+mn-cs"/>
              </a:defRPr>
            </a:lvl1pPr>
          </a:lstStyle>
          <a:p>
            <a:r>
              <a:rPr lang="en-US" dirty="0"/>
              <a:t>May 2021</a:t>
            </a:r>
          </a:p>
        </p:txBody>
      </p:sp>
    </p:spTree>
    <p:extLst>
      <p:ext uri="{BB962C8B-B14F-4D97-AF65-F5344CB8AC3E}">
        <p14:creationId xmlns:p14="http://schemas.microsoft.com/office/powerpoint/2010/main" val="41588013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and chart">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lvl1pPr>
              <a:defRPr>
                <a:latin typeface="Calibri "/>
              </a:defRPr>
            </a:lvl1pPr>
          </a:lstStyle>
          <a:p>
            <a:r>
              <a:rPr lang="en-US" dirty="0"/>
              <a:t>Click to edit Master title style</a:t>
            </a:r>
          </a:p>
        </p:txBody>
      </p:sp>
      <p:sp>
        <p:nvSpPr>
          <p:cNvPr id="9" name="Footer Placeholder 8"/>
          <p:cNvSpPr>
            <a:spLocks noGrp="1"/>
          </p:cNvSpPr>
          <p:nvPr>
            <p:ph type="ftr" sz="quarter" idx="11"/>
          </p:nvPr>
        </p:nvSpPr>
        <p:spPr/>
        <p:txBody>
          <a:bodyPr/>
          <a:lstStyle>
            <a:lvl1pPr>
              <a:defRPr>
                <a:solidFill>
                  <a:schemeClr val="tx1">
                    <a:lumMod val="75000"/>
                    <a:lumOff val="25000"/>
                  </a:schemeClr>
                </a:solidFill>
              </a:defRPr>
            </a:lvl1pPr>
          </a:lstStyle>
          <a:p>
            <a:r>
              <a:rPr lang="en-US" dirty="0"/>
              <a:t>Medicare and Medicaid Fraud, Waste, and Abuse Prevention</a:t>
            </a:r>
          </a:p>
        </p:txBody>
      </p:sp>
      <p:sp>
        <p:nvSpPr>
          <p:cNvPr id="6" name="Date Placeholder 3">
            <a:extLst>
              <a:ext uri="{FF2B5EF4-FFF2-40B4-BE49-F238E27FC236}">
                <a16:creationId xmlns:a16="http://schemas.microsoft.com/office/drawing/2014/main" id="{2692CC9B-ECF7-E04B-A690-55BE9E825F56}"/>
              </a:ext>
            </a:extLst>
          </p:cNvPr>
          <p:cNvSpPr>
            <a:spLocks noGrp="1"/>
          </p:cNvSpPr>
          <p:nvPr>
            <p:ph type="dt" sz="half" idx="10"/>
          </p:nvPr>
        </p:nvSpPr>
        <p:spPr>
          <a:xfrm>
            <a:off x="838200" y="6356350"/>
            <a:ext cx="2743200" cy="365125"/>
          </a:xfrm>
          <a:prstGeom prst="rect">
            <a:avLst/>
          </a:prstGeom>
        </p:spPr>
        <p:txBody>
          <a:bodyPr anchor="ctr"/>
          <a:lstStyle>
            <a:lvl1pPr>
              <a:defRPr lang="en-US" sz="1000" kern="1200" smtClean="0">
                <a:solidFill>
                  <a:schemeClr val="tx1">
                    <a:lumMod val="75000"/>
                    <a:lumOff val="25000"/>
                  </a:schemeClr>
                </a:solidFill>
                <a:latin typeface="+mn-lt"/>
                <a:ea typeface="+mn-ea"/>
                <a:cs typeface="+mn-cs"/>
              </a:defRPr>
            </a:lvl1pPr>
          </a:lstStyle>
          <a:p>
            <a:r>
              <a:rPr lang="en-US" dirty="0"/>
              <a:t>May 2021</a:t>
            </a:r>
          </a:p>
        </p:txBody>
      </p:sp>
      <p:graphicFrame>
        <p:nvGraphicFramePr>
          <p:cNvPr id="2" name="Chart 1">
            <a:extLst>
              <a:ext uri="{FF2B5EF4-FFF2-40B4-BE49-F238E27FC236}">
                <a16:creationId xmlns:a16="http://schemas.microsoft.com/office/drawing/2014/main" id="{F38C9CAA-3A13-0C40-8BAC-7E48F3C916E0}"/>
              </a:ext>
            </a:extLst>
          </p:cNvPr>
          <p:cNvGraphicFramePr/>
          <p:nvPr userDrawn="1">
            <p:extLst>
              <p:ext uri="{D42A27DB-BD31-4B8C-83A1-F6EECF244321}">
                <p14:modId xmlns:p14="http://schemas.microsoft.com/office/powerpoint/2010/main" val="377469806"/>
              </p:ext>
            </p:extLst>
          </p:nvPr>
        </p:nvGraphicFramePr>
        <p:xfrm>
          <a:off x="2471838" y="1791181"/>
          <a:ext cx="6121400" cy="408093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074740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A8F4D546-E005-994F-97E2-EEAFE03ADABC}"/>
              </a:ext>
            </a:extLst>
          </p:cNvPr>
          <p:cNvSpPr/>
          <p:nvPr userDrawn="1"/>
        </p:nvSpPr>
        <p:spPr>
          <a:xfrm>
            <a:off x="0" y="-6061"/>
            <a:ext cx="1978702" cy="6880485"/>
          </a:xfrm>
          <a:custGeom>
            <a:avLst/>
            <a:gdLst>
              <a:gd name="connsiteX0" fmla="*/ 1753849 w 1978702"/>
              <a:gd name="connsiteY0" fmla="*/ 0 h 6880485"/>
              <a:gd name="connsiteX1" fmla="*/ 1978702 w 1978702"/>
              <a:gd name="connsiteY1" fmla="*/ 0 h 6880485"/>
              <a:gd name="connsiteX2" fmla="*/ 247338 w 1978702"/>
              <a:gd name="connsiteY2" fmla="*/ 6880485 h 6880485"/>
              <a:gd name="connsiteX3" fmla="*/ 0 w 1978702"/>
              <a:gd name="connsiteY3" fmla="*/ 6865495 h 6880485"/>
              <a:gd name="connsiteX4" fmla="*/ 1753849 w 1978702"/>
              <a:gd name="connsiteY4" fmla="*/ 0 h 68804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8702" h="6880485">
                <a:moveTo>
                  <a:pt x="1753849" y="0"/>
                </a:moveTo>
                <a:lnTo>
                  <a:pt x="1978702" y="0"/>
                </a:lnTo>
                <a:lnTo>
                  <a:pt x="247338" y="6880485"/>
                </a:lnTo>
                <a:lnTo>
                  <a:pt x="0" y="6865495"/>
                </a:lnTo>
                <a:lnTo>
                  <a:pt x="1753849" y="0"/>
                </a:lnTo>
                <a:close/>
              </a:path>
            </a:pathLst>
          </a:custGeom>
          <a:solidFill>
            <a:srgbClr val="0A5E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A6F04D49-2CB6-4446-AC2A-BB31861345B0}"/>
              </a:ext>
            </a:extLst>
          </p:cNvPr>
          <p:cNvSpPr>
            <a:spLocks noGrp="1"/>
          </p:cNvSpPr>
          <p:nvPr>
            <p:ph type="title"/>
          </p:nvPr>
        </p:nvSpPr>
        <p:spPr>
          <a:xfrm>
            <a:off x="1866142" y="8055"/>
            <a:ext cx="9837234" cy="1020646"/>
          </a:xfrm>
          <a:prstGeom prst="rect">
            <a:avLst/>
          </a:prstGeom>
        </p:spPr>
        <p:txBody>
          <a:bodyPr vert="horz" lIns="91440" tIns="45720" rIns="91440" bIns="45720" rtlCol="0" anchor="ctr" anchorCtr="0">
            <a:normAutofit/>
          </a:bodyPr>
          <a:lstStyle/>
          <a:p>
            <a:r>
              <a:rPr lang="en-US" dirty="0"/>
              <a:t>Click to edit Master title style</a:t>
            </a:r>
          </a:p>
        </p:txBody>
      </p:sp>
      <p:sp>
        <p:nvSpPr>
          <p:cNvPr id="3" name="Text Placeholder 2">
            <a:extLst>
              <a:ext uri="{FF2B5EF4-FFF2-40B4-BE49-F238E27FC236}">
                <a16:creationId xmlns:a16="http://schemas.microsoft.com/office/drawing/2014/main" id="{3A7D7D30-1C7B-7B40-83F1-AC923A8B9DD3}"/>
              </a:ext>
            </a:extLst>
          </p:cNvPr>
          <p:cNvSpPr>
            <a:spLocks noGrp="1"/>
          </p:cNvSpPr>
          <p:nvPr>
            <p:ph type="body" idx="1"/>
          </p:nvPr>
        </p:nvSpPr>
        <p:spPr>
          <a:xfrm>
            <a:off x="1866142" y="1152525"/>
            <a:ext cx="9837234" cy="5011517"/>
          </a:xfrm>
          <a:prstGeom prst="rect">
            <a:avLst/>
          </a:prstGeom>
        </p:spPr>
        <p:txBody>
          <a:bodyPr vert="horz" lIns="91440" tIns="45720" rIns="91440" bIns="45720" rtlCol="0">
            <a:normAutofit/>
          </a:bodyPr>
          <a:lstStyle/>
          <a:p>
            <a:pPr lvl="0"/>
            <a:r>
              <a:rPr lang="en-US" dirty="0"/>
              <a:t>Edit Master text styles</a:t>
            </a:r>
          </a:p>
          <a:p>
            <a:pPr marL="461963" marR="0" lvl="1" indent="-231775" algn="l" defTabSz="685800" rtl="0" eaLnBrk="1" fontAlgn="auto" latinLnBrk="0" hangingPunct="1">
              <a:lnSpc>
                <a:spcPct val="100000"/>
              </a:lnSpc>
              <a:spcBef>
                <a:spcPts val="600"/>
              </a:spcBef>
              <a:spcAft>
                <a:spcPts val="0"/>
              </a:spcAft>
              <a:buClrTx/>
              <a:buSzTx/>
              <a:buFont typeface="Arial" panose="020B0604020202020204" pitchFamily="34" charset="0"/>
              <a:buChar char="•"/>
              <a:tabLst/>
            </a:pPr>
            <a:r>
              <a:rPr lang="en-US" dirty="0"/>
              <a:t>Second level</a:t>
            </a:r>
          </a:p>
          <a:p>
            <a:pPr marL="684213" marR="0" lvl="2" indent="-222250" algn="l" defTabSz="685800" rtl="0" eaLnBrk="1" fontAlgn="auto" latinLnBrk="0" hangingPunct="1">
              <a:lnSpc>
                <a:spcPct val="100000"/>
              </a:lnSpc>
              <a:spcBef>
                <a:spcPts val="600"/>
              </a:spcBef>
              <a:spcAft>
                <a:spcPts val="0"/>
              </a:spcAft>
              <a:buClrTx/>
              <a:buSzPct val="50000"/>
              <a:buFont typeface="Wingdings" panose="05000000000000000000" pitchFamily="2" charset="2"/>
              <a:buChar char="q"/>
              <a:tabLst/>
            </a:pPr>
            <a:r>
              <a:rPr lang="en-US" dirty="0"/>
              <a:t>Third level</a:t>
            </a:r>
          </a:p>
          <a:p>
            <a:pPr marL="914400" marR="0" lvl="3" indent="-230188" algn="l" defTabSz="685800" rtl="0" eaLnBrk="1" fontAlgn="auto" latinLnBrk="0" hangingPunct="1">
              <a:lnSpc>
                <a:spcPct val="100000"/>
              </a:lnSpc>
              <a:spcBef>
                <a:spcPts val="600"/>
              </a:spcBef>
              <a:spcAft>
                <a:spcPts val="0"/>
              </a:spcAft>
              <a:buClrTx/>
              <a:buSzTx/>
              <a:buFont typeface="Calibri" panose="020F0502020204030204" pitchFamily="34" charset="0"/>
              <a:buChar char="–"/>
              <a:tabLst/>
            </a:pPr>
            <a:r>
              <a:rPr lang="en-US" dirty="0"/>
              <a:t>Fourth level</a:t>
            </a:r>
          </a:p>
          <a:p>
            <a:pPr marL="1144588" marR="0" lvl="4" indent="-230188" algn="l" defTabSz="685800" rtl="0" eaLnBrk="1" fontAlgn="auto" latinLnBrk="0" hangingPunct="1">
              <a:lnSpc>
                <a:spcPct val="100000"/>
              </a:lnSpc>
              <a:spcBef>
                <a:spcPts val="600"/>
              </a:spcBef>
              <a:spcAft>
                <a:spcPts val="0"/>
              </a:spcAft>
              <a:buClrTx/>
              <a:buSzTx/>
              <a:buFont typeface="Arial" panose="020B0604020202020204" pitchFamily="34" charset="0"/>
              <a:buChar char="•"/>
              <a:tabLst/>
            </a:pPr>
            <a:r>
              <a:rPr lang="en-US" dirty="0"/>
              <a:t>Fifth level</a:t>
            </a:r>
          </a:p>
        </p:txBody>
      </p:sp>
      <p:sp>
        <p:nvSpPr>
          <p:cNvPr id="5" name="Footer Placeholder 4">
            <a:extLst>
              <a:ext uri="{FF2B5EF4-FFF2-40B4-BE49-F238E27FC236}">
                <a16:creationId xmlns:a16="http://schemas.microsoft.com/office/drawing/2014/main" id="{148FC044-8233-214A-803D-267576721A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a:solidFill>
                  <a:schemeClr val="tx1">
                    <a:lumMod val="75000"/>
                    <a:lumOff val="25000"/>
                  </a:schemeClr>
                </a:solidFill>
                <a:latin typeface="+mn-lt"/>
              </a:defRPr>
            </a:lvl1pPr>
          </a:lstStyle>
          <a:p>
            <a:r>
              <a:rPr lang="en-US" dirty="0"/>
              <a:t>Medicare and Medicaid Fraud, Waste, and Abuse Prevention</a:t>
            </a:r>
          </a:p>
        </p:txBody>
      </p:sp>
      <p:sp>
        <p:nvSpPr>
          <p:cNvPr id="8" name="Slide Number Placeholder 5">
            <a:extLst>
              <a:ext uri="{FF2B5EF4-FFF2-40B4-BE49-F238E27FC236}">
                <a16:creationId xmlns:a16="http://schemas.microsoft.com/office/drawing/2014/main" id="{9E51274F-99AA-6845-A0C6-5E73B8FA5643}"/>
              </a:ext>
            </a:extLst>
          </p:cNvPr>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3B75908-2BC4-4CCC-BE4B-63652A0FD379}" type="slidenum">
              <a:rPr kumimoji="0" lang="en-US" sz="1000" b="0" i="0" u="none" strike="noStrike" kern="1200" cap="none" spc="0" normalizeH="0" baseline="0" noProof="0" smtClean="0">
                <a:ln>
                  <a:noFill/>
                </a:ln>
                <a:solidFill>
                  <a:schemeClr val="tx1">
                    <a:lumMod val="75000"/>
                    <a:lumOff val="2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p:txBody>
      </p:sp>
      <p:sp>
        <p:nvSpPr>
          <p:cNvPr id="13" name="Freeform 12">
            <a:extLst>
              <a:ext uri="{FF2B5EF4-FFF2-40B4-BE49-F238E27FC236}">
                <a16:creationId xmlns:a16="http://schemas.microsoft.com/office/drawing/2014/main" id="{09B77645-3B8D-9345-8D59-01EBD3E3F066}"/>
              </a:ext>
            </a:extLst>
          </p:cNvPr>
          <p:cNvSpPr/>
          <p:nvPr userDrawn="1"/>
        </p:nvSpPr>
        <p:spPr>
          <a:xfrm>
            <a:off x="555119" y="1219510"/>
            <a:ext cx="755904" cy="2157984"/>
          </a:xfrm>
          <a:custGeom>
            <a:avLst/>
            <a:gdLst>
              <a:gd name="connsiteX0" fmla="*/ 585216 w 755904"/>
              <a:gd name="connsiteY0" fmla="*/ 0 h 2157984"/>
              <a:gd name="connsiteX1" fmla="*/ 755904 w 755904"/>
              <a:gd name="connsiteY1" fmla="*/ 0 h 2157984"/>
              <a:gd name="connsiteX2" fmla="*/ 170688 w 755904"/>
              <a:gd name="connsiteY2" fmla="*/ 2157984 h 2157984"/>
              <a:gd name="connsiteX3" fmla="*/ 0 w 755904"/>
              <a:gd name="connsiteY3" fmla="*/ 2157984 h 2157984"/>
              <a:gd name="connsiteX4" fmla="*/ 585216 w 755904"/>
              <a:gd name="connsiteY4" fmla="*/ 0 h 2157984"/>
              <a:gd name="connsiteX0" fmla="*/ 585216 w 755904"/>
              <a:gd name="connsiteY0" fmla="*/ 0 h 2157984"/>
              <a:gd name="connsiteX1" fmla="*/ 755904 w 755904"/>
              <a:gd name="connsiteY1" fmla="*/ 0 h 2157984"/>
              <a:gd name="connsiteX2" fmla="*/ 207264 w 755904"/>
              <a:gd name="connsiteY2" fmla="*/ 2157984 h 2157984"/>
              <a:gd name="connsiteX3" fmla="*/ 0 w 755904"/>
              <a:gd name="connsiteY3" fmla="*/ 2157984 h 2157984"/>
              <a:gd name="connsiteX4" fmla="*/ 585216 w 755904"/>
              <a:gd name="connsiteY4" fmla="*/ 0 h 2157984"/>
              <a:gd name="connsiteX0" fmla="*/ 536448 w 755904"/>
              <a:gd name="connsiteY0" fmla="*/ 12192 h 2157984"/>
              <a:gd name="connsiteX1" fmla="*/ 755904 w 755904"/>
              <a:gd name="connsiteY1" fmla="*/ 0 h 2157984"/>
              <a:gd name="connsiteX2" fmla="*/ 207264 w 755904"/>
              <a:gd name="connsiteY2" fmla="*/ 2157984 h 2157984"/>
              <a:gd name="connsiteX3" fmla="*/ 0 w 755904"/>
              <a:gd name="connsiteY3" fmla="*/ 2157984 h 2157984"/>
              <a:gd name="connsiteX4" fmla="*/ 536448 w 755904"/>
              <a:gd name="connsiteY4" fmla="*/ 12192 h 2157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5904" h="2157984">
                <a:moveTo>
                  <a:pt x="536448" y="12192"/>
                </a:moveTo>
                <a:lnTo>
                  <a:pt x="755904" y="0"/>
                </a:lnTo>
                <a:lnTo>
                  <a:pt x="207264" y="2157984"/>
                </a:lnTo>
                <a:lnTo>
                  <a:pt x="0" y="2157984"/>
                </a:lnTo>
                <a:lnTo>
                  <a:pt x="536448" y="12192"/>
                </a:ln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Date Placeholder 3">
            <a:extLst>
              <a:ext uri="{FF2B5EF4-FFF2-40B4-BE49-F238E27FC236}">
                <a16:creationId xmlns:a16="http://schemas.microsoft.com/office/drawing/2014/main" id="{0BD94359-6DC4-D749-A7E3-7290CE9518B9}"/>
              </a:ext>
            </a:extLst>
          </p:cNvPr>
          <p:cNvSpPr>
            <a:spLocks noGrp="1"/>
          </p:cNvSpPr>
          <p:nvPr>
            <p:ph type="dt" sz="half" idx="2"/>
          </p:nvPr>
        </p:nvSpPr>
        <p:spPr>
          <a:xfrm>
            <a:off x="838200" y="6356350"/>
            <a:ext cx="2743200" cy="365125"/>
          </a:xfrm>
          <a:prstGeom prst="rect">
            <a:avLst/>
          </a:prstGeom>
        </p:spPr>
        <p:txBody>
          <a:bodyPr anchor="ctr"/>
          <a:lstStyle>
            <a:lvl1pPr>
              <a:defRPr lang="en-US" sz="1000" kern="1200" smtClean="0">
                <a:solidFill>
                  <a:schemeClr val="tx1">
                    <a:lumMod val="75000"/>
                    <a:lumOff val="25000"/>
                  </a:schemeClr>
                </a:solidFill>
                <a:latin typeface="+mn-lt"/>
                <a:ea typeface="+mn-ea"/>
                <a:cs typeface="+mn-cs"/>
              </a:defRPr>
            </a:lvl1pPr>
          </a:lstStyle>
          <a:p>
            <a:r>
              <a:rPr lang="en-US" dirty="0"/>
              <a:t>May 2021</a:t>
            </a:r>
          </a:p>
        </p:txBody>
      </p:sp>
    </p:spTree>
    <p:extLst>
      <p:ext uri="{BB962C8B-B14F-4D97-AF65-F5344CB8AC3E}">
        <p14:creationId xmlns:p14="http://schemas.microsoft.com/office/powerpoint/2010/main" val="1220063626"/>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67" r:id="rId3"/>
    <p:sldLayoutId id="2147483668" r:id="rId4"/>
    <p:sldLayoutId id="2147483669" r:id="rId5"/>
    <p:sldLayoutId id="2147483650" r:id="rId6"/>
    <p:sldLayoutId id="2147483654" r:id="rId7"/>
    <p:sldLayoutId id="2147483655" r:id="rId8"/>
    <p:sldLayoutId id="2147483670" r:id="rId9"/>
    <p:sldLayoutId id="2147483684" r:id="rId10"/>
    <p:sldLayoutId id="2147483685" r:id="rId11"/>
    <p:sldLayoutId id="2147483686" r:id="rId12"/>
  </p:sldLayoutIdLst>
  <p:hf hdr="0"/>
  <p:txStyles>
    <p:titleStyle>
      <a:lvl1pPr algn="l" defTabSz="914400" rtl="0" eaLnBrk="1" latinLnBrk="0" hangingPunct="1">
        <a:lnSpc>
          <a:spcPct val="90000"/>
        </a:lnSpc>
        <a:spcBef>
          <a:spcPct val="0"/>
        </a:spcBef>
        <a:buNone/>
        <a:defRPr sz="3200" b="1" i="0" u="none" kern="1200">
          <a:solidFill>
            <a:srgbClr val="0755B7"/>
          </a:solidFill>
          <a:latin typeface="Calibri "/>
          <a:ea typeface="+mj-ea"/>
          <a:cs typeface="Calibri" panose="020F0502020204030204" pitchFamily="34" charset="0"/>
        </a:defRPr>
      </a:lvl1pPr>
    </p:titleStyle>
    <p:bodyStyle>
      <a:lvl1pPr marL="228600" indent="-228600" algn="l" defTabSz="914400" rtl="0" eaLnBrk="1" latinLnBrk="0" hangingPunct="1">
        <a:lnSpc>
          <a:spcPct val="100000"/>
        </a:lnSpc>
        <a:spcBef>
          <a:spcPts val="600"/>
        </a:spcBef>
        <a:buFont typeface="Wingdings" pitchFamily="2" charset="2"/>
        <a:buChar char="§"/>
        <a:defRPr lang="en-US" sz="3200" kern="1200" dirty="0">
          <a:solidFill>
            <a:prstClr val="black"/>
          </a:solidFill>
          <a:latin typeface="+mn-lt"/>
          <a:ea typeface="+mn-ea"/>
          <a:cs typeface="+mn-cs"/>
        </a:defRPr>
      </a:lvl1pPr>
      <a:lvl2pPr marL="573088" indent="-342900" algn="l" defTabSz="914400" rtl="0" eaLnBrk="1" latinLnBrk="0" hangingPunct="1">
        <a:lnSpc>
          <a:spcPct val="100000"/>
        </a:lnSpc>
        <a:spcBef>
          <a:spcPts val="600"/>
        </a:spcBef>
        <a:buFont typeface="Arial" panose="020B0604020202020204" pitchFamily="34" charset="0"/>
        <a:buChar char="•"/>
        <a:defRPr lang="en-US" sz="2800" kern="1200" dirty="0">
          <a:solidFill>
            <a:prstClr val="black"/>
          </a:solidFill>
          <a:latin typeface="+mn-lt"/>
          <a:ea typeface="+mn-ea"/>
          <a:cs typeface="+mn-cs"/>
        </a:defRPr>
      </a:lvl2pPr>
      <a:lvl3pPr marL="804863" indent="-342900" algn="l" defTabSz="914400" rtl="0" eaLnBrk="1" latinLnBrk="0" hangingPunct="1">
        <a:lnSpc>
          <a:spcPct val="100000"/>
        </a:lnSpc>
        <a:spcBef>
          <a:spcPts val="600"/>
        </a:spcBef>
        <a:buFont typeface="Arial" panose="020B0604020202020204" pitchFamily="34" charset="0"/>
        <a:buChar char="•"/>
        <a:defRPr lang="en-US" sz="2400" kern="1200" dirty="0">
          <a:solidFill>
            <a:prstClr val="black"/>
          </a:solidFill>
          <a:latin typeface="+mn-lt"/>
          <a:ea typeface="+mn-ea"/>
          <a:cs typeface="+mn-cs"/>
        </a:defRPr>
      </a:lvl3pPr>
      <a:lvl4pPr marL="969962" indent="-285750" algn="l" defTabSz="914400" rtl="0" eaLnBrk="1" latinLnBrk="0" hangingPunct="1">
        <a:lnSpc>
          <a:spcPct val="100000"/>
        </a:lnSpc>
        <a:spcBef>
          <a:spcPts val="600"/>
        </a:spcBef>
        <a:buFont typeface="Arial" panose="020B0604020202020204" pitchFamily="34" charset="0"/>
        <a:buChar char="•"/>
        <a:defRPr lang="en-US" sz="2000" kern="1200" dirty="0">
          <a:solidFill>
            <a:prstClr val="black"/>
          </a:solidFill>
          <a:latin typeface="+mn-lt"/>
          <a:ea typeface="+mn-ea"/>
          <a:cs typeface="+mn-cs"/>
        </a:defRPr>
      </a:lvl4pPr>
      <a:lvl5pPr marL="1200150" indent="-285750" algn="l" defTabSz="914400" rtl="0" eaLnBrk="1" latinLnBrk="0" hangingPunct="1">
        <a:lnSpc>
          <a:spcPct val="100000"/>
        </a:lnSpc>
        <a:spcBef>
          <a:spcPts val="600"/>
        </a:spcBef>
        <a:buFont typeface="Arial" panose="020B0604020202020204" pitchFamily="34" charset="0"/>
        <a:buChar char="•"/>
        <a:defRPr lang="en-US" sz="1600" kern="1200" dirty="0">
          <a:solidFill>
            <a:prstClr val="black"/>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tags" Target="../tags/tag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tags" Target="../tags/tag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10.xml"/><Relationship Id="rId4" Type="http://schemas.openxmlformats.org/officeDocument/2006/relationships/hyperlink" Target="https://oig.hhs.gov/fraud/report-fraud/index.asp"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10.xml"/><Relationship Id="rId5" Type="http://schemas.openxmlformats.org/officeDocument/2006/relationships/hyperlink" Target="https://www.dmecompetitivebid.com/cbic/cbic2021.nsf/DocsCat/H5O2KFK4HO" TargetMode="External"/><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hyperlink" Target="https://www.medicare.gov/medical-equipment-suppliers/?redirect=true" TargetMode="External"/><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hyperlink" Target="https://www.medicare.gov/talk-to-someone" TargetMode="External"/><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6.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hyperlink" Target="http://www.smpresource.org/" TargetMode="External"/><Relationship Id="rId2" Type="http://schemas.openxmlformats.org/officeDocument/2006/relationships/notesSlide" Target="../notesSlides/notesSlide41.xml"/><Relationship Id="rId1" Type="http://schemas.openxmlformats.org/officeDocument/2006/relationships/slideLayout" Target="../slideLayouts/slideLayout10.xml"/><Relationship Id="rId4" Type="http://schemas.openxmlformats.org/officeDocument/2006/relationships/image" Target="../media/image12.png"/></Relationships>
</file>

<file path=ppt/slides/_rels/slide4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2.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3.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4.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6.xml"/><Relationship Id="rId1" Type="http://schemas.openxmlformats.org/officeDocument/2006/relationships/slideLayout" Target="../slideLayouts/slideLayout10.xml"/><Relationship Id="rId4" Type="http://schemas.openxmlformats.org/officeDocument/2006/relationships/hyperlink" Target="https://www.medicare.gov/Pubs/pdf/11610-4R-for-Fighting-Fraud.pdf" TargetMode="Externa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9.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0.xml"/><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3" Type="http://schemas.openxmlformats.org/officeDocument/2006/relationships/hyperlink" Target="https://www.identitytheft.gov/" TargetMode="External"/><Relationship Id="rId2" Type="http://schemas.openxmlformats.org/officeDocument/2006/relationships/notesSlide" Target="../notesSlides/notesSlide52.xml"/><Relationship Id="rId1" Type="http://schemas.openxmlformats.org/officeDocument/2006/relationships/slideLayout" Target="../slideLayouts/slideLayout10.xml"/><Relationship Id="rId4" Type="http://schemas.openxmlformats.org/officeDocument/2006/relationships/hyperlink" Target="https://www.consumer.ftc.gov/features/feature-0014-identity-theft"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3.xml"/><Relationship Id="rId1" Type="http://schemas.openxmlformats.org/officeDocument/2006/relationships/slideLayout" Target="../slideLayouts/slideLayout10.xml"/><Relationship Id="rId4" Type="http://schemas.openxmlformats.org/officeDocument/2006/relationships/hyperlink" Target="https://www.youtube.com/watch?v=r_RNBFGgw1Q" TargetMode="External"/></Relationships>
</file>

<file path=ppt/slides/_rels/slide54.xml.rels><?xml version="1.0" encoding="UTF-8" standalone="yes"?>
<Relationships xmlns="http://schemas.openxmlformats.org/package/2006/relationships"><Relationship Id="rId3" Type="http://schemas.openxmlformats.org/officeDocument/2006/relationships/hyperlink" Target="https://www.cms.gov/apps/contacts/" TargetMode="External"/><Relationship Id="rId2" Type="http://schemas.openxmlformats.org/officeDocument/2006/relationships/notesSlide" Target="../notesSlides/notesSlide54.xml"/><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3" Type="http://schemas.openxmlformats.org/officeDocument/2006/relationships/hyperlink" Target="https://www.justice.gov/opa/pr/florida-man-charged-covid-relief-fraud-health-care-fraud-and-money-laundering" TargetMode="External"/><Relationship Id="rId2" Type="http://schemas.openxmlformats.org/officeDocument/2006/relationships/notesSlide" Target="../notesSlides/notesSlide56.xml"/><Relationship Id="rId1" Type="http://schemas.openxmlformats.org/officeDocument/2006/relationships/slideLayout" Target="../slideLayouts/slideLayout10.xml"/><Relationship Id="rId6" Type="http://schemas.openxmlformats.org/officeDocument/2006/relationships/hyperlink" Target="https://www.justice.gov/opa/pr/justice-department-takes-action-against-covid-19-fraud" TargetMode="External"/><Relationship Id="rId5" Type="http://schemas.openxmlformats.org/officeDocument/2006/relationships/hyperlink" Target="https://www.justice.gov/opa/pr/national-health-care-fraud-and-opioid-takedown-results-charges-against-345-defendants" TargetMode="External"/><Relationship Id="rId4" Type="http://schemas.openxmlformats.org/officeDocument/2006/relationships/hyperlink" Target="https://www.justice.gov/opa/pr/four-detroit-area-physicians-found-guilty-health-care-fraud-charges-role-over-150-million" TargetMode="External"/></Relationships>
</file>

<file path=ppt/slides/_rels/slide57.xml.rels><?xml version="1.0" encoding="UTF-8" standalone="yes"?>
<Relationships xmlns="http://schemas.openxmlformats.org/package/2006/relationships"><Relationship Id="rId8" Type="http://schemas.openxmlformats.org/officeDocument/2006/relationships/hyperlink" Target="mailto:I-MEDICComplaints@qlarant.com" TargetMode="External"/><Relationship Id="rId3" Type="http://schemas.openxmlformats.org/officeDocument/2006/relationships/hyperlink" Target="https://www.cms.gov/" TargetMode="External"/><Relationship Id="rId7" Type="http://schemas.openxmlformats.org/officeDocument/2006/relationships/hyperlink" Target="http://www.nhcaa.org/" TargetMode="External"/><Relationship Id="rId2" Type="http://schemas.openxmlformats.org/officeDocument/2006/relationships/notesSlide" Target="../notesSlides/notesSlide57.xml"/><Relationship Id="rId1" Type="http://schemas.openxmlformats.org/officeDocument/2006/relationships/slideLayout" Target="../slideLayouts/slideLayout6.xml"/><Relationship Id="rId6" Type="http://schemas.openxmlformats.org/officeDocument/2006/relationships/hyperlink" Target="http://www.smpresource.org/" TargetMode="External"/><Relationship Id="rId5" Type="http://schemas.openxmlformats.org/officeDocument/2006/relationships/hyperlink" Target="https://ssa.gov/" TargetMode="External"/><Relationship Id="rId4" Type="http://schemas.openxmlformats.org/officeDocument/2006/relationships/hyperlink" Target="https://www.medicare.gov/fraud" TargetMode="External"/><Relationship Id="rId9" Type="http://schemas.openxmlformats.org/officeDocument/2006/relationships/hyperlink" Target="mailto:I-MEDIC_OIG_Hotline@qlarant.com" TargetMode="External"/></Relationships>
</file>

<file path=ppt/slides/_rels/slide58.xml.rels><?xml version="1.0" encoding="UTF-8" standalone="yes"?>
<Relationships xmlns="http://schemas.openxmlformats.org/package/2006/relationships"><Relationship Id="rId3" Type="http://schemas.openxmlformats.org/officeDocument/2006/relationships/hyperlink" Target="https://oig.hhs.gov/fraud/report-fraud/" TargetMode="External"/><Relationship Id="rId2" Type="http://schemas.openxmlformats.org/officeDocument/2006/relationships/notesSlide" Target="../notesSlides/notesSlide58.xml"/><Relationship Id="rId1" Type="http://schemas.openxmlformats.org/officeDocument/2006/relationships/slideLayout" Target="../slideLayouts/slideLayout7.xml"/><Relationship Id="rId4" Type="http://schemas.openxmlformats.org/officeDocument/2006/relationships/hyperlink" Target="http://cms.gov/Medicare-Medicaid-Coordination/Fraud-Prevention/Medicaid-Integrity-Education/edmic-landing.html" TargetMode="External"/></Relationships>
</file>

<file path=ppt/slides/_rels/slide59.xml.rels><?xml version="1.0" encoding="UTF-8" standalone="yes"?>
<Relationships xmlns="http://schemas.openxmlformats.org/package/2006/relationships"><Relationship Id="rId8" Type="http://schemas.openxmlformats.org/officeDocument/2006/relationships/hyperlink" Target="https://www.medicare.gov/Publications/" TargetMode="External"/><Relationship Id="rId3" Type="http://schemas.openxmlformats.org/officeDocument/2006/relationships/hyperlink" Target="https://www.medicare.gov/Pubs/pdf/10111-Protecting-Yourself-and-Medicare.pdf" TargetMode="External"/><Relationship Id="rId7" Type="http://schemas.openxmlformats.org/officeDocument/2006/relationships/hyperlink" Target="https://www.youtube.com/watch?v=N_iI1IkTQZo" TargetMode="External"/><Relationship Id="rId2" Type="http://schemas.openxmlformats.org/officeDocument/2006/relationships/notesSlide" Target="../notesSlides/notesSlide59.xml"/><Relationship Id="rId1" Type="http://schemas.openxmlformats.org/officeDocument/2006/relationships/slideLayout" Target="../slideLayouts/slideLayout7.xml"/><Relationship Id="rId6" Type="http://schemas.openxmlformats.org/officeDocument/2006/relationships/hyperlink" Target="https://www.youtube.com/watch?v=zKZuVdL-GC0" TargetMode="External"/><Relationship Id="rId5" Type="http://schemas.openxmlformats.org/officeDocument/2006/relationships/hyperlink" Target="https://www.medicare.gov/Pubs/pdf/11610-4R-for-Fighting-Fraud.pdf" TargetMode="External"/><Relationship Id="rId4" Type="http://schemas.openxmlformats.org/officeDocument/2006/relationships/hyperlink" Target="https://www.youtube.com/watch?v=vScAG7rtPe8&amp;list=PLaV7m2-zFKpiuxlWwMfKHNUrQ2Mxhay4b" TargetMode="External"/><Relationship Id="rId9" Type="http://schemas.openxmlformats.org/officeDocument/2006/relationships/hyperlink" Target="http://productordering.cms.hhs.gov/"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hyperlink" Target="https://cmsnationaltrainingprogram.cms.gov/" TargetMode="External"/><Relationship Id="rId2" Type="http://schemas.openxmlformats.org/officeDocument/2006/relationships/notesSlide" Target="../notesSlides/notesSlide62.xml"/><Relationship Id="rId1" Type="http://schemas.openxmlformats.org/officeDocument/2006/relationships/slideLayout" Target="../slideLayouts/slideLayout6.xml"/><Relationship Id="rId4" Type="http://schemas.openxmlformats.org/officeDocument/2006/relationships/hyperlink" Target="mailto:training@cms.hhs.gov"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dirty="0"/>
              <a:t>Medicare and Medicaid Fraud, Waste, and Abuse Prevention</a:t>
            </a:r>
          </a:p>
        </p:txBody>
      </p:sp>
    </p:spTree>
    <p:extLst>
      <p:ext uri="{BB962C8B-B14F-4D97-AF65-F5344CB8AC3E}">
        <p14:creationId xmlns:p14="http://schemas.microsoft.com/office/powerpoint/2010/main" val="18101289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B7A5FB7-624A-6D45-BB73-0C7AF9FBBF77}"/>
              </a:ext>
            </a:extLst>
          </p:cNvPr>
          <p:cNvSpPr>
            <a:spLocks noGrp="1"/>
          </p:cNvSpPr>
          <p:nvPr>
            <p:ph type="title"/>
          </p:nvPr>
        </p:nvSpPr>
        <p:spPr/>
        <p:txBody>
          <a:bodyPr/>
          <a:lstStyle/>
          <a:p>
            <a:r>
              <a:rPr lang="en-US" dirty="0"/>
              <a:t>Improper Payments</a:t>
            </a:r>
          </a:p>
        </p:txBody>
      </p:sp>
      <p:sp>
        <p:nvSpPr>
          <p:cNvPr id="5" name="Content Placeholder 4">
            <a:extLst>
              <a:ext uri="{FF2B5EF4-FFF2-40B4-BE49-F238E27FC236}">
                <a16:creationId xmlns:a16="http://schemas.microsoft.com/office/drawing/2014/main" id="{710F3EA5-7453-3044-8A3D-84393179DEE8}"/>
              </a:ext>
            </a:extLst>
          </p:cNvPr>
          <p:cNvSpPr>
            <a:spLocks noGrp="1"/>
          </p:cNvSpPr>
          <p:nvPr>
            <p:ph idx="1"/>
          </p:nvPr>
        </p:nvSpPr>
        <p:spPr/>
        <p:txBody>
          <a:bodyPr/>
          <a:lstStyle/>
          <a:p>
            <a:pPr marL="346075" lvl="0" indent="-346075" defTabSz="685800"/>
            <a:r>
              <a:rPr lang="en-US" dirty="0"/>
              <a:t>Defined as “any payment that shouldn’t have been made or that was made in an incorrect amount…”</a:t>
            </a:r>
          </a:p>
          <a:p>
            <a:pPr marL="346075" lvl="0" indent="-346075" defTabSz="685800"/>
            <a:r>
              <a:rPr lang="en-US" dirty="0"/>
              <a:t>Not all improper payments are fraud, but all payments made due to fraud schemes are improper</a:t>
            </a:r>
          </a:p>
          <a:p>
            <a:pPr marL="346075" lvl="0" indent="-346075" defTabSz="685800"/>
            <a:r>
              <a:rPr lang="en-US" dirty="0"/>
              <a:t>CMS is targeting all causes of improper payments—from honest mistakes to intentional deception</a:t>
            </a:r>
          </a:p>
          <a:p>
            <a:pPr marL="346075" lvl="0" indent="-346075" defTabSz="685800"/>
            <a:r>
              <a:rPr lang="en-US" dirty="0"/>
              <a:t>Most common error is insufficient documentation</a:t>
            </a:r>
          </a:p>
          <a:p>
            <a:endParaRPr lang="en-US" dirty="0"/>
          </a:p>
          <a:p>
            <a:endParaRPr lang="en-US" dirty="0"/>
          </a:p>
        </p:txBody>
      </p:sp>
      <p:sp>
        <p:nvSpPr>
          <p:cNvPr id="6" name="Date Placeholder 5">
            <a:extLst>
              <a:ext uri="{FF2B5EF4-FFF2-40B4-BE49-F238E27FC236}">
                <a16:creationId xmlns:a16="http://schemas.microsoft.com/office/drawing/2014/main" id="{24DFEBB1-81D0-C34F-ADEC-D0F887B655C6}"/>
              </a:ext>
            </a:extLst>
          </p:cNvPr>
          <p:cNvSpPr>
            <a:spLocks noGrp="1"/>
          </p:cNvSpPr>
          <p:nvPr>
            <p:ph type="dt" sz="half" idx="10"/>
          </p:nvPr>
        </p:nvSpPr>
        <p:spPr/>
        <p:txBody>
          <a:bodyPr/>
          <a:lstStyle/>
          <a:p>
            <a:r>
              <a:rPr lang="en-US" dirty="0"/>
              <a:t>May 2021</a:t>
            </a:r>
          </a:p>
        </p:txBody>
      </p:sp>
      <p:sp>
        <p:nvSpPr>
          <p:cNvPr id="7" name="Footer Placeholder 6">
            <a:extLst>
              <a:ext uri="{FF2B5EF4-FFF2-40B4-BE49-F238E27FC236}">
                <a16:creationId xmlns:a16="http://schemas.microsoft.com/office/drawing/2014/main" id="{5A20AE4D-0D94-194C-9E1C-072CFE5BB361}"/>
              </a:ext>
            </a:extLst>
          </p:cNvPr>
          <p:cNvSpPr>
            <a:spLocks noGrp="1"/>
          </p:cNvSpPr>
          <p:nvPr>
            <p:ph type="ftr" sz="quarter" idx="11"/>
          </p:nvPr>
        </p:nvSpPr>
        <p:spPr/>
        <p:txBody>
          <a:bodyPr/>
          <a:lstStyle/>
          <a:p>
            <a:r>
              <a:rPr lang="en-US" dirty="0"/>
              <a:t>Medicare and Medicaid Fraud, Waste, and Abuse Prevention</a:t>
            </a:r>
          </a:p>
        </p:txBody>
      </p:sp>
    </p:spTree>
    <p:extLst>
      <p:ext uri="{BB962C8B-B14F-4D97-AF65-F5344CB8AC3E}">
        <p14:creationId xmlns:p14="http://schemas.microsoft.com/office/powerpoint/2010/main" val="36457206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B7A5FB7-624A-6D45-BB73-0C7AF9FBBF77}"/>
              </a:ext>
            </a:extLst>
          </p:cNvPr>
          <p:cNvSpPr>
            <a:spLocks noGrp="1"/>
          </p:cNvSpPr>
          <p:nvPr>
            <p:ph type="title"/>
          </p:nvPr>
        </p:nvSpPr>
        <p:spPr/>
        <p:txBody>
          <a:bodyPr/>
          <a:lstStyle/>
          <a:p>
            <a:r>
              <a:rPr lang="en-US" dirty="0"/>
              <a:t>Common Causes of Improper Payments</a:t>
            </a:r>
          </a:p>
        </p:txBody>
      </p:sp>
      <p:graphicFrame>
        <p:nvGraphicFramePr>
          <p:cNvPr id="8" name="Content Placeholder 7" title="Table showing the 2019 Percentage Totals for improper payments"/>
          <p:cNvGraphicFramePr>
            <a:graphicFrameLocks noGrp="1"/>
          </p:cNvGraphicFramePr>
          <p:nvPr>
            <p:ph idx="1"/>
            <p:extLst>
              <p:ext uri="{D42A27DB-BD31-4B8C-83A1-F6EECF244321}">
                <p14:modId xmlns:p14="http://schemas.microsoft.com/office/powerpoint/2010/main" val="2986381662"/>
              </p:ext>
            </p:extLst>
          </p:nvPr>
        </p:nvGraphicFramePr>
        <p:xfrm>
          <a:off x="3105150" y="1062651"/>
          <a:ext cx="6516586" cy="5293699"/>
        </p:xfrm>
        <a:graphic>
          <a:graphicData uri="http://schemas.openxmlformats.org/drawingml/2006/table">
            <a:tbl>
              <a:tblPr firstRow="1" bandRow="1">
                <a:tableStyleId>{5C22544A-7EE6-4342-B048-85BDC9FD1C3A}</a:tableStyleId>
              </a:tblPr>
              <a:tblGrid>
                <a:gridCol w="2933689">
                  <a:extLst>
                    <a:ext uri="{9D8B030D-6E8A-4147-A177-3AD203B41FA5}">
                      <a16:colId xmlns:a16="http://schemas.microsoft.com/office/drawing/2014/main" val="3396732154"/>
                    </a:ext>
                  </a:extLst>
                </a:gridCol>
                <a:gridCol w="3582897">
                  <a:extLst>
                    <a:ext uri="{9D8B030D-6E8A-4147-A177-3AD203B41FA5}">
                      <a16:colId xmlns:a16="http://schemas.microsoft.com/office/drawing/2014/main" val="134791247"/>
                    </a:ext>
                  </a:extLst>
                </a:gridCol>
              </a:tblGrid>
              <a:tr h="710313">
                <a:tc>
                  <a:txBody>
                    <a:bodyPr/>
                    <a:lstStyle/>
                    <a:p>
                      <a:r>
                        <a:rPr lang="en-US" sz="3000" dirty="0"/>
                        <a:t>Cause </a:t>
                      </a:r>
                    </a:p>
                  </a:txBody>
                  <a:tcPr/>
                </a:tc>
                <a:tc>
                  <a:txBody>
                    <a:bodyPr/>
                    <a:lstStyle/>
                    <a:p>
                      <a:r>
                        <a:rPr lang="en-US" sz="3000" baseline="0" dirty="0"/>
                        <a:t>Percent of 2020 Total</a:t>
                      </a:r>
                      <a:endParaRPr lang="en-US" sz="3000" dirty="0"/>
                    </a:p>
                  </a:txBody>
                  <a:tcPr/>
                </a:tc>
                <a:extLst>
                  <a:ext uri="{0D108BD9-81ED-4DB2-BD59-A6C34878D82A}">
                    <a16:rowId xmlns:a16="http://schemas.microsoft.com/office/drawing/2014/main" val="823026318"/>
                  </a:ext>
                </a:extLst>
              </a:tr>
              <a:tr h="782933">
                <a:tc>
                  <a:txBody>
                    <a:bodyPr/>
                    <a:lstStyle/>
                    <a:p>
                      <a:r>
                        <a:rPr lang="en-US" sz="3000" b="0" dirty="0"/>
                        <a:t>Insufficient</a:t>
                      </a:r>
                      <a:r>
                        <a:rPr lang="en-US" sz="3000" b="0" baseline="0" dirty="0"/>
                        <a:t> Documentation</a:t>
                      </a:r>
                      <a:endParaRPr lang="en-US" sz="3000" b="0" dirty="0"/>
                    </a:p>
                  </a:txBody>
                  <a:tcPr/>
                </a:tc>
                <a:tc>
                  <a:txBody>
                    <a:bodyPr/>
                    <a:lstStyle/>
                    <a:p>
                      <a:r>
                        <a:rPr lang="en-US" sz="3000" dirty="0"/>
                        <a:t>63.1%</a:t>
                      </a:r>
                    </a:p>
                  </a:txBody>
                  <a:tcPr/>
                </a:tc>
                <a:extLst>
                  <a:ext uri="{0D108BD9-81ED-4DB2-BD59-A6C34878D82A}">
                    <a16:rowId xmlns:a16="http://schemas.microsoft.com/office/drawing/2014/main" val="1728116705"/>
                  </a:ext>
                </a:extLst>
              </a:tr>
              <a:tr h="782933">
                <a:tc>
                  <a:txBody>
                    <a:bodyPr/>
                    <a:lstStyle/>
                    <a:p>
                      <a:r>
                        <a:rPr lang="en-US" sz="3000" b="0" dirty="0"/>
                        <a:t>Medical</a:t>
                      </a:r>
                      <a:r>
                        <a:rPr lang="en-US" sz="3000" b="0" baseline="0" dirty="0"/>
                        <a:t> Necessity</a:t>
                      </a:r>
                      <a:endParaRPr lang="en-US" sz="3000" b="0" dirty="0"/>
                    </a:p>
                  </a:txBody>
                  <a:tcPr/>
                </a:tc>
                <a:tc>
                  <a:txBody>
                    <a:bodyPr/>
                    <a:lstStyle/>
                    <a:p>
                      <a:r>
                        <a:rPr lang="en-US" sz="3000" dirty="0"/>
                        <a:t>16.2%</a:t>
                      </a:r>
                    </a:p>
                  </a:txBody>
                  <a:tcPr/>
                </a:tc>
                <a:extLst>
                  <a:ext uri="{0D108BD9-81ED-4DB2-BD59-A6C34878D82A}">
                    <a16:rowId xmlns:a16="http://schemas.microsoft.com/office/drawing/2014/main" val="4003316993"/>
                  </a:ext>
                </a:extLst>
              </a:tr>
              <a:tr h="782933">
                <a:tc>
                  <a:txBody>
                    <a:bodyPr/>
                    <a:lstStyle/>
                    <a:p>
                      <a:r>
                        <a:rPr lang="en-US" sz="3000" b="0" dirty="0"/>
                        <a:t>Incorrect</a:t>
                      </a:r>
                      <a:r>
                        <a:rPr lang="en-US" sz="3000" b="0" baseline="0" dirty="0"/>
                        <a:t> Coding</a:t>
                      </a:r>
                      <a:endParaRPr lang="en-US" sz="3000" b="0" dirty="0"/>
                    </a:p>
                  </a:txBody>
                  <a:tcPr/>
                </a:tc>
                <a:tc>
                  <a:txBody>
                    <a:bodyPr/>
                    <a:lstStyle/>
                    <a:p>
                      <a:r>
                        <a:rPr lang="en-US" sz="3000" dirty="0"/>
                        <a:t>10.9%</a:t>
                      </a:r>
                    </a:p>
                  </a:txBody>
                  <a:tcPr/>
                </a:tc>
                <a:extLst>
                  <a:ext uri="{0D108BD9-81ED-4DB2-BD59-A6C34878D82A}">
                    <a16:rowId xmlns:a16="http://schemas.microsoft.com/office/drawing/2014/main" val="3079741636"/>
                  </a:ext>
                </a:extLst>
              </a:tr>
              <a:tr h="782933">
                <a:tc>
                  <a:txBody>
                    <a:bodyPr/>
                    <a:lstStyle/>
                    <a:p>
                      <a:r>
                        <a:rPr lang="en-US" sz="3000" b="0" dirty="0"/>
                        <a:t>No Documentation</a:t>
                      </a:r>
                    </a:p>
                  </a:txBody>
                  <a:tcPr/>
                </a:tc>
                <a:tc>
                  <a:txBody>
                    <a:bodyPr/>
                    <a:lstStyle/>
                    <a:p>
                      <a:r>
                        <a:rPr lang="en-US" sz="3000" dirty="0"/>
                        <a:t>4.4%</a:t>
                      </a:r>
                    </a:p>
                  </a:txBody>
                  <a:tcPr/>
                </a:tc>
                <a:extLst>
                  <a:ext uri="{0D108BD9-81ED-4DB2-BD59-A6C34878D82A}">
                    <a16:rowId xmlns:a16="http://schemas.microsoft.com/office/drawing/2014/main" val="1246333945"/>
                  </a:ext>
                </a:extLst>
              </a:tr>
              <a:tr h="782933">
                <a:tc>
                  <a:txBody>
                    <a:bodyPr/>
                    <a:lstStyle/>
                    <a:p>
                      <a:r>
                        <a:rPr lang="en-US" sz="3000" b="0" dirty="0"/>
                        <a:t>Other</a:t>
                      </a:r>
                    </a:p>
                  </a:txBody>
                  <a:tcPr/>
                </a:tc>
                <a:tc>
                  <a:txBody>
                    <a:bodyPr/>
                    <a:lstStyle/>
                    <a:p>
                      <a:r>
                        <a:rPr lang="en-US" sz="3000" dirty="0"/>
                        <a:t>5.4%</a:t>
                      </a:r>
                    </a:p>
                  </a:txBody>
                  <a:tcPr/>
                </a:tc>
                <a:extLst>
                  <a:ext uri="{0D108BD9-81ED-4DB2-BD59-A6C34878D82A}">
                    <a16:rowId xmlns:a16="http://schemas.microsoft.com/office/drawing/2014/main" val="1805241915"/>
                  </a:ext>
                </a:extLst>
              </a:tr>
            </a:tbl>
          </a:graphicData>
        </a:graphic>
      </p:graphicFrame>
      <p:sp>
        <p:nvSpPr>
          <p:cNvPr id="6" name="Date Placeholder 5">
            <a:extLst>
              <a:ext uri="{FF2B5EF4-FFF2-40B4-BE49-F238E27FC236}">
                <a16:creationId xmlns:a16="http://schemas.microsoft.com/office/drawing/2014/main" id="{24DFEBB1-81D0-C34F-ADEC-D0F887B655C6}"/>
              </a:ext>
            </a:extLst>
          </p:cNvPr>
          <p:cNvSpPr>
            <a:spLocks noGrp="1"/>
          </p:cNvSpPr>
          <p:nvPr>
            <p:ph type="dt" sz="half" idx="10"/>
          </p:nvPr>
        </p:nvSpPr>
        <p:spPr/>
        <p:txBody>
          <a:bodyPr/>
          <a:lstStyle/>
          <a:p>
            <a:r>
              <a:rPr lang="en-US" dirty="0"/>
              <a:t>May 2021</a:t>
            </a:r>
          </a:p>
        </p:txBody>
      </p:sp>
      <p:sp>
        <p:nvSpPr>
          <p:cNvPr id="7" name="Footer Placeholder 6">
            <a:extLst>
              <a:ext uri="{FF2B5EF4-FFF2-40B4-BE49-F238E27FC236}">
                <a16:creationId xmlns:a16="http://schemas.microsoft.com/office/drawing/2014/main" id="{5A20AE4D-0D94-194C-9E1C-072CFE5BB361}"/>
              </a:ext>
            </a:extLst>
          </p:cNvPr>
          <p:cNvSpPr>
            <a:spLocks noGrp="1"/>
          </p:cNvSpPr>
          <p:nvPr>
            <p:ph type="ftr" sz="quarter" idx="11"/>
          </p:nvPr>
        </p:nvSpPr>
        <p:spPr/>
        <p:txBody>
          <a:bodyPr/>
          <a:lstStyle/>
          <a:p>
            <a:r>
              <a:rPr lang="en-US" dirty="0"/>
              <a:t>Medicare and Medicaid Fraud, Waste, and Abuse Prevention</a:t>
            </a:r>
          </a:p>
        </p:txBody>
      </p:sp>
    </p:spTree>
    <p:extLst>
      <p:ext uri="{BB962C8B-B14F-4D97-AF65-F5344CB8AC3E}">
        <p14:creationId xmlns:p14="http://schemas.microsoft.com/office/powerpoint/2010/main" val="20492771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B7A5FB7-624A-6D45-BB73-0C7AF9FBBF77}"/>
              </a:ext>
            </a:extLst>
          </p:cNvPr>
          <p:cNvSpPr>
            <a:spLocks noGrp="1"/>
          </p:cNvSpPr>
          <p:nvPr>
            <p:ph type="title"/>
          </p:nvPr>
        </p:nvSpPr>
        <p:spPr/>
        <p:txBody>
          <a:bodyPr/>
          <a:lstStyle/>
          <a:p>
            <a:r>
              <a:rPr lang="en-US" dirty="0"/>
              <a:t>Improper Payment Transparency—Medicare</a:t>
            </a:r>
          </a:p>
        </p:txBody>
      </p:sp>
      <p:graphicFrame>
        <p:nvGraphicFramePr>
          <p:cNvPr id="8" name="Content Placeholder 5" title="Chart of Improper payments"/>
          <p:cNvGraphicFramePr>
            <a:graphicFrameLocks/>
          </p:cNvGraphicFramePr>
          <p:nvPr>
            <p:extLst>
              <p:ext uri="{D42A27DB-BD31-4B8C-83A1-F6EECF244321}">
                <p14:modId xmlns:p14="http://schemas.microsoft.com/office/powerpoint/2010/main" val="3486053516"/>
              </p:ext>
            </p:extLst>
          </p:nvPr>
        </p:nvGraphicFramePr>
        <p:xfrm>
          <a:off x="838200" y="1151795"/>
          <a:ext cx="10398446" cy="4487005"/>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p:cNvSpPr/>
          <p:nvPr/>
        </p:nvSpPr>
        <p:spPr>
          <a:xfrm>
            <a:off x="10736109" y="1922876"/>
            <a:ext cx="1392382" cy="8896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b="1" dirty="0">
                <a:effectLst/>
                <a:ea typeface="Calibri" panose="020F0502020204030204" pitchFamily="34" charset="0"/>
                <a:cs typeface="Times New Roman" panose="02020603050405020304" pitchFamily="18" charset="0"/>
              </a:rPr>
              <a:t>10% Statutory Threshold</a:t>
            </a: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TextBox 9"/>
          <p:cNvSpPr txBox="1"/>
          <p:nvPr/>
        </p:nvSpPr>
        <p:spPr>
          <a:xfrm>
            <a:off x="1512914" y="5482347"/>
            <a:ext cx="9144000" cy="954107"/>
          </a:xfrm>
          <a:prstGeom prst="rect">
            <a:avLst/>
          </a:prstGeom>
          <a:solidFill>
            <a:srgbClr val="A8B7DF"/>
          </a:solidFill>
        </p:spPr>
        <p:txBody>
          <a:bodyPr wrap="square" rtlCol="0">
            <a:spAutoFit/>
          </a:bodyPr>
          <a:lstStyle/>
          <a:p>
            <a:pPr algn="ctr"/>
            <a:r>
              <a:rPr lang="en-US" sz="2800" b="1" dirty="0"/>
              <a:t>Medicare Fiscal Reporting Year 2020</a:t>
            </a:r>
          </a:p>
          <a:p>
            <a:pPr algn="ctr"/>
            <a:r>
              <a:rPr lang="en-US" sz="2800" b="1" dirty="0"/>
              <a:t>Error Rate is 6.27%</a:t>
            </a:r>
          </a:p>
        </p:txBody>
      </p:sp>
      <p:sp>
        <p:nvSpPr>
          <p:cNvPr id="6" name="Date Placeholder 5">
            <a:extLst>
              <a:ext uri="{FF2B5EF4-FFF2-40B4-BE49-F238E27FC236}">
                <a16:creationId xmlns:a16="http://schemas.microsoft.com/office/drawing/2014/main" id="{24DFEBB1-81D0-C34F-ADEC-D0F887B655C6}"/>
              </a:ext>
            </a:extLst>
          </p:cNvPr>
          <p:cNvSpPr>
            <a:spLocks noGrp="1"/>
          </p:cNvSpPr>
          <p:nvPr>
            <p:ph type="dt" sz="half" idx="10"/>
          </p:nvPr>
        </p:nvSpPr>
        <p:spPr/>
        <p:txBody>
          <a:bodyPr/>
          <a:lstStyle/>
          <a:p>
            <a:r>
              <a:rPr lang="en-US" dirty="0"/>
              <a:t>May 2021</a:t>
            </a:r>
          </a:p>
        </p:txBody>
      </p:sp>
      <p:sp>
        <p:nvSpPr>
          <p:cNvPr id="7" name="Footer Placeholder 6">
            <a:extLst>
              <a:ext uri="{FF2B5EF4-FFF2-40B4-BE49-F238E27FC236}">
                <a16:creationId xmlns:a16="http://schemas.microsoft.com/office/drawing/2014/main" id="{5A20AE4D-0D94-194C-9E1C-072CFE5BB361}"/>
              </a:ext>
            </a:extLst>
          </p:cNvPr>
          <p:cNvSpPr>
            <a:spLocks noGrp="1"/>
          </p:cNvSpPr>
          <p:nvPr>
            <p:ph type="ftr" sz="quarter" idx="11"/>
          </p:nvPr>
        </p:nvSpPr>
        <p:spPr/>
        <p:txBody>
          <a:bodyPr/>
          <a:lstStyle/>
          <a:p>
            <a:r>
              <a:rPr lang="en-US" dirty="0"/>
              <a:t>Medicare and Medicaid Fraud, Waste, and Abuse Prevention</a:t>
            </a:r>
          </a:p>
        </p:txBody>
      </p:sp>
    </p:spTree>
    <p:extLst>
      <p:ext uri="{BB962C8B-B14F-4D97-AF65-F5344CB8AC3E}">
        <p14:creationId xmlns:p14="http://schemas.microsoft.com/office/powerpoint/2010/main" val="4951138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B7A5FB7-624A-6D45-BB73-0C7AF9FBBF77}"/>
              </a:ext>
            </a:extLst>
          </p:cNvPr>
          <p:cNvSpPr>
            <a:spLocks noGrp="1"/>
          </p:cNvSpPr>
          <p:nvPr>
            <p:ph type="title"/>
          </p:nvPr>
        </p:nvSpPr>
        <p:spPr/>
        <p:txBody>
          <a:bodyPr/>
          <a:lstStyle/>
          <a:p>
            <a:r>
              <a:rPr lang="en-US" dirty="0"/>
              <a:t>Improper Payment Transparency—Medicaid</a:t>
            </a:r>
          </a:p>
        </p:txBody>
      </p:sp>
      <p:graphicFrame>
        <p:nvGraphicFramePr>
          <p:cNvPr id="8" name="Content Placeholder 5" title="Chart of impropoer Medicaid payments"/>
          <p:cNvGraphicFramePr>
            <a:graphicFrameLocks noGrp="1"/>
          </p:cNvGraphicFramePr>
          <p:nvPr>
            <p:ph sz="half" idx="1"/>
            <p:extLst>
              <p:ext uri="{D42A27DB-BD31-4B8C-83A1-F6EECF244321}">
                <p14:modId xmlns:p14="http://schemas.microsoft.com/office/powerpoint/2010/main" val="1887764102"/>
              </p:ext>
            </p:extLst>
          </p:nvPr>
        </p:nvGraphicFramePr>
        <p:xfrm>
          <a:off x="856920" y="1028699"/>
          <a:ext cx="10331450" cy="4318565"/>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596458" y="5347265"/>
            <a:ext cx="11096937" cy="1077218"/>
          </a:xfrm>
          <a:prstGeom prst="rect">
            <a:avLst/>
          </a:prstGeom>
          <a:solidFill>
            <a:srgbClr val="A8B7DF"/>
          </a:solidFill>
        </p:spPr>
        <p:txBody>
          <a:bodyPr wrap="square" rtlCol="0">
            <a:spAutoFit/>
          </a:bodyPr>
          <a:lstStyle/>
          <a:p>
            <a:pPr algn="ctr"/>
            <a:r>
              <a:rPr lang="en-US" sz="2800" b="1" dirty="0"/>
              <a:t>Medicaid Fiscal Reporting Year 2020 Error Rate is 21.36% or $86.49 billion</a:t>
            </a:r>
          </a:p>
          <a:p>
            <a:pPr algn="ctr"/>
            <a:r>
              <a:rPr lang="en-US" dirty="0"/>
              <a:t>*These measures are being suspended until 3 years of new eligibility data are gathered and can be inserted into a new baseline in FY 2021. Reduction targets will be reported in FY 2021.</a:t>
            </a:r>
            <a:endParaRPr lang="en-US" sz="2800" b="1" dirty="0"/>
          </a:p>
        </p:txBody>
      </p:sp>
      <p:sp>
        <p:nvSpPr>
          <p:cNvPr id="6" name="Date Placeholder 5">
            <a:extLst>
              <a:ext uri="{FF2B5EF4-FFF2-40B4-BE49-F238E27FC236}">
                <a16:creationId xmlns:a16="http://schemas.microsoft.com/office/drawing/2014/main" id="{24DFEBB1-81D0-C34F-ADEC-D0F887B655C6}"/>
              </a:ext>
            </a:extLst>
          </p:cNvPr>
          <p:cNvSpPr>
            <a:spLocks noGrp="1"/>
          </p:cNvSpPr>
          <p:nvPr>
            <p:ph type="dt" sz="half" idx="10"/>
          </p:nvPr>
        </p:nvSpPr>
        <p:spPr/>
        <p:txBody>
          <a:bodyPr/>
          <a:lstStyle/>
          <a:p>
            <a:r>
              <a:rPr lang="en-US" dirty="0"/>
              <a:t>May 2021</a:t>
            </a:r>
          </a:p>
        </p:txBody>
      </p:sp>
      <p:sp>
        <p:nvSpPr>
          <p:cNvPr id="7" name="Footer Placeholder 6">
            <a:extLst>
              <a:ext uri="{FF2B5EF4-FFF2-40B4-BE49-F238E27FC236}">
                <a16:creationId xmlns:a16="http://schemas.microsoft.com/office/drawing/2014/main" id="{5A20AE4D-0D94-194C-9E1C-072CFE5BB361}"/>
              </a:ext>
            </a:extLst>
          </p:cNvPr>
          <p:cNvSpPr>
            <a:spLocks noGrp="1"/>
          </p:cNvSpPr>
          <p:nvPr>
            <p:ph type="ftr" sz="quarter" idx="11"/>
          </p:nvPr>
        </p:nvSpPr>
        <p:spPr/>
        <p:txBody>
          <a:bodyPr/>
          <a:lstStyle/>
          <a:p>
            <a:r>
              <a:rPr lang="en-US" dirty="0"/>
              <a:t>Medicare and Medicaid Fraud, Waste, and Abuse Prevention</a:t>
            </a:r>
          </a:p>
        </p:txBody>
      </p:sp>
    </p:spTree>
    <p:extLst>
      <p:ext uri="{BB962C8B-B14F-4D97-AF65-F5344CB8AC3E}">
        <p14:creationId xmlns:p14="http://schemas.microsoft.com/office/powerpoint/2010/main" val="31036881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Check Your Knowledge—Question 1</a:t>
            </a:r>
          </a:p>
        </p:txBody>
      </p:sp>
      <p:sp>
        <p:nvSpPr>
          <p:cNvPr id="6" name="Content Placeholder 8"/>
          <p:cNvSpPr>
            <a:spLocks noGrp="1"/>
          </p:cNvSpPr>
          <p:nvPr>
            <p:ph idx="1"/>
          </p:nvPr>
        </p:nvSpPr>
        <p:spPr>
          <a:xfrm>
            <a:off x="1866142" y="1143000"/>
            <a:ext cx="9837234" cy="2144084"/>
          </a:xfrm>
        </p:spPr>
        <p:txBody>
          <a:bodyPr/>
          <a:lstStyle/>
          <a:p>
            <a:pPr marL="0" indent="0">
              <a:lnSpc>
                <a:spcPct val="100000"/>
              </a:lnSpc>
              <a:spcBef>
                <a:spcPts val="600"/>
              </a:spcBef>
              <a:buNone/>
            </a:pPr>
            <a:r>
              <a:rPr lang="en-US" dirty="0">
                <a:latin typeface="Calibri" panose="020F0502020204030204" pitchFamily="34" charset="0"/>
                <a:ea typeface="Calibri" panose="020F0502020204030204" pitchFamily="34" charset="0"/>
                <a:cs typeface="Times New Roman" panose="02020603050405020304" pitchFamily="18" charset="0"/>
              </a:rPr>
              <a:t>_______ occurs when someone intentionally deceives or makes misrepresentations to get money or property from any health care benefit program.</a:t>
            </a:r>
            <a:endParaRPr lang="en-US" dirty="0"/>
          </a:p>
        </p:txBody>
      </p:sp>
      <p:sp>
        <p:nvSpPr>
          <p:cNvPr id="7" name="TPAnswers" title="Answer Text Shape">
            <a:extLst>
              <a:ext uri="{FF2B5EF4-FFF2-40B4-BE49-F238E27FC236}">
                <a16:creationId xmlns:a16="http://schemas.microsoft.com/office/drawing/2014/main" id="{C08F26BC-D4CD-4971-913E-D5E52B9E7609}"/>
              </a:ext>
            </a:extLst>
          </p:cNvPr>
          <p:cNvSpPr txBox="1">
            <a:spLocks/>
          </p:cNvSpPr>
          <p:nvPr>
            <p:custDataLst>
              <p:tags r:id="rId1"/>
            </p:custDataLst>
          </p:nvPr>
        </p:nvSpPr>
        <p:spPr>
          <a:xfrm>
            <a:off x="2177983" y="3287084"/>
            <a:ext cx="5234469" cy="233265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pitchFamily="2" charset="2"/>
              <a:buChar char="§"/>
              <a:defRPr lang="en-US" sz="3200" kern="1200" dirty="0">
                <a:solidFill>
                  <a:prstClr val="black"/>
                </a:solidFill>
                <a:latin typeface="+mn-lt"/>
                <a:ea typeface="+mn-ea"/>
                <a:cs typeface="+mn-cs"/>
              </a:defRPr>
            </a:lvl1pPr>
            <a:lvl2pPr marL="573088" indent="-342900" algn="l" defTabSz="914400" rtl="0" eaLnBrk="1" latinLnBrk="0" hangingPunct="1">
              <a:lnSpc>
                <a:spcPct val="90000"/>
              </a:lnSpc>
              <a:spcBef>
                <a:spcPts val="500"/>
              </a:spcBef>
              <a:buFont typeface="Arial" panose="020B0604020202020204" pitchFamily="34" charset="0"/>
              <a:buChar char="•"/>
              <a:defRPr lang="en-US" sz="2800" kern="1200" dirty="0">
                <a:solidFill>
                  <a:prstClr val="black"/>
                </a:solidFill>
                <a:latin typeface="+mn-lt"/>
                <a:ea typeface="+mn-ea"/>
                <a:cs typeface="+mn-cs"/>
              </a:defRPr>
            </a:lvl2pPr>
            <a:lvl3pPr marL="804863" indent="-342900" algn="l" defTabSz="914400" rtl="0" eaLnBrk="1" latinLnBrk="0" hangingPunct="1">
              <a:lnSpc>
                <a:spcPct val="90000"/>
              </a:lnSpc>
              <a:spcBef>
                <a:spcPts val="500"/>
              </a:spcBef>
              <a:buFont typeface="Arial" panose="020B0604020202020204" pitchFamily="34" charset="0"/>
              <a:buChar char="•"/>
              <a:defRPr lang="en-US" sz="2400" kern="1200" dirty="0">
                <a:solidFill>
                  <a:prstClr val="black"/>
                </a:solidFill>
                <a:latin typeface="+mn-lt"/>
                <a:ea typeface="+mn-ea"/>
                <a:cs typeface="+mn-cs"/>
              </a:defRPr>
            </a:lvl3pPr>
            <a:lvl4pPr marL="969962" indent="-285750" algn="l" defTabSz="914400" rtl="0" eaLnBrk="1" latinLnBrk="0" hangingPunct="1">
              <a:lnSpc>
                <a:spcPct val="90000"/>
              </a:lnSpc>
              <a:spcBef>
                <a:spcPts val="500"/>
              </a:spcBef>
              <a:buFont typeface="Arial" panose="020B0604020202020204" pitchFamily="34" charset="0"/>
              <a:buChar char="•"/>
              <a:defRPr lang="en-US" sz="2000" kern="1200" dirty="0">
                <a:solidFill>
                  <a:prstClr val="black"/>
                </a:solidFill>
                <a:latin typeface="+mn-lt"/>
                <a:ea typeface="+mn-ea"/>
                <a:cs typeface="+mn-cs"/>
              </a:defRPr>
            </a:lvl4pPr>
            <a:lvl5pPr marL="1200150" indent="-285750" algn="l" defTabSz="914400" rtl="0" eaLnBrk="1" latinLnBrk="0" hangingPunct="1">
              <a:lnSpc>
                <a:spcPct val="90000"/>
              </a:lnSpc>
              <a:spcBef>
                <a:spcPts val="500"/>
              </a:spcBef>
              <a:buFont typeface="Arial" panose="020B0604020202020204" pitchFamily="34" charset="0"/>
              <a:buChar char="•"/>
              <a:defRPr lang="en-US" sz="1600" kern="1200" dirty="0">
                <a:solidFill>
                  <a:prstClr val="black"/>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9250" indent="-349250">
              <a:lnSpc>
                <a:spcPct val="100000"/>
              </a:lnSpc>
              <a:spcBef>
                <a:spcPts val="600"/>
              </a:spcBef>
              <a:buFont typeface="+mj-lt"/>
              <a:buAutoNum type="alphaLcPeriod"/>
            </a:pPr>
            <a:r>
              <a:rPr lang="en-US" dirty="0"/>
              <a:t>Abuse	</a:t>
            </a:r>
          </a:p>
          <a:p>
            <a:pPr marL="349250" indent="-349250">
              <a:lnSpc>
                <a:spcPct val="100000"/>
              </a:lnSpc>
              <a:spcBef>
                <a:spcPts val="600"/>
              </a:spcBef>
              <a:buFont typeface="+mj-lt"/>
              <a:buAutoNum type="alphaLcPeriod"/>
            </a:pPr>
            <a:r>
              <a:rPr lang="en-US" dirty="0"/>
              <a:t>Improper payment</a:t>
            </a:r>
          </a:p>
          <a:p>
            <a:pPr marL="349250" indent="-349250">
              <a:lnSpc>
                <a:spcPct val="100000"/>
              </a:lnSpc>
              <a:spcBef>
                <a:spcPts val="600"/>
              </a:spcBef>
              <a:buFont typeface="+mj-lt"/>
              <a:buAutoNum type="alphaLcPeriod"/>
            </a:pPr>
            <a:r>
              <a:rPr lang="en-US" dirty="0"/>
              <a:t>Fraud</a:t>
            </a:r>
          </a:p>
          <a:p>
            <a:pPr marL="349250" indent="-349250">
              <a:lnSpc>
                <a:spcPct val="100000"/>
              </a:lnSpc>
              <a:spcBef>
                <a:spcPts val="600"/>
              </a:spcBef>
              <a:buFont typeface="+mj-lt"/>
              <a:buAutoNum type="alphaLcPeriod"/>
            </a:pPr>
            <a:r>
              <a:rPr lang="en-US" dirty="0"/>
              <a:t>None of the above</a:t>
            </a:r>
          </a:p>
        </p:txBody>
      </p:sp>
      <p:sp>
        <p:nvSpPr>
          <p:cNvPr id="8" name="Rounded Rectangle 7" descr="indicates correct answer" title="Red rectangle"/>
          <p:cNvSpPr/>
          <p:nvPr/>
        </p:nvSpPr>
        <p:spPr>
          <a:xfrm>
            <a:off x="2189858" y="4482034"/>
            <a:ext cx="1403417" cy="449941"/>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Date Placeholder 1"/>
          <p:cNvSpPr>
            <a:spLocks noGrp="1"/>
          </p:cNvSpPr>
          <p:nvPr>
            <p:ph type="dt" sz="half" idx="10"/>
          </p:nvPr>
        </p:nvSpPr>
        <p:spPr/>
        <p:txBody>
          <a:bodyPr/>
          <a:lstStyle/>
          <a:p>
            <a:r>
              <a:rPr lang="en-US" dirty="0"/>
              <a:t>May 2021</a:t>
            </a:r>
          </a:p>
        </p:txBody>
      </p:sp>
      <p:sp>
        <p:nvSpPr>
          <p:cNvPr id="3" name="Footer Placeholder 2"/>
          <p:cNvSpPr>
            <a:spLocks noGrp="1"/>
          </p:cNvSpPr>
          <p:nvPr>
            <p:ph type="ftr" sz="quarter" idx="11"/>
          </p:nvPr>
        </p:nvSpPr>
        <p:spPr/>
        <p:txBody>
          <a:bodyPr/>
          <a:lstStyle/>
          <a:p>
            <a:r>
              <a:rPr lang="en-US" dirty="0"/>
              <a:t>Medicare and Medicaid Fraud, Waste, and Abuse Prevention</a:t>
            </a:r>
          </a:p>
        </p:txBody>
      </p:sp>
    </p:spTree>
    <p:extLst>
      <p:ext uri="{BB962C8B-B14F-4D97-AF65-F5344CB8AC3E}">
        <p14:creationId xmlns:p14="http://schemas.microsoft.com/office/powerpoint/2010/main" val="1281840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Check Your Knowledge—Question 2</a:t>
            </a:r>
          </a:p>
        </p:txBody>
      </p:sp>
      <p:sp>
        <p:nvSpPr>
          <p:cNvPr id="6" name="Content Placeholder 8"/>
          <p:cNvSpPr>
            <a:spLocks noGrp="1"/>
          </p:cNvSpPr>
          <p:nvPr>
            <p:ph idx="1"/>
          </p:nvPr>
        </p:nvSpPr>
        <p:spPr>
          <a:xfrm>
            <a:off x="1866142" y="1143000"/>
            <a:ext cx="9837234" cy="2144084"/>
          </a:xfrm>
        </p:spPr>
        <p:txBody>
          <a:bodyPr/>
          <a:lstStyle/>
          <a:p>
            <a:pPr marL="0" indent="0">
              <a:lnSpc>
                <a:spcPct val="100000"/>
              </a:lnSpc>
              <a:spcBef>
                <a:spcPts val="600"/>
              </a:spcBef>
              <a:buNone/>
            </a:pPr>
            <a:r>
              <a:rPr lang="en-US" dirty="0"/>
              <a:t>Billing errors always show a health care provider’s or supplier’s intent to commit fraud.</a:t>
            </a:r>
          </a:p>
        </p:txBody>
      </p:sp>
      <p:sp>
        <p:nvSpPr>
          <p:cNvPr id="7" name="TPAnswers" title="Answer Text Shape">
            <a:extLst>
              <a:ext uri="{FF2B5EF4-FFF2-40B4-BE49-F238E27FC236}">
                <a16:creationId xmlns:a16="http://schemas.microsoft.com/office/drawing/2014/main" id="{C08F26BC-D4CD-4971-913E-D5E52B9E7609}"/>
              </a:ext>
            </a:extLst>
          </p:cNvPr>
          <p:cNvSpPr txBox="1">
            <a:spLocks/>
          </p:cNvSpPr>
          <p:nvPr>
            <p:custDataLst>
              <p:tags r:id="rId1"/>
            </p:custDataLst>
          </p:nvPr>
        </p:nvSpPr>
        <p:spPr>
          <a:xfrm>
            <a:off x="2177983" y="3287084"/>
            <a:ext cx="5234469" cy="233265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pitchFamily="2" charset="2"/>
              <a:buChar char="§"/>
              <a:defRPr lang="en-US" sz="3200" kern="1200" dirty="0">
                <a:solidFill>
                  <a:prstClr val="black"/>
                </a:solidFill>
                <a:latin typeface="+mn-lt"/>
                <a:ea typeface="+mn-ea"/>
                <a:cs typeface="+mn-cs"/>
              </a:defRPr>
            </a:lvl1pPr>
            <a:lvl2pPr marL="573088" indent="-342900" algn="l" defTabSz="914400" rtl="0" eaLnBrk="1" latinLnBrk="0" hangingPunct="1">
              <a:lnSpc>
                <a:spcPct val="90000"/>
              </a:lnSpc>
              <a:spcBef>
                <a:spcPts val="500"/>
              </a:spcBef>
              <a:buFont typeface="Arial" panose="020B0604020202020204" pitchFamily="34" charset="0"/>
              <a:buChar char="•"/>
              <a:defRPr lang="en-US" sz="2800" kern="1200" dirty="0">
                <a:solidFill>
                  <a:prstClr val="black"/>
                </a:solidFill>
                <a:latin typeface="+mn-lt"/>
                <a:ea typeface="+mn-ea"/>
                <a:cs typeface="+mn-cs"/>
              </a:defRPr>
            </a:lvl2pPr>
            <a:lvl3pPr marL="804863" indent="-342900" algn="l" defTabSz="914400" rtl="0" eaLnBrk="1" latinLnBrk="0" hangingPunct="1">
              <a:lnSpc>
                <a:spcPct val="90000"/>
              </a:lnSpc>
              <a:spcBef>
                <a:spcPts val="500"/>
              </a:spcBef>
              <a:buFont typeface="Arial" panose="020B0604020202020204" pitchFamily="34" charset="0"/>
              <a:buChar char="•"/>
              <a:defRPr lang="en-US" sz="2400" kern="1200" dirty="0">
                <a:solidFill>
                  <a:prstClr val="black"/>
                </a:solidFill>
                <a:latin typeface="+mn-lt"/>
                <a:ea typeface="+mn-ea"/>
                <a:cs typeface="+mn-cs"/>
              </a:defRPr>
            </a:lvl3pPr>
            <a:lvl4pPr marL="969962" indent="-285750" algn="l" defTabSz="914400" rtl="0" eaLnBrk="1" latinLnBrk="0" hangingPunct="1">
              <a:lnSpc>
                <a:spcPct val="90000"/>
              </a:lnSpc>
              <a:spcBef>
                <a:spcPts val="500"/>
              </a:spcBef>
              <a:buFont typeface="Arial" panose="020B0604020202020204" pitchFamily="34" charset="0"/>
              <a:buChar char="•"/>
              <a:defRPr lang="en-US" sz="2000" kern="1200" dirty="0">
                <a:solidFill>
                  <a:prstClr val="black"/>
                </a:solidFill>
                <a:latin typeface="+mn-lt"/>
                <a:ea typeface="+mn-ea"/>
                <a:cs typeface="+mn-cs"/>
              </a:defRPr>
            </a:lvl4pPr>
            <a:lvl5pPr marL="1200150" indent="-285750" algn="l" defTabSz="914400" rtl="0" eaLnBrk="1" latinLnBrk="0" hangingPunct="1">
              <a:lnSpc>
                <a:spcPct val="90000"/>
              </a:lnSpc>
              <a:spcBef>
                <a:spcPts val="500"/>
              </a:spcBef>
              <a:buFont typeface="Arial" panose="020B0604020202020204" pitchFamily="34" charset="0"/>
              <a:buChar char="•"/>
              <a:defRPr lang="en-US" sz="1600" kern="1200" dirty="0">
                <a:solidFill>
                  <a:prstClr val="black"/>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9250" indent="-349250">
              <a:lnSpc>
                <a:spcPct val="100000"/>
              </a:lnSpc>
              <a:spcBef>
                <a:spcPts val="600"/>
              </a:spcBef>
              <a:buFont typeface="+mj-lt"/>
              <a:buAutoNum type="alphaLcPeriod"/>
            </a:pPr>
            <a:r>
              <a:rPr lang="en-US" dirty="0"/>
              <a:t>True	</a:t>
            </a:r>
          </a:p>
          <a:p>
            <a:pPr marL="349250" indent="-349250">
              <a:lnSpc>
                <a:spcPct val="100000"/>
              </a:lnSpc>
              <a:spcBef>
                <a:spcPts val="600"/>
              </a:spcBef>
              <a:buFont typeface="+mj-lt"/>
              <a:buAutoNum type="alphaLcPeriod"/>
            </a:pPr>
            <a:r>
              <a:rPr lang="en-US" dirty="0"/>
              <a:t>False</a:t>
            </a:r>
          </a:p>
        </p:txBody>
      </p:sp>
      <p:sp>
        <p:nvSpPr>
          <p:cNvPr id="8" name="Rounded Rectangle 7" descr="indicates correct answer" title="Red rectangle"/>
          <p:cNvSpPr/>
          <p:nvPr/>
        </p:nvSpPr>
        <p:spPr>
          <a:xfrm>
            <a:off x="2177983" y="3947645"/>
            <a:ext cx="1403417" cy="449941"/>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Date Placeholder 1"/>
          <p:cNvSpPr>
            <a:spLocks noGrp="1"/>
          </p:cNvSpPr>
          <p:nvPr>
            <p:ph type="dt" sz="half" idx="10"/>
          </p:nvPr>
        </p:nvSpPr>
        <p:spPr/>
        <p:txBody>
          <a:bodyPr/>
          <a:lstStyle/>
          <a:p>
            <a:r>
              <a:rPr lang="en-US" dirty="0"/>
              <a:t>May 2021</a:t>
            </a:r>
          </a:p>
        </p:txBody>
      </p:sp>
      <p:sp>
        <p:nvSpPr>
          <p:cNvPr id="3" name="Footer Placeholder 2"/>
          <p:cNvSpPr>
            <a:spLocks noGrp="1"/>
          </p:cNvSpPr>
          <p:nvPr>
            <p:ph type="ftr" sz="quarter" idx="11"/>
          </p:nvPr>
        </p:nvSpPr>
        <p:spPr/>
        <p:txBody>
          <a:bodyPr/>
          <a:lstStyle/>
          <a:p>
            <a:r>
              <a:rPr lang="en-US" dirty="0"/>
              <a:t>Medicare and Medicaid Fraud, Waste, and Abuse Prevention</a:t>
            </a:r>
          </a:p>
        </p:txBody>
      </p:sp>
    </p:spTree>
    <p:extLst>
      <p:ext uri="{BB962C8B-B14F-4D97-AF65-F5344CB8AC3E}">
        <p14:creationId xmlns:p14="http://schemas.microsoft.com/office/powerpoint/2010/main" val="4028521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Lesson 2</a:t>
            </a:r>
          </a:p>
        </p:txBody>
      </p:sp>
      <p:sp>
        <p:nvSpPr>
          <p:cNvPr id="5" name="Text Placeholder 4"/>
          <p:cNvSpPr>
            <a:spLocks noGrp="1"/>
          </p:cNvSpPr>
          <p:nvPr>
            <p:ph type="body" idx="1"/>
          </p:nvPr>
        </p:nvSpPr>
        <p:spPr/>
        <p:txBody>
          <a:bodyPr>
            <a:noAutofit/>
          </a:bodyPr>
          <a:lstStyle/>
          <a:p>
            <a:r>
              <a:rPr lang="en-US" sz="3600" dirty="0">
                <a:latin typeface="+mn-lt"/>
                <a:cs typeface="+mn-cs"/>
              </a:rPr>
              <a:t>Organizations and Strategies to Detect and Prevent Fraud and Abuse</a:t>
            </a:r>
          </a:p>
        </p:txBody>
      </p:sp>
      <p:sp>
        <p:nvSpPr>
          <p:cNvPr id="4" name="Date Placeholder 3"/>
          <p:cNvSpPr>
            <a:spLocks noGrp="1"/>
          </p:cNvSpPr>
          <p:nvPr>
            <p:ph type="dt" sz="half" idx="10"/>
          </p:nvPr>
        </p:nvSpPr>
        <p:spPr/>
        <p:txBody>
          <a:bodyPr/>
          <a:lstStyle/>
          <a:p>
            <a:r>
              <a:rPr lang="en-US" dirty="0"/>
              <a:t>May 2021</a:t>
            </a:r>
          </a:p>
        </p:txBody>
      </p:sp>
      <p:sp>
        <p:nvSpPr>
          <p:cNvPr id="3" name="Footer Placeholder 2"/>
          <p:cNvSpPr>
            <a:spLocks noGrp="1"/>
          </p:cNvSpPr>
          <p:nvPr>
            <p:ph type="ftr" sz="quarter" idx="11"/>
          </p:nvPr>
        </p:nvSpPr>
        <p:spPr/>
        <p:txBody>
          <a:bodyPr/>
          <a:lstStyle/>
          <a:p>
            <a:r>
              <a:rPr lang="en-US" dirty="0"/>
              <a:t>Medicare and Medicaid Fraud, Waste, and Abuse Prevention</a:t>
            </a:r>
          </a:p>
        </p:txBody>
      </p:sp>
    </p:spTree>
    <p:extLst>
      <p:ext uri="{BB962C8B-B14F-4D97-AF65-F5344CB8AC3E}">
        <p14:creationId xmlns:p14="http://schemas.microsoft.com/office/powerpoint/2010/main" val="36204490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B7A5FB7-624A-6D45-BB73-0C7AF9FBBF77}"/>
              </a:ext>
            </a:extLst>
          </p:cNvPr>
          <p:cNvSpPr>
            <a:spLocks noGrp="1"/>
          </p:cNvSpPr>
          <p:nvPr>
            <p:ph type="title"/>
          </p:nvPr>
        </p:nvSpPr>
        <p:spPr/>
        <p:txBody>
          <a:bodyPr/>
          <a:lstStyle/>
          <a:p>
            <a:r>
              <a:rPr lang="en-US" dirty="0"/>
              <a:t>Common Fraud Examples—COVID-19</a:t>
            </a:r>
          </a:p>
        </p:txBody>
      </p:sp>
      <p:sp>
        <p:nvSpPr>
          <p:cNvPr id="5" name="Content Placeholder 4">
            <a:extLst>
              <a:ext uri="{FF2B5EF4-FFF2-40B4-BE49-F238E27FC236}">
                <a16:creationId xmlns:a16="http://schemas.microsoft.com/office/drawing/2014/main" id="{710F3EA5-7453-3044-8A3D-84393179DEE8}"/>
              </a:ext>
            </a:extLst>
          </p:cNvPr>
          <p:cNvSpPr>
            <a:spLocks noGrp="1"/>
          </p:cNvSpPr>
          <p:nvPr>
            <p:ph idx="1"/>
          </p:nvPr>
        </p:nvSpPr>
        <p:spPr>
          <a:xfrm>
            <a:off x="609601" y="1073144"/>
            <a:ext cx="11053010" cy="5021042"/>
          </a:xfrm>
        </p:spPr>
        <p:txBody>
          <a:bodyPr>
            <a:noAutofit/>
          </a:bodyPr>
          <a:lstStyle/>
          <a:p>
            <a:r>
              <a:rPr lang="en-US" sz="2800" dirty="0"/>
              <a:t>The U.S. Department of Health &amp; Human Services (HHS) Office of Inspector General (OIG) issued an alert to the public about scams involving the novel coronavirus 2019 (COVID-19)</a:t>
            </a:r>
          </a:p>
          <a:p>
            <a:r>
              <a:rPr lang="en-US" sz="2800" dirty="0"/>
              <a:t>Scammers are advertising COVID-19 tests, HHS grants, and Medicare prescription cards in exchange for personal information, like your Medicare Number</a:t>
            </a:r>
          </a:p>
          <a:p>
            <a:r>
              <a:rPr lang="en-US" sz="2800" dirty="0"/>
              <a:t>Be suspicious:</a:t>
            </a:r>
          </a:p>
          <a:p>
            <a:pPr lvl="1"/>
            <a:r>
              <a:rPr lang="en-US" sz="2400" dirty="0"/>
              <a:t>If you’re asked to pay out-of-pocket to get a vaccine</a:t>
            </a:r>
          </a:p>
          <a:p>
            <a:pPr lvl="1"/>
            <a:r>
              <a:rPr lang="en-US" sz="2400" dirty="0"/>
              <a:t>If you’re asked to pay to sign-up for a vaccine or get “early access”</a:t>
            </a:r>
          </a:p>
          <a:p>
            <a:pPr lvl="1"/>
            <a:r>
              <a:rPr lang="en-US" sz="2400" dirty="0"/>
              <a:t>Of vaccine advertisements through unsolicited social media, emails, phone calls, or other online contact</a:t>
            </a:r>
          </a:p>
          <a:p>
            <a:pPr lvl="1"/>
            <a:r>
              <a:rPr lang="en-US" sz="2400" dirty="0"/>
              <a:t>Of offers to ship or sell vaccines for payment </a:t>
            </a:r>
          </a:p>
        </p:txBody>
      </p:sp>
      <p:sp>
        <p:nvSpPr>
          <p:cNvPr id="6" name="Date Placeholder 5">
            <a:extLst>
              <a:ext uri="{FF2B5EF4-FFF2-40B4-BE49-F238E27FC236}">
                <a16:creationId xmlns:a16="http://schemas.microsoft.com/office/drawing/2014/main" id="{24DFEBB1-81D0-C34F-ADEC-D0F887B655C6}"/>
              </a:ext>
            </a:extLst>
          </p:cNvPr>
          <p:cNvSpPr>
            <a:spLocks noGrp="1"/>
          </p:cNvSpPr>
          <p:nvPr>
            <p:ph type="dt" sz="half" idx="10"/>
          </p:nvPr>
        </p:nvSpPr>
        <p:spPr/>
        <p:txBody>
          <a:bodyPr/>
          <a:lstStyle/>
          <a:p>
            <a:r>
              <a:rPr lang="en-US" dirty="0"/>
              <a:t>May 2021</a:t>
            </a:r>
          </a:p>
        </p:txBody>
      </p:sp>
      <p:sp>
        <p:nvSpPr>
          <p:cNvPr id="7" name="Footer Placeholder 6">
            <a:extLst>
              <a:ext uri="{FF2B5EF4-FFF2-40B4-BE49-F238E27FC236}">
                <a16:creationId xmlns:a16="http://schemas.microsoft.com/office/drawing/2014/main" id="{5A20AE4D-0D94-194C-9E1C-072CFE5BB361}"/>
              </a:ext>
            </a:extLst>
          </p:cNvPr>
          <p:cNvSpPr>
            <a:spLocks noGrp="1"/>
          </p:cNvSpPr>
          <p:nvPr>
            <p:ph type="ftr" sz="quarter" idx="11"/>
          </p:nvPr>
        </p:nvSpPr>
        <p:spPr/>
        <p:txBody>
          <a:bodyPr/>
          <a:lstStyle/>
          <a:p>
            <a:r>
              <a:rPr lang="en-US" dirty="0"/>
              <a:t>Medicare and Medicaid Fraud, Waste, and Abuse Prevention</a:t>
            </a:r>
          </a:p>
        </p:txBody>
      </p:sp>
    </p:spTree>
    <p:extLst>
      <p:ext uri="{BB962C8B-B14F-4D97-AF65-F5344CB8AC3E}">
        <p14:creationId xmlns:p14="http://schemas.microsoft.com/office/powerpoint/2010/main" val="16930964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B7A5FB7-624A-6D45-BB73-0C7AF9FBBF77}"/>
              </a:ext>
            </a:extLst>
          </p:cNvPr>
          <p:cNvSpPr>
            <a:spLocks noGrp="1"/>
          </p:cNvSpPr>
          <p:nvPr>
            <p:ph type="title"/>
          </p:nvPr>
        </p:nvSpPr>
        <p:spPr/>
        <p:txBody>
          <a:bodyPr/>
          <a:lstStyle/>
          <a:p>
            <a:r>
              <a:rPr lang="en-US" dirty="0"/>
              <a:t>Ways to Protect Yourself from COVID-19 Fraud Schemes</a:t>
            </a:r>
          </a:p>
        </p:txBody>
      </p:sp>
      <p:sp>
        <p:nvSpPr>
          <p:cNvPr id="5" name="Content Placeholder 4">
            <a:extLst>
              <a:ext uri="{FF2B5EF4-FFF2-40B4-BE49-F238E27FC236}">
                <a16:creationId xmlns:a16="http://schemas.microsoft.com/office/drawing/2014/main" id="{710F3EA5-7453-3044-8A3D-84393179DEE8}"/>
              </a:ext>
            </a:extLst>
          </p:cNvPr>
          <p:cNvSpPr>
            <a:spLocks noGrp="1"/>
          </p:cNvSpPr>
          <p:nvPr>
            <p:ph idx="1"/>
          </p:nvPr>
        </p:nvSpPr>
        <p:spPr>
          <a:xfrm>
            <a:off x="480447" y="1332177"/>
            <a:ext cx="11182164" cy="5174346"/>
          </a:xfrm>
        </p:spPr>
        <p:txBody>
          <a:bodyPr>
            <a:noAutofit/>
          </a:bodyPr>
          <a:lstStyle/>
          <a:p>
            <a:r>
              <a:rPr lang="en-US" sz="3000" dirty="0"/>
              <a:t>You won’t be asked for money to get your COVID-19 vaccine or to enhance your ranking for vaccine eligibility</a:t>
            </a:r>
          </a:p>
          <a:p>
            <a:r>
              <a:rPr lang="en-US" sz="3000" dirty="0"/>
              <a:t>Be cautious of unsolicited calls, texts, visits, posts, or emails requesting your personal data</a:t>
            </a:r>
          </a:p>
          <a:p>
            <a:r>
              <a:rPr lang="en-US" sz="3000" dirty="0"/>
              <a:t>If you need a COVID-19 test, work with your provider or ensure the testing site is legitimate</a:t>
            </a:r>
          </a:p>
          <a:p>
            <a:r>
              <a:rPr lang="en-US" sz="3000" dirty="0"/>
              <a:t>Don’t share photos of your COVID-19 vaccination card on social media </a:t>
            </a:r>
          </a:p>
          <a:p>
            <a:r>
              <a:rPr lang="en-US" sz="3000" dirty="0"/>
              <a:t>Be aware of scammers posing as COVID-19 contact tracers</a:t>
            </a:r>
          </a:p>
          <a:p>
            <a:endParaRPr lang="en-US" dirty="0"/>
          </a:p>
        </p:txBody>
      </p:sp>
      <p:sp>
        <p:nvSpPr>
          <p:cNvPr id="6" name="Date Placeholder 5">
            <a:extLst>
              <a:ext uri="{FF2B5EF4-FFF2-40B4-BE49-F238E27FC236}">
                <a16:creationId xmlns:a16="http://schemas.microsoft.com/office/drawing/2014/main" id="{24DFEBB1-81D0-C34F-ADEC-D0F887B655C6}"/>
              </a:ext>
            </a:extLst>
          </p:cNvPr>
          <p:cNvSpPr>
            <a:spLocks noGrp="1"/>
          </p:cNvSpPr>
          <p:nvPr>
            <p:ph type="dt" sz="half" idx="10"/>
          </p:nvPr>
        </p:nvSpPr>
        <p:spPr/>
        <p:txBody>
          <a:bodyPr/>
          <a:lstStyle/>
          <a:p>
            <a:r>
              <a:rPr lang="en-US" dirty="0"/>
              <a:t>May 2021</a:t>
            </a:r>
          </a:p>
        </p:txBody>
      </p:sp>
      <p:sp>
        <p:nvSpPr>
          <p:cNvPr id="7" name="Footer Placeholder 6">
            <a:extLst>
              <a:ext uri="{FF2B5EF4-FFF2-40B4-BE49-F238E27FC236}">
                <a16:creationId xmlns:a16="http://schemas.microsoft.com/office/drawing/2014/main" id="{5A20AE4D-0D94-194C-9E1C-072CFE5BB361}"/>
              </a:ext>
            </a:extLst>
          </p:cNvPr>
          <p:cNvSpPr>
            <a:spLocks noGrp="1"/>
          </p:cNvSpPr>
          <p:nvPr>
            <p:ph type="ftr" sz="quarter" idx="11"/>
          </p:nvPr>
        </p:nvSpPr>
        <p:spPr/>
        <p:txBody>
          <a:bodyPr/>
          <a:lstStyle/>
          <a:p>
            <a:r>
              <a:rPr lang="en-US" dirty="0"/>
              <a:t>Medicare and Medicaid Fraud, Waste, and Abuse Prevention</a:t>
            </a:r>
          </a:p>
        </p:txBody>
      </p:sp>
    </p:spTree>
    <p:extLst>
      <p:ext uri="{BB962C8B-B14F-4D97-AF65-F5344CB8AC3E}">
        <p14:creationId xmlns:p14="http://schemas.microsoft.com/office/powerpoint/2010/main" val="20656948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B7A5FB7-624A-6D45-BB73-0C7AF9FBBF77}"/>
              </a:ext>
            </a:extLst>
          </p:cNvPr>
          <p:cNvSpPr>
            <a:spLocks noGrp="1"/>
          </p:cNvSpPr>
          <p:nvPr>
            <p:ph type="title"/>
          </p:nvPr>
        </p:nvSpPr>
        <p:spPr/>
        <p:txBody>
          <a:bodyPr/>
          <a:lstStyle/>
          <a:p>
            <a:r>
              <a:rPr lang="en-US" dirty="0"/>
              <a:t>Consequences of Sharing Your Health Care Information </a:t>
            </a:r>
            <a:br>
              <a:rPr lang="en-US" dirty="0"/>
            </a:br>
            <a:r>
              <a:rPr lang="en-US" dirty="0"/>
              <a:t>or Number</a:t>
            </a:r>
          </a:p>
        </p:txBody>
      </p:sp>
      <p:sp>
        <p:nvSpPr>
          <p:cNvPr id="5" name="Content Placeholder 4">
            <a:extLst>
              <a:ext uri="{FF2B5EF4-FFF2-40B4-BE49-F238E27FC236}">
                <a16:creationId xmlns:a16="http://schemas.microsoft.com/office/drawing/2014/main" id="{710F3EA5-7453-3044-8A3D-84393179DEE8}"/>
              </a:ext>
            </a:extLst>
          </p:cNvPr>
          <p:cNvSpPr>
            <a:spLocks noGrp="1"/>
          </p:cNvSpPr>
          <p:nvPr>
            <p:ph idx="1"/>
          </p:nvPr>
        </p:nvSpPr>
        <p:spPr/>
        <p:txBody>
          <a:bodyPr>
            <a:normAutofit/>
          </a:bodyPr>
          <a:lstStyle/>
          <a:p>
            <a:r>
              <a:rPr lang="en-US" dirty="0"/>
              <a:t>Your medical records could be wrong</a:t>
            </a:r>
          </a:p>
          <a:p>
            <a:r>
              <a:rPr lang="en-US" dirty="0"/>
              <a:t>If you intentionally participated, you could be charged with health care fraud </a:t>
            </a:r>
          </a:p>
          <a:p>
            <a:r>
              <a:rPr lang="en-US" dirty="0"/>
              <a:t>You might lose your benefits</a:t>
            </a:r>
          </a:p>
          <a:p>
            <a:r>
              <a:rPr lang="en-US" dirty="0"/>
              <a:t>If you have Medicaid, you could be placed into a lock-in program which limits you to certain doctors, drug stores, and hospitals for activities like</a:t>
            </a:r>
          </a:p>
          <a:p>
            <a:pPr lvl="1"/>
            <a:r>
              <a:rPr lang="en-US" dirty="0"/>
              <a:t>Emergency department visits for non-emergency care </a:t>
            </a:r>
          </a:p>
          <a:p>
            <a:pPr lvl="1"/>
            <a:r>
              <a:rPr lang="en-US" dirty="0"/>
              <a:t>Using multiple doctors that duplicate treatment or medication</a:t>
            </a:r>
          </a:p>
          <a:p>
            <a:pPr marL="0" indent="0">
              <a:buNone/>
            </a:pPr>
            <a:endParaRPr lang="en-US" dirty="0"/>
          </a:p>
          <a:p>
            <a:endParaRPr lang="en-US" dirty="0"/>
          </a:p>
          <a:p>
            <a:endParaRPr lang="en-US" dirty="0"/>
          </a:p>
        </p:txBody>
      </p:sp>
      <p:sp>
        <p:nvSpPr>
          <p:cNvPr id="6" name="Date Placeholder 5">
            <a:extLst>
              <a:ext uri="{FF2B5EF4-FFF2-40B4-BE49-F238E27FC236}">
                <a16:creationId xmlns:a16="http://schemas.microsoft.com/office/drawing/2014/main" id="{24DFEBB1-81D0-C34F-ADEC-D0F887B655C6}"/>
              </a:ext>
            </a:extLst>
          </p:cNvPr>
          <p:cNvSpPr>
            <a:spLocks noGrp="1"/>
          </p:cNvSpPr>
          <p:nvPr>
            <p:ph type="dt" sz="half" idx="10"/>
          </p:nvPr>
        </p:nvSpPr>
        <p:spPr/>
        <p:txBody>
          <a:bodyPr/>
          <a:lstStyle/>
          <a:p>
            <a:r>
              <a:rPr lang="en-US" dirty="0"/>
              <a:t>May 2021</a:t>
            </a:r>
          </a:p>
        </p:txBody>
      </p:sp>
      <p:sp>
        <p:nvSpPr>
          <p:cNvPr id="7" name="Footer Placeholder 6">
            <a:extLst>
              <a:ext uri="{FF2B5EF4-FFF2-40B4-BE49-F238E27FC236}">
                <a16:creationId xmlns:a16="http://schemas.microsoft.com/office/drawing/2014/main" id="{5A20AE4D-0D94-194C-9E1C-072CFE5BB361}"/>
              </a:ext>
            </a:extLst>
          </p:cNvPr>
          <p:cNvSpPr>
            <a:spLocks noGrp="1"/>
          </p:cNvSpPr>
          <p:nvPr>
            <p:ph type="ftr" sz="quarter" idx="11"/>
          </p:nvPr>
        </p:nvSpPr>
        <p:spPr/>
        <p:txBody>
          <a:bodyPr/>
          <a:lstStyle/>
          <a:p>
            <a:r>
              <a:rPr lang="en-US" dirty="0"/>
              <a:t>Medicare and Medicaid Fraud, Waste, and Abuse Prevention</a:t>
            </a:r>
          </a:p>
        </p:txBody>
      </p:sp>
    </p:spTree>
    <p:extLst>
      <p:ext uri="{BB962C8B-B14F-4D97-AF65-F5344CB8AC3E}">
        <p14:creationId xmlns:p14="http://schemas.microsoft.com/office/powerpoint/2010/main" val="14041890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Contents</a:t>
            </a:r>
          </a:p>
        </p:txBody>
      </p:sp>
      <p:sp>
        <p:nvSpPr>
          <p:cNvPr id="8" name="Content Placeholder 7"/>
          <p:cNvSpPr>
            <a:spLocks noGrp="1"/>
          </p:cNvSpPr>
          <p:nvPr>
            <p:ph idx="1"/>
          </p:nvPr>
        </p:nvSpPr>
        <p:spPr>
          <a:xfrm>
            <a:off x="1713742" y="1143000"/>
            <a:ext cx="9837234" cy="5021042"/>
          </a:xfrm>
        </p:spPr>
        <p:txBody>
          <a:bodyPr>
            <a:normAutofit fontScale="92500"/>
          </a:bodyPr>
          <a:lstStyle/>
          <a:p>
            <a:pPr marL="1606550" lvl="0" indent="-1606550" defTabSz="685800">
              <a:spcBef>
                <a:spcPts val="450"/>
              </a:spcBef>
              <a:buNone/>
            </a:pPr>
            <a:r>
              <a:rPr lang="en-US" b="1" dirty="0"/>
              <a:t>Lesson 1</a:t>
            </a:r>
            <a:r>
              <a:rPr lang="en-US" dirty="0"/>
              <a:t>—Fraud, Waste, and Abuse Overview.......................</a:t>
            </a:r>
          </a:p>
          <a:p>
            <a:pPr marL="1597025" lvl="0" indent="-1597025" defTabSz="685800">
              <a:spcBef>
                <a:spcPts val="450"/>
              </a:spcBef>
              <a:buNone/>
              <a:tabLst>
                <a:tab pos="1600200" algn="l"/>
              </a:tabLst>
            </a:pPr>
            <a:r>
              <a:rPr lang="en-US" b="1" dirty="0"/>
              <a:t>Lesson 2</a:t>
            </a:r>
            <a:r>
              <a:rPr lang="en-US" dirty="0"/>
              <a:t>—Organizations and Strategies to Detect and Prevent Fraud and Abuse……………………………………..............</a:t>
            </a:r>
          </a:p>
          <a:p>
            <a:pPr marL="0" lvl="0" indent="0" defTabSz="685800">
              <a:spcBef>
                <a:spcPts val="450"/>
              </a:spcBef>
              <a:buNone/>
            </a:pPr>
            <a:r>
              <a:rPr lang="en-US" b="1" dirty="0"/>
              <a:t>Lesson 3</a:t>
            </a:r>
            <a:r>
              <a:rPr lang="en-US" dirty="0"/>
              <a:t>—How You Can Fight Fraud.......................................</a:t>
            </a:r>
          </a:p>
          <a:p>
            <a:pPr marL="0" lvl="0" indent="0" defTabSz="685800">
              <a:spcBef>
                <a:spcPts val="450"/>
              </a:spcBef>
              <a:buNone/>
            </a:pPr>
            <a:r>
              <a:rPr lang="en-US" dirty="0"/>
              <a:t>Key Points to Remember..........................................................</a:t>
            </a:r>
          </a:p>
          <a:p>
            <a:pPr marL="0" lvl="0" indent="0" defTabSz="685800">
              <a:spcBef>
                <a:spcPts val="450"/>
              </a:spcBef>
              <a:buNone/>
            </a:pPr>
            <a:r>
              <a:rPr lang="en-US" dirty="0"/>
              <a:t>Examples of Successful Fraud Takedowns…………………………….</a:t>
            </a:r>
          </a:p>
          <a:p>
            <a:pPr marL="0" lvl="0" indent="0" defTabSz="685800">
              <a:spcBef>
                <a:spcPts val="450"/>
              </a:spcBef>
              <a:buNone/>
            </a:pPr>
            <a:r>
              <a:rPr lang="en-US" dirty="0"/>
              <a:t>Medicare Fraud &amp; Abuse Resource Guide………………..……….....</a:t>
            </a:r>
          </a:p>
          <a:p>
            <a:pPr marL="0" lvl="0" indent="0" defTabSz="685800">
              <a:spcBef>
                <a:spcPts val="450"/>
              </a:spcBef>
              <a:buNone/>
            </a:pPr>
            <a:r>
              <a:rPr lang="en-US" dirty="0"/>
              <a:t>Acronyms.................................................................................</a:t>
            </a:r>
          </a:p>
        </p:txBody>
      </p:sp>
      <p:sp>
        <p:nvSpPr>
          <p:cNvPr id="6" name="Content Placeholder 7"/>
          <p:cNvSpPr txBox="1">
            <a:spLocks/>
          </p:cNvSpPr>
          <p:nvPr/>
        </p:nvSpPr>
        <p:spPr>
          <a:xfrm>
            <a:off x="11021229" y="1196750"/>
            <a:ext cx="1570821" cy="50210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pitchFamily="2" charset="2"/>
              <a:buChar char="§"/>
              <a:defRPr lang="en-US" sz="3200" kern="1200" dirty="0">
                <a:solidFill>
                  <a:prstClr val="black"/>
                </a:solidFill>
                <a:latin typeface="+mn-lt"/>
                <a:ea typeface="+mn-ea"/>
                <a:cs typeface="+mn-cs"/>
              </a:defRPr>
            </a:lvl1pPr>
            <a:lvl2pPr marL="573088" indent="-342900" algn="l" defTabSz="914400" rtl="0" eaLnBrk="1" latinLnBrk="0" hangingPunct="1">
              <a:lnSpc>
                <a:spcPct val="90000"/>
              </a:lnSpc>
              <a:spcBef>
                <a:spcPts val="500"/>
              </a:spcBef>
              <a:buFont typeface="Arial" panose="020B0604020202020204" pitchFamily="34" charset="0"/>
              <a:buChar char="•"/>
              <a:defRPr lang="en-US" sz="2800" kern="1200" dirty="0">
                <a:solidFill>
                  <a:prstClr val="black"/>
                </a:solidFill>
                <a:latin typeface="+mn-lt"/>
                <a:ea typeface="+mn-ea"/>
                <a:cs typeface="+mn-cs"/>
              </a:defRPr>
            </a:lvl2pPr>
            <a:lvl3pPr marL="804863" indent="-342900" algn="l" defTabSz="914400" rtl="0" eaLnBrk="1" latinLnBrk="0" hangingPunct="1">
              <a:lnSpc>
                <a:spcPct val="90000"/>
              </a:lnSpc>
              <a:spcBef>
                <a:spcPts val="500"/>
              </a:spcBef>
              <a:buFont typeface="Arial" panose="020B0604020202020204" pitchFamily="34" charset="0"/>
              <a:buChar char="•"/>
              <a:defRPr lang="en-US" sz="2400" kern="1200" dirty="0">
                <a:solidFill>
                  <a:prstClr val="black"/>
                </a:solidFill>
                <a:latin typeface="+mn-lt"/>
                <a:ea typeface="+mn-ea"/>
                <a:cs typeface="+mn-cs"/>
              </a:defRPr>
            </a:lvl3pPr>
            <a:lvl4pPr marL="969962" indent="-285750" algn="l" defTabSz="914400" rtl="0" eaLnBrk="1" latinLnBrk="0" hangingPunct="1">
              <a:lnSpc>
                <a:spcPct val="90000"/>
              </a:lnSpc>
              <a:spcBef>
                <a:spcPts val="500"/>
              </a:spcBef>
              <a:buFont typeface="Arial" panose="020B0604020202020204" pitchFamily="34" charset="0"/>
              <a:buChar char="•"/>
              <a:defRPr lang="en-US" sz="2000" kern="1200" dirty="0">
                <a:solidFill>
                  <a:prstClr val="black"/>
                </a:solidFill>
                <a:latin typeface="+mn-lt"/>
                <a:ea typeface="+mn-ea"/>
                <a:cs typeface="+mn-cs"/>
              </a:defRPr>
            </a:lvl4pPr>
            <a:lvl5pPr marL="1200150" indent="-285750" algn="l" defTabSz="914400" rtl="0" eaLnBrk="1" latinLnBrk="0" hangingPunct="1">
              <a:lnSpc>
                <a:spcPct val="90000"/>
              </a:lnSpc>
              <a:spcBef>
                <a:spcPts val="500"/>
              </a:spcBef>
              <a:buFont typeface="Arial" panose="020B0604020202020204" pitchFamily="34" charset="0"/>
              <a:buChar char="•"/>
              <a:defRPr lang="en-US" sz="1600" kern="1200" dirty="0">
                <a:solidFill>
                  <a:prstClr val="black"/>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606550" indent="-1606550" defTabSz="685800">
              <a:lnSpc>
                <a:spcPct val="100000"/>
              </a:lnSpc>
              <a:spcBef>
                <a:spcPts val="450"/>
              </a:spcBef>
              <a:buFont typeface="Wingdings" pitchFamily="2" charset="2"/>
              <a:buNone/>
            </a:pPr>
            <a:r>
              <a:rPr lang="en-US" sz="2800" dirty="0"/>
              <a:t>4-15</a:t>
            </a:r>
          </a:p>
          <a:p>
            <a:pPr marL="1606550" indent="-1606550" defTabSz="685800">
              <a:lnSpc>
                <a:spcPct val="100000"/>
              </a:lnSpc>
              <a:spcBef>
                <a:spcPts val="450"/>
              </a:spcBef>
              <a:buFont typeface="Wingdings" pitchFamily="2" charset="2"/>
              <a:buNone/>
            </a:pPr>
            <a:endParaRPr lang="en-US" sz="2800" dirty="0"/>
          </a:p>
          <a:p>
            <a:pPr marL="1606550" indent="-1606550" defTabSz="685800">
              <a:lnSpc>
                <a:spcPct val="100000"/>
              </a:lnSpc>
              <a:spcBef>
                <a:spcPts val="450"/>
              </a:spcBef>
              <a:buFont typeface="Wingdings" pitchFamily="2" charset="2"/>
              <a:buNone/>
            </a:pPr>
            <a:r>
              <a:rPr lang="en-US" sz="2800" dirty="0"/>
              <a:t>16-39</a:t>
            </a:r>
          </a:p>
          <a:p>
            <a:pPr marL="1606550" indent="-1606550" defTabSz="685800">
              <a:lnSpc>
                <a:spcPct val="100000"/>
              </a:lnSpc>
              <a:spcBef>
                <a:spcPts val="450"/>
              </a:spcBef>
              <a:buFont typeface="Wingdings" pitchFamily="2" charset="2"/>
              <a:buNone/>
            </a:pPr>
            <a:r>
              <a:rPr lang="en-US" sz="2800" dirty="0"/>
              <a:t>40-54</a:t>
            </a:r>
          </a:p>
          <a:p>
            <a:pPr marL="1606550" indent="-1606550" defTabSz="685800">
              <a:lnSpc>
                <a:spcPct val="100000"/>
              </a:lnSpc>
              <a:spcBef>
                <a:spcPts val="450"/>
              </a:spcBef>
              <a:buFont typeface="Wingdings" pitchFamily="2" charset="2"/>
              <a:buNone/>
            </a:pPr>
            <a:r>
              <a:rPr lang="en-US" sz="2800" dirty="0"/>
              <a:t>55</a:t>
            </a:r>
          </a:p>
          <a:p>
            <a:pPr marL="1606550" indent="-1606550" defTabSz="685800">
              <a:lnSpc>
                <a:spcPct val="100000"/>
              </a:lnSpc>
              <a:spcBef>
                <a:spcPts val="450"/>
              </a:spcBef>
              <a:buFont typeface="Wingdings" pitchFamily="2" charset="2"/>
              <a:buNone/>
            </a:pPr>
            <a:r>
              <a:rPr lang="en-US" sz="2800" dirty="0"/>
              <a:t>56</a:t>
            </a:r>
          </a:p>
          <a:p>
            <a:pPr marL="1606550" indent="-1606550" defTabSz="685800">
              <a:lnSpc>
                <a:spcPct val="100000"/>
              </a:lnSpc>
              <a:spcBef>
                <a:spcPts val="450"/>
              </a:spcBef>
              <a:buFont typeface="Wingdings" pitchFamily="2" charset="2"/>
              <a:buNone/>
            </a:pPr>
            <a:r>
              <a:rPr lang="en-US" sz="2800" dirty="0"/>
              <a:t>57-59</a:t>
            </a:r>
          </a:p>
          <a:p>
            <a:pPr marL="1606550" indent="-1606550" defTabSz="685800">
              <a:lnSpc>
                <a:spcPct val="100000"/>
              </a:lnSpc>
              <a:spcBef>
                <a:spcPts val="450"/>
              </a:spcBef>
              <a:buFont typeface="Wingdings" pitchFamily="2" charset="2"/>
              <a:buNone/>
            </a:pPr>
            <a:r>
              <a:rPr lang="en-US" sz="2800" dirty="0"/>
              <a:t>60-61</a:t>
            </a:r>
            <a:endParaRPr lang="en-US" dirty="0"/>
          </a:p>
        </p:txBody>
      </p:sp>
      <p:sp>
        <p:nvSpPr>
          <p:cNvPr id="2" name="Date Placeholder 1">
            <a:extLst>
              <a:ext uri="{FF2B5EF4-FFF2-40B4-BE49-F238E27FC236}">
                <a16:creationId xmlns:a16="http://schemas.microsoft.com/office/drawing/2014/main" id="{B04D0148-BAB7-A547-9D22-39BCBAEDAD6D}"/>
              </a:ext>
            </a:extLst>
          </p:cNvPr>
          <p:cNvSpPr>
            <a:spLocks noGrp="1"/>
          </p:cNvSpPr>
          <p:nvPr>
            <p:ph type="dt" sz="half" idx="10"/>
          </p:nvPr>
        </p:nvSpPr>
        <p:spPr/>
        <p:txBody>
          <a:bodyPr/>
          <a:lstStyle/>
          <a:p>
            <a:r>
              <a:rPr lang="en-US" dirty="0"/>
              <a:t>May 2021</a:t>
            </a:r>
          </a:p>
        </p:txBody>
      </p:sp>
      <p:sp>
        <p:nvSpPr>
          <p:cNvPr id="3" name="Footer Placeholder 2">
            <a:extLst>
              <a:ext uri="{FF2B5EF4-FFF2-40B4-BE49-F238E27FC236}">
                <a16:creationId xmlns:a16="http://schemas.microsoft.com/office/drawing/2014/main" id="{87A1909C-8072-B843-A186-999E32FE69CC}"/>
              </a:ext>
            </a:extLst>
          </p:cNvPr>
          <p:cNvSpPr>
            <a:spLocks noGrp="1"/>
          </p:cNvSpPr>
          <p:nvPr>
            <p:ph type="ftr" sz="quarter" idx="11"/>
          </p:nvPr>
        </p:nvSpPr>
        <p:spPr/>
        <p:txBody>
          <a:bodyPr/>
          <a:lstStyle/>
          <a:p>
            <a:r>
              <a:rPr lang="en-US" dirty="0"/>
              <a:t>Medicare and Medicaid Fraud, Waste, and Abuse Prevention</a:t>
            </a:r>
          </a:p>
        </p:txBody>
      </p:sp>
    </p:spTree>
    <p:extLst>
      <p:ext uri="{BB962C8B-B14F-4D97-AF65-F5344CB8AC3E}">
        <p14:creationId xmlns:p14="http://schemas.microsoft.com/office/powerpoint/2010/main" val="21632126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B7A5FB7-624A-6D45-BB73-0C7AF9FBBF77}"/>
              </a:ext>
            </a:extLst>
          </p:cNvPr>
          <p:cNvSpPr>
            <a:spLocks noGrp="1"/>
          </p:cNvSpPr>
          <p:nvPr>
            <p:ph type="title"/>
          </p:nvPr>
        </p:nvSpPr>
        <p:spPr/>
        <p:txBody>
          <a:bodyPr/>
          <a:lstStyle/>
          <a:p>
            <a:r>
              <a:rPr lang="en-US" dirty="0"/>
              <a:t>Preventing Fraud in Medicare Health and Drug Plans</a:t>
            </a:r>
          </a:p>
        </p:txBody>
      </p:sp>
      <p:sp>
        <p:nvSpPr>
          <p:cNvPr id="5" name="Content Placeholder 4">
            <a:extLst>
              <a:ext uri="{FF2B5EF4-FFF2-40B4-BE49-F238E27FC236}">
                <a16:creationId xmlns:a16="http://schemas.microsoft.com/office/drawing/2014/main" id="{710F3EA5-7453-3044-8A3D-84393179DEE8}"/>
              </a:ext>
            </a:extLst>
          </p:cNvPr>
          <p:cNvSpPr>
            <a:spLocks noGrp="1"/>
          </p:cNvSpPr>
          <p:nvPr>
            <p:ph idx="1"/>
          </p:nvPr>
        </p:nvSpPr>
        <p:spPr/>
        <p:txBody>
          <a:bodyPr/>
          <a:lstStyle/>
          <a:p>
            <a:r>
              <a:rPr lang="en-US" sz="2800" dirty="0"/>
              <a:t>Plan agents and brokers must follow CMS’s Marketing Guidelines</a:t>
            </a:r>
          </a:p>
          <a:p>
            <a:r>
              <a:rPr lang="en-US" sz="2800" dirty="0"/>
              <a:t>Examples of what plans can’t do:</a:t>
            </a:r>
          </a:p>
          <a:p>
            <a:pPr lvl="1"/>
            <a:r>
              <a:rPr lang="en-US" sz="2400" dirty="0"/>
              <a:t>Send unwanted emails without an “opt-out” function</a:t>
            </a:r>
          </a:p>
          <a:p>
            <a:pPr lvl="1"/>
            <a:r>
              <a:rPr lang="en-US" sz="2400" dirty="0"/>
              <a:t>Visit homes uninvited to encourage enrollment in their plan </a:t>
            </a:r>
          </a:p>
          <a:p>
            <a:pPr lvl="1"/>
            <a:r>
              <a:rPr lang="en-US" sz="2400" dirty="0"/>
              <a:t>Call or text non-members (unless given permission)</a:t>
            </a:r>
          </a:p>
          <a:p>
            <a:pPr lvl="1"/>
            <a:r>
              <a:rPr lang="en-US" sz="2400" dirty="0"/>
              <a:t>Offer cash to join their plan</a:t>
            </a:r>
          </a:p>
          <a:p>
            <a:pPr lvl="1"/>
            <a:r>
              <a:rPr lang="en-US" sz="2400" dirty="0"/>
              <a:t>Give free meals at sales or marketing events</a:t>
            </a:r>
          </a:p>
          <a:p>
            <a:pPr lvl="1"/>
            <a:r>
              <a:rPr lang="en-US" sz="2400" dirty="0"/>
              <a:t>Talk about their plan in restricted areas like exam rooms, hospital patient rooms, treatment areas, and pharmacy counters</a:t>
            </a:r>
          </a:p>
          <a:p>
            <a:r>
              <a:rPr lang="en-US" sz="2800" dirty="0"/>
              <a:t>If you think an agent or broker broke Medicare plan rules, call 1-800-MEDICARE (1-800-633-4227); TTY: 1-877-486-2048</a:t>
            </a:r>
          </a:p>
          <a:p>
            <a:endParaRPr lang="en-US" dirty="0"/>
          </a:p>
        </p:txBody>
      </p:sp>
      <p:sp>
        <p:nvSpPr>
          <p:cNvPr id="6" name="Date Placeholder 5">
            <a:extLst>
              <a:ext uri="{FF2B5EF4-FFF2-40B4-BE49-F238E27FC236}">
                <a16:creationId xmlns:a16="http://schemas.microsoft.com/office/drawing/2014/main" id="{24DFEBB1-81D0-C34F-ADEC-D0F887B655C6}"/>
              </a:ext>
            </a:extLst>
          </p:cNvPr>
          <p:cNvSpPr>
            <a:spLocks noGrp="1"/>
          </p:cNvSpPr>
          <p:nvPr>
            <p:ph type="dt" sz="half" idx="10"/>
          </p:nvPr>
        </p:nvSpPr>
        <p:spPr/>
        <p:txBody>
          <a:bodyPr/>
          <a:lstStyle/>
          <a:p>
            <a:r>
              <a:rPr lang="en-US" dirty="0"/>
              <a:t>May 2021</a:t>
            </a:r>
          </a:p>
        </p:txBody>
      </p:sp>
      <p:sp>
        <p:nvSpPr>
          <p:cNvPr id="7" name="Footer Placeholder 6">
            <a:extLst>
              <a:ext uri="{FF2B5EF4-FFF2-40B4-BE49-F238E27FC236}">
                <a16:creationId xmlns:a16="http://schemas.microsoft.com/office/drawing/2014/main" id="{5A20AE4D-0D94-194C-9E1C-072CFE5BB361}"/>
              </a:ext>
            </a:extLst>
          </p:cNvPr>
          <p:cNvSpPr>
            <a:spLocks noGrp="1"/>
          </p:cNvSpPr>
          <p:nvPr>
            <p:ph type="ftr" sz="quarter" idx="11"/>
          </p:nvPr>
        </p:nvSpPr>
        <p:spPr/>
        <p:txBody>
          <a:bodyPr/>
          <a:lstStyle/>
          <a:p>
            <a:r>
              <a:rPr lang="en-US" dirty="0"/>
              <a:t>Medicare and Medicaid Fraud, Waste, and Abuse Prevention</a:t>
            </a:r>
          </a:p>
        </p:txBody>
      </p:sp>
    </p:spTree>
    <p:extLst>
      <p:ext uri="{BB962C8B-B14F-4D97-AF65-F5344CB8AC3E}">
        <p14:creationId xmlns:p14="http://schemas.microsoft.com/office/powerpoint/2010/main" val="38021785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B7A5FB7-624A-6D45-BB73-0C7AF9FBBF77}"/>
              </a:ext>
            </a:extLst>
          </p:cNvPr>
          <p:cNvSpPr>
            <a:spLocks noGrp="1"/>
          </p:cNvSpPr>
          <p:nvPr>
            <p:ph type="title"/>
          </p:nvPr>
        </p:nvSpPr>
        <p:spPr/>
        <p:txBody>
          <a:bodyPr/>
          <a:lstStyle/>
          <a:p>
            <a:r>
              <a:rPr lang="en-US" dirty="0"/>
              <a:t>Common Fraud Examples</a:t>
            </a:r>
            <a:r>
              <a:rPr lang="en-US" dirty="0">
                <a:latin typeface="Calibri" panose="020F0502020204030204" pitchFamily="34" charset="0"/>
              </a:rPr>
              <a:t>—</a:t>
            </a:r>
            <a:r>
              <a:rPr lang="en-US" dirty="0"/>
              <a:t>Genetic Testing &amp; Braces</a:t>
            </a:r>
          </a:p>
        </p:txBody>
      </p:sp>
      <p:pic>
        <p:nvPicPr>
          <p:cNvPr id="8" name="Picture 7" descr="Image from NIH's Genetics Home Reference" title="Genetic Testing Image"/>
          <p:cNvPicPr>
            <a:picLocks noChangeAspect="1"/>
          </p:cNvPicPr>
          <p:nvPr/>
        </p:nvPicPr>
        <p:blipFill>
          <a:blip r:embed="rId3"/>
          <a:stretch>
            <a:fillRect/>
          </a:stretch>
        </p:blipFill>
        <p:spPr>
          <a:xfrm>
            <a:off x="10664961" y="1459351"/>
            <a:ext cx="1378576" cy="1397993"/>
          </a:xfrm>
          <a:prstGeom prst="rect">
            <a:avLst/>
          </a:prstGeom>
        </p:spPr>
      </p:pic>
      <p:sp>
        <p:nvSpPr>
          <p:cNvPr id="5" name="Content Placeholder 4">
            <a:extLst>
              <a:ext uri="{FF2B5EF4-FFF2-40B4-BE49-F238E27FC236}">
                <a16:creationId xmlns:a16="http://schemas.microsoft.com/office/drawing/2014/main" id="{710F3EA5-7453-3044-8A3D-84393179DEE8}"/>
              </a:ext>
            </a:extLst>
          </p:cNvPr>
          <p:cNvSpPr>
            <a:spLocks noGrp="1"/>
          </p:cNvSpPr>
          <p:nvPr>
            <p:ph idx="1"/>
          </p:nvPr>
        </p:nvSpPr>
        <p:spPr>
          <a:xfrm>
            <a:off x="460746" y="1182004"/>
            <a:ext cx="11053010" cy="5021042"/>
          </a:xfrm>
        </p:spPr>
        <p:txBody>
          <a:bodyPr>
            <a:normAutofit fontScale="92500" lnSpcReduction="10000"/>
          </a:bodyPr>
          <a:lstStyle/>
          <a:p>
            <a:r>
              <a:rPr lang="en-US" dirty="0"/>
              <a:t>Medicare covers some genetic testing and some orthotic braces, but only when it’s medically necessary and ordered by your doctor</a:t>
            </a:r>
          </a:p>
          <a:p>
            <a:r>
              <a:rPr lang="en-US" dirty="0"/>
              <a:t>“Free” screenings, cheek swabs for genetic testing, or medical equipment in exchange for your Medicare information are scams</a:t>
            </a:r>
          </a:p>
          <a:p>
            <a:r>
              <a:rPr lang="en-US" dirty="0"/>
              <a:t> Protect yourself:</a:t>
            </a:r>
          </a:p>
          <a:p>
            <a:pPr lvl="1"/>
            <a:r>
              <a:rPr lang="en-US" dirty="0"/>
              <a:t>If a genetic testing kit or orthotic braces are mailed to you, don’t accept, and return to sender</a:t>
            </a:r>
          </a:p>
          <a:p>
            <a:pPr lvl="1"/>
            <a:r>
              <a:rPr lang="en-US" dirty="0"/>
              <a:t>Be suspicious of anyone who offers “free” genetic testing or medical equipment and then requests your Medicare Number</a:t>
            </a:r>
          </a:p>
          <a:p>
            <a:pPr lvl="1"/>
            <a:r>
              <a:rPr lang="en-US" dirty="0"/>
              <a:t>Keep a record of any encounters and report them to 1-800-HHS-TIPS (1-800-447-8477) or </a:t>
            </a:r>
            <a:r>
              <a:rPr lang="en-US" dirty="0">
                <a:hlinkClick r:id="rId4"/>
              </a:rPr>
              <a:t>oig.hhs.gov/fraud/hotline</a:t>
            </a:r>
            <a:endParaRPr lang="en-US" dirty="0"/>
          </a:p>
        </p:txBody>
      </p:sp>
      <p:sp>
        <p:nvSpPr>
          <p:cNvPr id="6" name="Date Placeholder 5">
            <a:extLst>
              <a:ext uri="{FF2B5EF4-FFF2-40B4-BE49-F238E27FC236}">
                <a16:creationId xmlns:a16="http://schemas.microsoft.com/office/drawing/2014/main" id="{24DFEBB1-81D0-C34F-ADEC-D0F887B655C6}"/>
              </a:ext>
            </a:extLst>
          </p:cNvPr>
          <p:cNvSpPr>
            <a:spLocks noGrp="1"/>
          </p:cNvSpPr>
          <p:nvPr>
            <p:ph type="dt" sz="half" idx="10"/>
          </p:nvPr>
        </p:nvSpPr>
        <p:spPr/>
        <p:txBody>
          <a:bodyPr/>
          <a:lstStyle/>
          <a:p>
            <a:r>
              <a:rPr lang="en-US" dirty="0"/>
              <a:t>May 2021</a:t>
            </a:r>
          </a:p>
        </p:txBody>
      </p:sp>
      <p:sp>
        <p:nvSpPr>
          <p:cNvPr id="7" name="Footer Placeholder 6">
            <a:extLst>
              <a:ext uri="{FF2B5EF4-FFF2-40B4-BE49-F238E27FC236}">
                <a16:creationId xmlns:a16="http://schemas.microsoft.com/office/drawing/2014/main" id="{5A20AE4D-0D94-194C-9E1C-072CFE5BB361}"/>
              </a:ext>
            </a:extLst>
          </p:cNvPr>
          <p:cNvSpPr>
            <a:spLocks noGrp="1"/>
          </p:cNvSpPr>
          <p:nvPr>
            <p:ph type="ftr" sz="quarter" idx="11"/>
          </p:nvPr>
        </p:nvSpPr>
        <p:spPr/>
        <p:txBody>
          <a:bodyPr/>
          <a:lstStyle/>
          <a:p>
            <a:r>
              <a:rPr lang="en-US" dirty="0"/>
              <a:t>Medicare and Medicaid Fraud, Waste, and Abuse Prevention</a:t>
            </a:r>
          </a:p>
        </p:txBody>
      </p:sp>
    </p:spTree>
    <p:extLst>
      <p:ext uri="{BB962C8B-B14F-4D97-AF65-F5344CB8AC3E}">
        <p14:creationId xmlns:p14="http://schemas.microsoft.com/office/powerpoint/2010/main" val="42639565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B7A5FB7-624A-6D45-BB73-0C7AF9FBBF77}"/>
              </a:ext>
            </a:extLst>
          </p:cNvPr>
          <p:cNvSpPr>
            <a:spLocks noGrp="1"/>
          </p:cNvSpPr>
          <p:nvPr>
            <p:ph type="title"/>
          </p:nvPr>
        </p:nvSpPr>
        <p:spPr/>
        <p:txBody>
          <a:bodyPr/>
          <a:lstStyle/>
          <a:p>
            <a:r>
              <a:rPr lang="en-US" dirty="0"/>
              <a:t>Telemarketing and Fraud—</a:t>
            </a:r>
            <a:br>
              <a:rPr lang="en-US" dirty="0"/>
            </a:br>
            <a:r>
              <a:rPr lang="en-US" dirty="0"/>
              <a:t>Durable Medical Equipment (DME) </a:t>
            </a:r>
          </a:p>
        </p:txBody>
      </p:sp>
      <p:sp>
        <p:nvSpPr>
          <p:cNvPr id="5" name="Content Placeholder 4">
            <a:extLst>
              <a:ext uri="{FF2B5EF4-FFF2-40B4-BE49-F238E27FC236}">
                <a16:creationId xmlns:a16="http://schemas.microsoft.com/office/drawing/2014/main" id="{710F3EA5-7453-3044-8A3D-84393179DEE8}"/>
              </a:ext>
            </a:extLst>
          </p:cNvPr>
          <p:cNvSpPr>
            <a:spLocks noGrp="1"/>
          </p:cNvSpPr>
          <p:nvPr>
            <p:ph idx="1"/>
          </p:nvPr>
        </p:nvSpPr>
        <p:spPr/>
        <p:txBody>
          <a:bodyPr/>
          <a:lstStyle/>
          <a:p>
            <a:r>
              <a:rPr lang="en-US" dirty="0"/>
              <a:t>DME suppliers can’t make unsolicited sales calls </a:t>
            </a:r>
          </a:p>
          <a:p>
            <a:r>
              <a:rPr lang="en-US" dirty="0"/>
              <a:t>Potential DME scams include:</a:t>
            </a:r>
          </a:p>
          <a:p>
            <a:pPr marL="457200" lvl="1" indent="-228600"/>
            <a:r>
              <a:rPr lang="en-US" dirty="0"/>
              <a:t>Calls or visits from people saying they represent Medicare </a:t>
            </a:r>
          </a:p>
          <a:p>
            <a:pPr marL="457200" lvl="1" indent="-228600"/>
            <a:r>
              <a:rPr lang="en-US" dirty="0"/>
              <a:t>Phone or door-to-door selling techniques</a:t>
            </a:r>
          </a:p>
          <a:p>
            <a:pPr marL="457200" lvl="1" indent="-228600"/>
            <a:r>
              <a:rPr lang="en-US" dirty="0"/>
              <a:t>Equipment or service is offered for free and then you’re asked for your Medicare Number for “record-keeping purposes”</a:t>
            </a:r>
            <a:endParaRPr lang="en-US" altLang="ja-JP" dirty="0"/>
          </a:p>
          <a:p>
            <a:pPr marL="457200" lvl="1" indent="-228600"/>
            <a:r>
              <a:rPr lang="en-US" dirty="0"/>
              <a:t>You’</a:t>
            </a:r>
            <a:r>
              <a:rPr lang="en-US" altLang="ja-JP" dirty="0"/>
              <a:t>re told that Medicare will pay for the item or service if you provide your Medicare Number</a:t>
            </a:r>
          </a:p>
          <a:p>
            <a:endParaRPr lang="en-US" dirty="0"/>
          </a:p>
        </p:txBody>
      </p:sp>
      <p:sp>
        <p:nvSpPr>
          <p:cNvPr id="6" name="Date Placeholder 5">
            <a:extLst>
              <a:ext uri="{FF2B5EF4-FFF2-40B4-BE49-F238E27FC236}">
                <a16:creationId xmlns:a16="http://schemas.microsoft.com/office/drawing/2014/main" id="{24DFEBB1-81D0-C34F-ADEC-D0F887B655C6}"/>
              </a:ext>
            </a:extLst>
          </p:cNvPr>
          <p:cNvSpPr>
            <a:spLocks noGrp="1"/>
          </p:cNvSpPr>
          <p:nvPr>
            <p:ph type="dt" sz="half" idx="10"/>
          </p:nvPr>
        </p:nvSpPr>
        <p:spPr/>
        <p:txBody>
          <a:bodyPr/>
          <a:lstStyle/>
          <a:p>
            <a:r>
              <a:rPr lang="en-US" dirty="0"/>
              <a:t>May 2021</a:t>
            </a:r>
          </a:p>
        </p:txBody>
      </p:sp>
      <p:sp>
        <p:nvSpPr>
          <p:cNvPr id="7" name="Footer Placeholder 6">
            <a:extLst>
              <a:ext uri="{FF2B5EF4-FFF2-40B4-BE49-F238E27FC236}">
                <a16:creationId xmlns:a16="http://schemas.microsoft.com/office/drawing/2014/main" id="{5A20AE4D-0D94-194C-9E1C-072CFE5BB361}"/>
              </a:ext>
            </a:extLst>
          </p:cNvPr>
          <p:cNvSpPr>
            <a:spLocks noGrp="1"/>
          </p:cNvSpPr>
          <p:nvPr>
            <p:ph type="ftr" sz="quarter" idx="11"/>
          </p:nvPr>
        </p:nvSpPr>
        <p:spPr/>
        <p:txBody>
          <a:bodyPr/>
          <a:lstStyle/>
          <a:p>
            <a:r>
              <a:rPr lang="en-US" dirty="0"/>
              <a:t>Medicare and Medicaid Fraud, Waste, and Abuse Prevention</a:t>
            </a:r>
          </a:p>
        </p:txBody>
      </p:sp>
    </p:spTree>
    <p:extLst>
      <p:ext uri="{BB962C8B-B14F-4D97-AF65-F5344CB8AC3E}">
        <p14:creationId xmlns:p14="http://schemas.microsoft.com/office/powerpoint/2010/main" val="34537539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B7A5FB7-624A-6D45-BB73-0C7AF9FBBF77}"/>
              </a:ext>
            </a:extLst>
          </p:cNvPr>
          <p:cNvSpPr>
            <a:spLocks noGrp="1"/>
          </p:cNvSpPr>
          <p:nvPr>
            <p:ph type="title"/>
          </p:nvPr>
        </p:nvSpPr>
        <p:spPr/>
        <p:txBody>
          <a:bodyPr>
            <a:normAutofit fontScale="90000"/>
          </a:bodyPr>
          <a:lstStyle/>
          <a:p>
            <a:r>
              <a:rPr lang="en-US" dirty="0"/>
              <a:t>Medicare’s Competitive Bidding Program For Certain Durable Medical Equipment, Prosthetics, &amp; Orthotics (DMEPOS)</a:t>
            </a:r>
          </a:p>
        </p:txBody>
      </p:sp>
      <p:sp>
        <p:nvSpPr>
          <p:cNvPr id="6" name="Date Placeholder 5">
            <a:extLst>
              <a:ext uri="{FF2B5EF4-FFF2-40B4-BE49-F238E27FC236}">
                <a16:creationId xmlns:a16="http://schemas.microsoft.com/office/drawing/2014/main" id="{24DFEBB1-81D0-C34F-ADEC-D0F887B655C6}"/>
              </a:ext>
            </a:extLst>
          </p:cNvPr>
          <p:cNvSpPr>
            <a:spLocks noGrp="1"/>
          </p:cNvSpPr>
          <p:nvPr>
            <p:ph type="dt" sz="half" idx="10"/>
          </p:nvPr>
        </p:nvSpPr>
        <p:spPr/>
        <p:txBody>
          <a:bodyPr/>
          <a:lstStyle/>
          <a:p>
            <a:r>
              <a:rPr lang="en-US" dirty="0"/>
              <a:t>May 2021</a:t>
            </a:r>
          </a:p>
        </p:txBody>
      </p:sp>
      <p:pic>
        <p:nvPicPr>
          <p:cNvPr id="9" name="Picture 8" descr="back brace image" title="back brace image"/>
          <p:cNvPicPr>
            <a:picLocks noChangeAspect="1"/>
          </p:cNvPicPr>
          <p:nvPr/>
        </p:nvPicPr>
        <p:blipFill rotWithShape="1">
          <a:blip r:embed="rId3"/>
          <a:srcRect l="44596"/>
          <a:stretch/>
        </p:blipFill>
        <p:spPr>
          <a:xfrm>
            <a:off x="6646521" y="4537519"/>
            <a:ext cx="1964079" cy="1973126"/>
          </a:xfrm>
          <a:prstGeom prst="rect">
            <a:avLst/>
          </a:prstGeom>
        </p:spPr>
      </p:pic>
      <p:pic>
        <p:nvPicPr>
          <p:cNvPr id="8" name="Picture 7" descr="ESRD Network Map image" title="knee brace image"/>
          <p:cNvPicPr>
            <a:picLocks noChangeAspect="1"/>
          </p:cNvPicPr>
          <p:nvPr/>
        </p:nvPicPr>
        <p:blipFill>
          <a:blip r:embed="rId4"/>
          <a:stretch>
            <a:fillRect/>
          </a:stretch>
        </p:blipFill>
        <p:spPr>
          <a:xfrm>
            <a:off x="8743382" y="4645948"/>
            <a:ext cx="1462768" cy="1756268"/>
          </a:xfrm>
          <a:prstGeom prst="rect">
            <a:avLst/>
          </a:prstGeom>
        </p:spPr>
      </p:pic>
      <p:sp>
        <p:nvSpPr>
          <p:cNvPr id="5" name="Content Placeholder 4">
            <a:extLst>
              <a:ext uri="{FF2B5EF4-FFF2-40B4-BE49-F238E27FC236}">
                <a16:creationId xmlns:a16="http://schemas.microsoft.com/office/drawing/2014/main" id="{710F3EA5-7453-3044-8A3D-84393179DEE8}"/>
              </a:ext>
            </a:extLst>
          </p:cNvPr>
          <p:cNvSpPr>
            <a:spLocks noGrp="1"/>
          </p:cNvSpPr>
          <p:nvPr>
            <p:ph idx="1"/>
          </p:nvPr>
        </p:nvSpPr>
        <p:spPr/>
        <p:txBody>
          <a:bodyPr>
            <a:normAutofit fontScale="92500"/>
          </a:bodyPr>
          <a:lstStyle/>
          <a:p>
            <a:r>
              <a:rPr lang="en-US" dirty="0"/>
              <a:t>Suppliers compete to become Medicare contract suppliers by submitting bids to furnish items in certain Competitive Bidding Areas (CBAs); CBAs can be found at </a:t>
            </a:r>
            <a:r>
              <a:rPr lang="en-US" dirty="0">
                <a:hlinkClick r:id="rId5"/>
              </a:rPr>
              <a:t>dmecompetitivebid.com/</a:t>
            </a:r>
            <a:r>
              <a:rPr lang="en-US" dirty="0" err="1">
                <a:hlinkClick r:id="rId5"/>
              </a:rPr>
              <a:t>cbic</a:t>
            </a:r>
            <a:r>
              <a:rPr lang="en-US" dirty="0">
                <a:hlinkClick r:id="rId5"/>
              </a:rPr>
              <a:t>/cbic2021.nsf/</a:t>
            </a:r>
            <a:r>
              <a:rPr lang="en-US" dirty="0" err="1">
                <a:hlinkClick r:id="rId5"/>
              </a:rPr>
              <a:t>DocsCat</a:t>
            </a:r>
            <a:r>
              <a:rPr lang="en-US" dirty="0">
                <a:hlinkClick r:id="rId5"/>
              </a:rPr>
              <a:t>/H5O2KFK4HO</a:t>
            </a:r>
            <a:endParaRPr lang="en-US" dirty="0"/>
          </a:p>
          <a:p>
            <a:r>
              <a:rPr lang="en-US" dirty="0"/>
              <a:t>Temporary gap period in this program ended December 31, 2020</a:t>
            </a:r>
          </a:p>
          <a:p>
            <a:r>
              <a:rPr lang="en-US" dirty="0"/>
              <a:t>Round 2021 is from January 1, 2021 through December 31, 2023</a:t>
            </a:r>
          </a:p>
          <a:p>
            <a:r>
              <a:rPr lang="en-US" dirty="0"/>
              <a:t>Covers 2 product categories</a:t>
            </a:r>
          </a:p>
          <a:p>
            <a:pPr lvl="1"/>
            <a:r>
              <a:rPr lang="en-US" dirty="0"/>
              <a:t>Off-the-Shelf (OTS) Back Braces</a:t>
            </a:r>
          </a:p>
          <a:p>
            <a:pPr lvl="1"/>
            <a:r>
              <a:rPr lang="en-US" dirty="0"/>
              <a:t>OTS Knee Braces</a:t>
            </a:r>
          </a:p>
        </p:txBody>
      </p:sp>
      <p:sp>
        <p:nvSpPr>
          <p:cNvPr id="7" name="Footer Placeholder 6">
            <a:extLst>
              <a:ext uri="{FF2B5EF4-FFF2-40B4-BE49-F238E27FC236}">
                <a16:creationId xmlns:a16="http://schemas.microsoft.com/office/drawing/2014/main" id="{5A20AE4D-0D94-194C-9E1C-072CFE5BB361}"/>
              </a:ext>
            </a:extLst>
          </p:cNvPr>
          <p:cNvSpPr>
            <a:spLocks noGrp="1"/>
          </p:cNvSpPr>
          <p:nvPr>
            <p:ph type="ftr" sz="quarter" idx="11"/>
          </p:nvPr>
        </p:nvSpPr>
        <p:spPr/>
        <p:txBody>
          <a:bodyPr/>
          <a:lstStyle/>
          <a:p>
            <a:r>
              <a:rPr lang="en-US" dirty="0"/>
              <a:t>Medicare and Medicaid Fraud, Waste, and Abuse Prevention</a:t>
            </a:r>
          </a:p>
        </p:txBody>
      </p:sp>
    </p:spTree>
    <p:extLst>
      <p:ext uri="{BB962C8B-B14F-4D97-AF65-F5344CB8AC3E}">
        <p14:creationId xmlns:p14="http://schemas.microsoft.com/office/powerpoint/2010/main" val="37768384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B7A5FB7-624A-6D45-BB73-0C7AF9FBBF77}"/>
              </a:ext>
            </a:extLst>
          </p:cNvPr>
          <p:cNvSpPr>
            <a:spLocks noGrp="1"/>
          </p:cNvSpPr>
          <p:nvPr>
            <p:ph type="title"/>
          </p:nvPr>
        </p:nvSpPr>
        <p:spPr/>
        <p:txBody>
          <a:bodyPr/>
          <a:lstStyle/>
          <a:p>
            <a:r>
              <a:rPr lang="en-US" dirty="0"/>
              <a:t>More Information About Competitive Bidding Program (CBP) Round 2021</a:t>
            </a:r>
          </a:p>
        </p:txBody>
      </p:sp>
      <p:sp>
        <p:nvSpPr>
          <p:cNvPr id="5" name="Content Placeholder 4">
            <a:extLst>
              <a:ext uri="{FF2B5EF4-FFF2-40B4-BE49-F238E27FC236}">
                <a16:creationId xmlns:a16="http://schemas.microsoft.com/office/drawing/2014/main" id="{710F3EA5-7453-3044-8A3D-84393179DEE8}"/>
              </a:ext>
            </a:extLst>
          </p:cNvPr>
          <p:cNvSpPr>
            <a:spLocks noGrp="1"/>
          </p:cNvSpPr>
          <p:nvPr>
            <p:ph idx="1"/>
          </p:nvPr>
        </p:nvSpPr>
        <p:spPr/>
        <p:txBody>
          <a:bodyPr/>
          <a:lstStyle/>
          <a:p>
            <a:r>
              <a:rPr lang="en-US" sz="3000" dirty="0"/>
              <a:t>Ensures people with Medicare have access to quality items</a:t>
            </a:r>
          </a:p>
          <a:p>
            <a:r>
              <a:rPr lang="en-US" sz="3000" dirty="0"/>
              <a:t>Limits fraud and abuse in the Medicare Program</a:t>
            </a:r>
          </a:p>
          <a:p>
            <a:r>
              <a:rPr lang="en-US" sz="3000" dirty="0"/>
              <a:t>Saves tax payer dollars</a:t>
            </a:r>
          </a:p>
          <a:p>
            <a:r>
              <a:rPr lang="en-US" sz="3000" dirty="0"/>
              <a:t>Medicare sets a Single Payment Amount (SPA)</a:t>
            </a:r>
          </a:p>
          <a:p>
            <a:r>
              <a:rPr lang="en-US" sz="3000" dirty="0"/>
              <a:t>People with Medicare who live in or travel to a CBA must use an approved supplier for Medicare to cover their back or knee brace</a:t>
            </a:r>
          </a:p>
          <a:p>
            <a:r>
              <a:rPr lang="en-US" sz="3000" dirty="0"/>
              <a:t>Medicare Supplier Directory is at </a:t>
            </a:r>
            <a:r>
              <a:rPr lang="en-US" sz="3000" dirty="0">
                <a:hlinkClick r:id="rId3"/>
              </a:rPr>
              <a:t>Medicare.gov/medical-equipment-suppliers</a:t>
            </a:r>
            <a:endParaRPr lang="en-US" sz="3000" dirty="0"/>
          </a:p>
          <a:p>
            <a:pPr lvl="1"/>
            <a:endParaRPr lang="en-US" dirty="0"/>
          </a:p>
          <a:p>
            <a:pPr marL="0" indent="0">
              <a:buNone/>
            </a:pPr>
            <a:endParaRPr lang="en-US" sz="2900" dirty="0"/>
          </a:p>
          <a:p>
            <a:endParaRPr lang="en-US" sz="2900" dirty="0"/>
          </a:p>
          <a:p>
            <a:endParaRPr lang="en-US" sz="2900" dirty="0"/>
          </a:p>
          <a:p>
            <a:endParaRPr lang="en-US" dirty="0"/>
          </a:p>
        </p:txBody>
      </p:sp>
      <p:sp>
        <p:nvSpPr>
          <p:cNvPr id="6" name="Date Placeholder 5">
            <a:extLst>
              <a:ext uri="{FF2B5EF4-FFF2-40B4-BE49-F238E27FC236}">
                <a16:creationId xmlns:a16="http://schemas.microsoft.com/office/drawing/2014/main" id="{24DFEBB1-81D0-C34F-ADEC-D0F887B655C6}"/>
              </a:ext>
            </a:extLst>
          </p:cNvPr>
          <p:cNvSpPr>
            <a:spLocks noGrp="1"/>
          </p:cNvSpPr>
          <p:nvPr>
            <p:ph type="dt" sz="half" idx="10"/>
          </p:nvPr>
        </p:nvSpPr>
        <p:spPr/>
        <p:txBody>
          <a:bodyPr/>
          <a:lstStyle/>
          <a:p>
            <a:r>
              <a:rPr lang="en-US" dirty="0"/>
              <a:t>May 2021</a:t>
            </a:r>
          </a:p>
        </p:txBody>
      </p:sp>
      <p:sp>
        <p:nvSpPr>
          <p:cNvPr id="7" name="Footer Placeholder 6">
            <a:extLst>
              <a:ext uri="{FF2B5EF4-FFF2-40B4-BE49-F238E27FC236}">
                <a16:creationId xmlns:a16="http://schemas.microsoft.com/office/drawing/2014/main" id="{5A20AE4D-0D94-194C-9E1C-072CFE5BB361}"/>
              </a:ext>
            </a:extLst>
          </p:cNvPr>
          <p:cNvSpPr>
            <a:spLocks noGrp="1"/>
          </p:cNvSpPr>
          <p:nvPr>
            <p:ph type="ftr" sz="quarter" idx="11"/>
          </p:nvPr>
        </p:nvSpPr>
        <p:spPr/>
        <p:txBody>
          <a:bodyPr/>
          <a:lstStyle/>
          <a:p>
            <a:r>
              <a:rPr lang="en-US" dirty="0"/>
              <a:t>Medicare and Medicaid Fraud, Waste, and Abuse Prevention</a:t>
            </a:r>
          </a:p>
        </p:txBody>
      </p:sp>
    </p:spTree>
    <p:extLst>
      <p:ext uri="{BB962C8B-B14F-4D97-AF65-F5344CB8AC3E}">
        <p14:creationId xmlns:p14="http://schemas.microsoft.com/office/powerpoint/2010/main" val="3310965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B7A5FB7-624A-6D45-BB73-0C7AF9FBBF77}"/>
              </a:ext>
            </a:extLst>
          </p:cNvPr>
          <p:cNvSpPr>
            <a:spLocks noGrp="1"/>
          </p:cNvSpPr>
          <p:nvPr>
            <p:ph type="title"/>
          </p:nvPr>
        </p:nvSpPr>
        <p:spPr/>
        <p:txBody>
          <a:bodyPr/>
          <a:lstStyle/>
          <a:p>
            <a:r>
              <a:rPr lang="en-US" dirty="0"/>
              <a:t>Quality of Care Concerns</a:t>
            </a:r>
          </a:p>
        </p:txBody>
      </p:sp>
      <p:sp>
        <p:nvSpPr>
          <p:cNvPr id="5" name="Content Placeholder 4">
            <a:extLst>
              <a:ext uri="{FF2B5EF4-FFF2-40B4-BE49-F238E27FC236}">
                <a16:creationId xmlns:a16="http://schemas.microsoft.com/office/drawing/2014/main" id="{710F3EA5-7453-3044-8A3D-84393179DEE8}"/>
              </a:ext>
            </a:extLst>
          </p:cNvPr>
          <p:cNvSpPr>
            <a:spLocks noGrp="1"/>
          </p:cNvSpPr>
          <p:nvPr>
            <p:ph idx="1"/>
          </p:nvPr>
        </p:nvSpPr>
        <p:spPr/>
        <p:txBody>
          <a:bodyPr/>
          <a:lstStyle/>
          <a:p>
            <a:r>
              <a:rPr lang="en-US" dirty="0"/>
              <a:t>Patient quality of care concerns aren’t necessarily fraud</a:t>
            </a:r>
          </a:p>
          <a:p>
            <a:pPr marL="457200" lvl="1" indent="-228600"/>
            <a:r>
              <a:rPr lang="en-US" dirty="0"/>
              <a:t>Medication errors </a:t>
            </a:r>
          </a:p>
          <a:p>
            <a:pPr marL="457200" lvl="1" indent="-228600"/>
            <a:r>
              <a:rPr lang="en-US" dirty="0"/>
              <a:t>Change in condition not treated</a:t>
            </a:r>
          </a:p>
          <a:p>
            <a:pPr marL="457200" lvl="1" indent="-228600"/>
            <a:r>
              <a:rPr lang="en-US" dirty="0"/>
              <a:t>Discharged from the hospital too soon</a:t>
            </a:r>
          </a:p>
          <a:p>
            <a:pPr marL="457200" lvl="1" indent="-228600"/>
            <a:r>
              <a:rPr lang="en-US" dirty="0"/>
              <a:t>Incomplete discharge instructions and/or arrangements</a:t>
            </a:r>
          </a:p>
          <a:p>
            <a:r>
              <a:rPr lang="en-US" dirty="0"/>
              <a:t>Contact your Beneficiary and Family-Centered Care Quality Improvement Organization (BFCC-QIO)</a:t>
            </a:r>
          </a:p>
          <a:p>
            <a:pPr marL="457200" lvl="1" indent="-228600"/>
            <a:r>
              <a:rPr lang="en-US" dirty="0"/>
              <a:t>Visit </a:t>
            </a:r>
            <a:r>
              <a:rPr lang="en-US" dirty="0">
                <a:hlinkClick r:id="rId3"/>
              </a:rPr>
              <a:t>Medicare.gov/talk-to-someone</a:t>
            </a:r>
            <a:r>
              <a:rPr lang="en-US" dirty="0"/>
              <a:t> </a:t>
            </a:r>
          </a:p>
          <a:p>
            <a:pPr marL="457200" lvl="1" indent="-228600"/>
            <a:r>
              <a:rPr lang="en-US" dirty="0"/>
              <a:t>Call 1-800-MEDICARE (1-800-633-4227); TTY: 1-877-486-2048</a:t>
            </a:r>
          </a:p>
        </p:txBody>
      </p:sp>
      <p:sp>
        <p:nvSpPr>
          <p:cNvPr id="6" name="Date Placeholder 5">
            <a:extLst>
              <a:ext uri="{FF2B5EF4-FFF2-40B4-BE49-F238E27FC236}">
                <a16:creationId xmlns:a16="http://schemas.microsoft.com/office/drawing/2014/main" id="{24DFEBB1-81D0-C34F-ADEC-D0F887B655C6}"/>
              </a:ext>
            </a:extLst>
          </p:cNvPr>
          <p:cNvSpPr>
            <a:spLocks noGrp="1"/>
          </p:cNvSpPr>
          <p:nvPr>
            <p:ph type="dt" sz="half" idx="10"/>
          </p:nvPr>
        </p:nvSpPr>
        <p:spPr/>
        <p:txBody>
          <a:bodyPr/>
          <a:lstStyle/>
          <a:p>
            <a:r>
              <a:rPr lang="en-US" dirty="0"/>
              <a:t>May 2021</a:t>
            </a:r>
          </a:p>
        </p:txBody>
      </p:sp>
      <p:sp>
        <p:nvSpPr>
          <p:cNvPr id="7" name="Footer Placeholder 6">
            <a:extLst>
              <a:ext uri="{FF2B5EF4-FFF2-40B4-BE49-F238E27FC236}">
                <a16:creationId xmlns:a16="http://schemas.microsoft.com/office/drawing/2014/main" id="{5A20AE4D-0D94-194C-9E1C-072CFE5BB361}"/>
              </a:ext>
            </a:extLst>
          </p:cNvPr>
          <p:cNvSpPr>
            <a:spLocks noGrp="1"/>
          </p:cNvSpPr>
          <p:nvPr>
            <p:ph type="ftr" sz="quarter" idx="11"/>
          </p:nvPr>
        </p:nvSpPr>
        <p:spPr/>
        <p:txBody>
          <a:bodyPr/>
          <a:lstStyle/>
          <a:p>
            <a:r>
              <a:rPr lang="en-US" dirty="0"/>
              <a:t>Medicare and Medicaid Fraud, Waste, and Abuse Prevention</a:t>
            </a:r>
          </a:p>
        </p:txBody>
      </p:sp>
    </p:spTree>
    <p:extLst>
      <p:ext uri="{BB962C8B-B14F-4D97-AF65-F5344CB8AC3E}">
        <p14:creationId xmlns:p14="http://schemas.microsoft.com/office/powerpoint/2010/main" val="5087260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B7A5FB7-624A-6D45-BB73-0C7AF9FBBF77}"/>
              </a:ext>
            </a:extLst>
          </p:cNvPr>
          <p:cNvSpPr>
            <a:spLocks noGrp="1"/>
          </p:cNvSpPr>
          <p:nvPr>
            <p:ph type="title"/>
          </p:nvPr>
        </p:nvSpPr>
        <p:spPr/>
        <p:txBody>
          <a:bodyPr/>
          <a:lstStyle/>
          <a:p>
            <a:r>
              <a:rPr lang="en-US" dirty="0"/>
              <a:t>The Centers for Medicare &amp; Medicaid Services (CMS)</a:t>
            </a:r>
          </a:p>
        </p:txBody>
      </p:sp>
      <p:sp>
        <p:nvSpPr>
          <p:cNvPr id="5" name="Content Placeholder 4">
            <a:extLst>
              <a:ext uri="{FF2B5EF4-FFF2-40B4-BE49-F238E27FC236}">
                <a16:creationId xmlns:a16="http://schemas.microsoft.com/office/drawing/2014/main" id="{710F3EA5-7453-3044-8A3D-84393179DEE8}"/>
              </a:ext>
            </a:extLst>
          </p:cNvPr>
          <p:cNvSpPr>
            <a:spLocks noGrp="1"/>
          </p:cNvSpPr>
          <p:nvPr>
            <p:ph idx="1"/>
          </p:nvPr>
        </p:nvSpPr>
        <p:spPr/>
        <p:txBody>
          <a:bodyPr>
            <a:normAutofit lnSpcReduction="10000"/>
          </a:bodyPr>
          <a:lstStyle/>
          <a:p>
            <a:r>
              <a:rPr lang="en-US" sz="2800" dirty="0"/>
              <a:t>CMS moved beyond the “pay and chase” approach to health care fraud, to a more proactive, transparent approach</a:t>
            </a:r>
          </a:p>
          <a:p>
            <a:pPr marL="57150"/>
            <a:r>
              <a:rPr lang="en-US" sz="2800" dirty="0"/>
              <a:t>Actions include:</a:t>
            </a:r>
          </a:p>
          <a:p>
            <a:pPr marL="457200" lvl="1" indent="-228600"/>
            <a:r>
              <a:rPr lang="en-US" sz="2400" dirty="0"/>
              <a:t>Conducting rigorous screenings for health care providers and suppliers</a:t>
            </a:r>
          </a:p>
          <a:p>
            <a:pPr marL="457200" lvl="1" indent="-228600"/>
            <a:r>
              <a:rPr lang="en-US" sz="2400" dirty="0"/>
              <a:t>Barring or terminating providers and suppliers from all Medicaid Programs and Children’s Health Insurance Program (CHIP) Programs who have their Medicare billing privileges revoked</a:t>
            </a:r>
          </a:p>
          <a:p>
            <a:pPr marL="457200" lvl="1" indent="-228600"/>
            <a:r>
              <a:rPr lang="en-US" sz="2400" dirty="0"/>
              <a:t>Temporarily stopping enrollment in high-risk areas</a:t>
            </a:r>
          </a:p>
          <a:p>
            <a:pPr marL="457200" lvl="1" indent="-228600"/>
            <a:r>
              <a:rPr lang="en-US" sz="2400" dirty="0"/>
              <a:t>Temporarily stopping Medicare payments in cases of credible allegations of fraud</a:t>
            </a:r>
          </a:p>
          <a:p>
            <a:pPr marL="457200" lvl="1" indent="-228600"/>
            <a:r>
              <a:rPr lang="en-US" sz="2400" dirty="0"/>
              <a:t>Coordinating with private and public health payers and other stakeholders to detect and deter fraudulent behaviors within the health care system</a:t>
            </a:r>
          </a:p>
          <a:p>
            <a:pPr marL="457200" lvl="1" indent="-228600"/>
            <a:r>
              <a:rPr lang="en-US" sz="2400" dirty="0"/>
              <a:t>Providing outreach and education to reach program objectives</a:t>
            </a:r>
          </a:p>
          <a:p>
            <a:endParaRPr lang="en-US" dirty="0"/>
          </a:p>
          <a:p>
            <a:endParaRPr lang="en-US" dirty="0"/>
          </a:p>
        </p:txBody>
      </p:sp>
      <p:sp>
        <p:nvSpPr>
          <p:cNvPr id="6" name="Date Placeholder 5">
            <a:extLst>
              <a:ext uri="{FF2B5EF4-FFF2-40B4-BE49-F238E27FC236}">
                <a16:creationId xmlns:a16="http://schemas.microsoft.com/office/drawing/2014/main" id="{24DFEBB1-81D0-C34F-ADEC-D0F887B655C6}"/>
              </a:ext>
            </a:extLst>
          </p:cNvPr>
          <p:cNvSpPr>
            <a:spLocks noGrp="1"/>
          </p:cNvSpPr>
          <p:nvPr>
            <p:ph type="dt" sz="half" idx="10"/>
          </p:nvPr>
        </p:nvSpPr>
        <p:spPr/>
        <p:txBody>
          <a:bodyPr/>
          <a:lstStyle/>
          <a:p>
            <a:r>
              <a:rPr lang="en-US" dirty="0"/>
              <a:t>May 2021</a:t>
            </a:r>
          </a:p>
        </p:txBody>
      </p:sp>
      <p:sp>
        <p:nvSpPr>
          <p:cNvPr id="7" name="Footer Placeholder 6">
            <a:extLst>
              <a:ext uri="{FF2B5EF4-FFF2-40B4-BE49-F238E27FC236}">
                <a16:creationId xmlns:a16="http://schemas.microsoft.com/office/drawing/2014/main" id="{5A20AE4D-0D94-194C-9E1C-072CFE5BB361}"/>
              </a:ext>
            </a:extLst>
          </p:cNvPr>
          <p:cNvSpPr>
            <a:spLocks noGrp="1"/>
          </p:cNvSpPr>
          <p:nvPr>
            <p:ph type="ftr" sz="quarter" idx="11"/>
          </p:nvPr>
        </p:nvSpPr>
        <p:spPr/>
        <p:txBody>
          <a:bodyPr/>
          <a:lstStyle/>
          <a:p>
            <a:r>
              <a:rPr lang="en-US" dirty="0"/>
              <a:t>Medicare and Medicaid Fraud, Waste, and Abuse Prevention</a:t>
            </a:r>
          </a:p>
        </p:txBody>
      </p:sp>
    </p:spTree>
    <p:extLst>
      <p:ext uri="{BB962C8B-B14F-4D97-AF65-F5344CB8AC3E}">
        <p14:creationId xmlns:p14="http://schemas.microsoft.com/office/powerpoint/2010/main" val="41103911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B7A5FB7-624A-6D45-BB73-0C7AF9FBBF77}"/>
              </a:ext>
            </a:extLst>
          </p:cNvPr>
          <p:cNvSpPr>
            <a:spLocks noGrp="1"/>
          </p:cNvSpPr>
          <p:nvPr>
            <p:ph type="title"/>
          </p:nvPr>
        </p:nvSpPr>
        <p:spPr/>
        <p:txBody>
          <a:bodyPr/>
          <a:lstStyle/>
          <a:p>
            <a:r>
              <a:rPr lang="en-US" dirty="0"/>
              <a:t>CMS’ Center for Program Integrity (CPI)</a:t>
            </a:r>
          </a:p>
        </p:txBody>
      </p:sp>
      <p:sp>
        <p:nvSpPr>
          <p:cNvPr id="5" name="Content Placeholder 4">
            <a:extLst>
              <a:ext uri="{FF2B5EF4-FFF2-40B4-BE49-F238E27FC236}">
                <a16:creationId xmlns:a16="http://schemas.microsoft.com/office/drawing/2014/main" id="{710F3EA5-7453-3044-8A3D-84393179DEE8}"/>
              </a:ext>
            </a:extLst>
          </p:cNvPr>
          <p:cNvSpPr>
            <a:spLocks noGrp="1"/>
          </p:cNvSpPr>
          <p:nvPr>
            <p:ph idx="1"/>
          </p:nvPr>
        </p:nvSpPr>
        <p:spPr/>
        <p:txBody>
          <a:bodyPr/>
          <a:lstStyle/>
          <a:p>
            <a:pPr marL="0" indent="0">
              <a:buNone/>
            </a:pPr>
            <a:r>
              <a:rPr lang="en-US" dirty="0"/>
              <a:t>Within CMS, the Center for Program Integrity (CPI) coordinates:</a:t>
            </a:r>
          </a:p>
          <a:p>
            <a:pPr indent="233363"/>
            <a:r>
              <a:rPr lang="en-US" sz="3000" dirty="0"/>
              <a:t>Anti-fraud, waste, and abuse components</a:t>
            </a:r>
          </a:p>
          <a:p>
            <a:pPr indent="233363"/>
            <a:r>
              <a:rPr lang="en-US" sz="3000" dirty="0"/>
              <a:t>The work of contractors to investigate Medicare providers</a:t>
            </a:r>
          </a:p>
          <a:p>
            <a:pPr indent="233363"/>
            <a:r>
              <a:rPr lang="en-US" sz="3000" dirty="0"/>
              <a:t>Audits of Medicaid providers to identify potential overpayments</a:t>
            </a:r>
          </a:p>
          <a:p>
            <a:endParaRPr lang="en-US" dirty="0"/>
          </a:p>
        </p:txBody>
      </p:sp>
      <p:sp>
        <p:nvSpPr>
          <p:cNvPr id="6" name="Date Placeholder 5">
            <a:extLst>
              <a:ext uri="{FF2B5EF4-FFF2-40B4-BE49-F238E27FC236}">
                <a16:creationId xmlns:a16="http://schemas.microsoft.com/office/drawing/2014/main" id="{24DFEBB1-81D0-C34F-ADEC-D0F887B655C6}"/>
              </a:ext>
            </a:extLst>
          </p:cNvPr>
          <p:cNvSpPr>
            <a:spLocks noGrp="1"/>
          </p:cNvSpPr>
          <p:nvPr>
            <p:ph type="dt" sz="half" idx="10"/>
          </p:nvPr>
        </p:nvSpPr>
        <p:spPr/>
        <p:txBody>
          <a:bodyPr/>
          <a:lstStyle/>
          <a:p>
            <a:r>
              <a:rPr lang="en-US" dirty="0"/>
              <a:t>May 2021</a:t>
            </a:r>
          </a:p>
        </p:txBody>
      </p:sp>
      <p:sp>
        <p:nvSpPr>
          <p:cNvPr id="7" name="Footer Placeholder 6">
            <a:extLst>
              <a:ext uri="{FF2B5EF4-FFF2-40B4-BE49-F238E27FC236}">
                <a16:creationId xmlns:a16="http://schemas.microsoft.com/office/drawing/2014/main" id="{5A20AE4D-0D94-194C-9E1C-072CFE5BB361}"/>
              </a:ext>
            </a:extLst>
          </p:cNvPr>
          <p:cNvSpPr>
            <a:spLocks noGrp="1"/>
          </p:cNvSpPr>
          <p:nvPr>
            <p:ph type="ftr" sz="quarter" idx="11"/>
          </p:nvPr>
        </p:nvSpPr>
        <p:spPr/>
        <p:txBody>
          <a:bodyPr/>
          <a:lstStyle/>
          <a:p>
            <a:r>
              <a:rPr lang="en-US" dirty="0"/>
              <a:t>Medicare and Medicaid Fraud, Waste, and Abuse Prevention</a:t>
            </a:r>
          </a:p>
        </p:txBody>
      </p:sp>
    </p:spTree>
    <p:extLst>
      <p:ext uri="{BB962C8B-B14F-4D97-AF65-F5344CB8AC3E}">
        <p14:creationId xmlns:p14="http://schemas.microsoft.com/office/powerpoint/2010/main" val="22668762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B7A5FB7-624A-6D45-BB73-0C7AF9FBBF77}"/>
              </a:ext>
            </a:extLst>
          </p:cNvPr>
          <p:cNvSpPr>
            <a:spLocks noGrp="1"/>
          </p:cNvSpPr>
          <p:nvPr>
            <p:ph type="title"/>
          </p:nvPr>
        </p:nvSpPr>
        <p:spPr/>
        <p:txBody>
          <a:bodyPr/>
          <a:lstStyle/>
          <a:p>
            <a:r>
              <a:rPr lang="en-US" dirty="0"/>
              <a:t>Program Integrity Contractors	</a:t>
            </a:r>
          </a:p>
        </p:txBody>
      </p:sp>
      <p:sp>
        <p:nvSpPr>
          <p:cNvPr id="5" name="Content Placeholder 4">
            <a:extLst>
              <a:ext uri="{FF2B5EF4-FFF2-40B4-BE49-F238E27FC236}">
                <a16:creationId xmlns:a16="http://schemas.microsoft.com/office/drawing/2014/main" id="{710F3EA5-7453-3044-8A3D-84393179DEE8}"/>
              </a:ext>
            </a:extLst>
          </p:cNvPr>
          <p:cNvSpPr>
            <a:spLocks noGrp="1"/>
          </p:cNvSpPr>
          <p:nvPr>
            <p:ph idx="1"/>
          </p:nvPr>
        </p:nvSpPr>
        <p:spPr/>
        <p:txBody>
          <a:bodyPr/>
          <a:lstStyle/>
          <a:p>
            <a:pPr marL="0" lvl="0" indent="0" defTabSz="685800">
              <a:buNone/>
            </a:pPr>
            <a:r>
              <a:rPr lang="en-US" dirty="0"/>
              <a:t>A nationally-coordinated Medicare/Medicaid Program integrity team that cuts across regions and consists of:</a:t>
            </a:r>
          </a:p>
          <a:p>
            <a:pPr marL="574675" indent="-287338" defTabSz="685800"/>
            <a:r>
              <a:rPr lang="en-US" sz="2800" dirty="0"/>
              <a:t>Unified Program Integrity Contractors (UPIC)</a:t>
            </a:r>
          </a:p>
          <a:p>
            <a:pPr marL="574675" indent="-287338" defTabSz="685800"/>
            <a:r>
              <a:rPr lang="en-US" sz="2800" dirty="0"/>
              <a:t>Recovery Audit Program</a:t>
            </a:r>
          </a:p>
          <a:p>
            <a:pPr marL="574675" indent="-287338" defTabSz="685800"/>
            <a:r>
              <a:rPr lang="en-US" sz="2800" dirty="0"/>
              <a:t>Plan Program Integrity Medicare Drug Integrity Contractor (PPI MEDIC)</a:t>
            </a:r>
          </a:p>
          <a:p>
            <a:pPr marL="574675" indent="-287338" defTabSz="685800"/>
            <a:r>
              <a:rPr lang="en-US" sz="2800" dirty="0"/>
              <a:t>Investigative Medicare Drug Integrity Contractor (I-MEDIC)</a:t>
            </a:r>
          </a:p>
          <a:p>
            <a:pPr marL="0" indent="0">
              <a:buNone/>
            </a:pPr>
            <a:endParaRPr lang="en-US" dirty="0"/>
          </a:p>
          <a:p>
            <a:endParaRPr lang="en-US" dirty="0"/>
          </a:p>
        </p:txBody>
      </p:sp>
      <p:sp>
        <p:nvSpPr>
          <p:cNvPr id="6" name="Date Placeholder 5">
            <a:extLst>
              <a:ext uri="{FF2B5EF4-FFF2-40B4-BE49-F238E27FC236}">
                <a16:creationId xmlns:a16="http://schemas.microsoft.com/office/drawing/2014/main" id="{24DFEBB1-81D0-C34F-ADEC-D0F887B655C6}"/>
              </a:ext>
            </a:extLst>
          </p:cNvPr>
          <p:cNvSpPr>
            <a:spLocks noGrp="1"/>
          </p:cNvSpPr>
          <p:nvPr>
            <p:ph type="dt" sz="half" idx="10"/>
          </p:nvPr>
        </p:nvSpPr>
        <p:spPr/>
        <p:txBody>
          <a:bodyPr/>
          <a:lstStyle/>
          <a:p>
            <a:r>
              <a:rPr lang="en-US" dirty="0"/>
              <a:t>May 2021</a:t>
            </a:r>
          </a:p>
        </p:txBody>
      </p:sp>
      <p:sp>
        <p:nvSpPr>
          <p:cNvPr id="7" name="Footer Placeholder 6">
            <a:extLst>
              <a:ext uri="{FF2B5EF4-FFF2-40B4-BE49-F238E27FC236}">
                <a16:creationId xmlns:a16="http://schemas.microsoft.com/office/drawing/2014/main" id="{5A20AE4D-0D94-194C-9E1C-072CFE5BB361}"/>
              </a:ext>
            </a:extLst>
          </p:cNvPr>
          <p:cNvSpPr>
            <a:spLocks noGrp="1"/>
          </p:cNvSpPr>
          <p:nvPr>
            <p:ph type="ftr" sz="quarter" idx="11"/>
          </p:nvPr>
        </p:nvSpPr>
        <p:spPr/>
        <p:txBody>
          <a:bodyPr/>
          <a:lstStyle/>
          <a:p>
            <a:r>
              <a:rPr lang="en-US" dirty="0"/>
              <a:t>Medicare and Medicaid Fraud, Waste, and Abuse Prevention</a:t>
            </a:r>
          </a:p>
        </p:txBody>
      </p:sp>
    </p:spTree>
    <p:extLst>
      <p:ext uri="{BB962C8B-B14F-4D97-AF65-F5344CB8AC3E}">
        <p14:creationId xmlns:p14="http://schemas.microsoft.com/office/powerpoint/2010/main" val="17030736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B7A5FB7-624A-6D45-BB73-0C7AF9FBBF77}"/>
              </a:ext>
            </a:extLst>
          </p:cNvPr>
          <p:cNvSpPr>
            <a:spLocks noGrp="1"/>
          </p:cNvSpPr>
          <p:nvPr>
            <p:ph type="title"/>
          </p:nvPr>
        </p:nvSpPr>
        <p:spPr/>
        <p:txBody>
          <a:bodyPr/>
          <a:lstStyle/>
          <a:p>
            <a:r>
              <a:rPr lang="en-US" dirty="0"/>
              <a:t>Unified Program Integrity Contractor (UPIC)</a:t>
            </a:r>
          </a:p>
        </p:txBody>
      </p:sp>
      <p:pic>
        <p:nvPicPr>
          <p:cNvPr id="8" name="Picture 7" title="Map of 5 UPIC jurisdictions and contractors"/>
          <p:cNvPicPr>
            <a:picLocks noChangeAspect="1"/>
          </p:cNvPicPr>
          <p:nvPr/>
        </p:nvPicPr>
        <p:blipFill rotWithShape="1">
          <a:blip r:embed="rId3"/>
          <a:srcRect t="10106" b="6884"/>
          <a:stretch/>
        </p:blipFill>
        <p:spPr>
          <a:xfrm>
            <a:off x="1594885" y="1054043"/>
            <a:ext cx="8739962" cy="5585924"/>
          </a:xfrm>
          <a:prstGeom prst="rect">
            <a:avLst/>
          </a:prstGeom>
        </p:spPr>
      </p:pic>
      <p:sp>
        <p:nvSpPr>
          <p:cNvPr id="6" name="Date Placeholder 5">
            <a:extLst>
              <a:ext uri="{FF2B5EF4-FFF2-40B4-BE49-F238E27FC236}">
                <a16:creationId xmlns:a16="http://schemas.microsoft.com/office/drawing/2014/main" id="{24DFEBB1-81D0-C34F-ADEC-D0F887B655C6}"/>
              </a:ext>
            </a:extLst>
          </p:cNvPr>
          <p:cNvSpPr>
            <a:spLocks noGrp="1"/>
          </p:cNvSpPr>
          <p:nvPr>
            <p:ph type="dt" sz="half" idx="10"/>
          </p:nvPr>
        </p:nvSpPr>
        <p:spPr/>
        <p:txBody>
          <a:bodyPr/>
          <a:lstStyle/>
          <a:p>
            <a:r>
              <a:rPr lang="en-US" dirty="0"/>
              <a:t>May 2021</a:t>
            </a:r>
          </a:p>
        </p:txBody>
      </p:sp>
      <p:sp>
        <p:nvSpPr>
          <p:cNvPr id="7" name="Footer Placeholder 6">
            <a:extLst>
              <a:ext uri="{FF2B5EF4-FFF2-40B4-BE49-F238E27FC236}">
                <a16:creationId xmlns:a16="http://schemas.microsoft.com/office/drawing/2014/main" id="{5A20AE4D-0D94-194C-9E1C-072CFE5BB361}"/>
              </a:ext>
            </a:extLst>
          </p:cNvPr>
          <p:cNvSpPr>
            <a:spLocks noGrp="1"/>
          </p:cNvSpPr>
          <p:nvPr>
            <p:ph type="ftr" sz="quarter" idx="11"/>
          </p:nvPr>
        </p:nvSpPr>
        <p:spPr/>
        <p:txBody>
          <a:bodyPr/>
          <a:lstStyle/>
          <a:p>
            <a:r>
              <a:rPr lang="en-US" dirty="0"/>
              <a:t>Medicare and Medicaid Fraud, Waste, and Abuse Prevention</a:t>
            </a:r>
          </a:p>
        </p:txBody>
      </p:sp>
    </p:spTree>
    <p:extLst>
      <p:ext uri="{BB962C8B-B14F-4D97-AF65-F5344CB8AC3E}">
        <p14:creationId xmlns:p14="http://schemas.microsoft.com/office/powerpoint/2010/main" val="33552918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1306F-E941-274C-ADC2-9530AD918CA5}"/>
              </a:ext>
            </a:extLst>
          </p:cNvPr>
          <p:cNvSpPr>
            <a:spLocks noGrp="1"/>
          </p:cNvSpPr>
          <p:nvPr>
            <p:ph type="title"/>
          </p:nvPr>
        </p:nvSpPr>
        <p:spPr/>
        <p:txBody>
          <a:bodyPr/>
          <a:lstStyle/>
          <a:p>
            <a:r>
              <a:rPr lang="en-US" dirty="0"/>
              <a:t>Session Objectives</a:t>
            </a:r>
          </a:p>
        </p:txBody>
      </p:sp>
      <p:sp>
        <p:nvSpPr>
          <p:cNvPr id="13" name="Content Placeholder 12"/>
          <p:cNvSpPr>
            <a:spLocks noGrp="1"/>
          </p:cNvSpPr>
          <p:nvPr>
            <p:ph idx="1"/>
          </p:nvPr>
        </p:nvSpPr>
        <p:spPr/>
        <p:txBody>
          <a:bodyPr/>
          <a:lstStyle/>
          <a:p>
            <a:pPr marL="0" lvl="0" indent="0" defTabSz="685800">
              <a:buNone/>
            </a:pPr>
            <a:r>
              <a:rPr lang="en-US" dirty="0"/>
              <a:t>This session should help you: </a:t>
            </a:r>
          </a:p>
          <a:p>
            <a:pPr lvl="0" indent="346075" defTabSz="685800"/>
            <a:r>
              <a:rPr lang="en-US" dirty="0"/>
              <a:t>Define fraud, waste, and abuse </a:t>
            </a:r>
          </a:p>
          <a:p>
            <a:pPr lvl="0" indent="346075" defTabSz="685800"/>
            <a:r>
              <a:rPr lang="en-US" dirty="0"/>
              <a:t>Identify causes of improper payments</a:t>
            </a:r>
          </a:p>
          <a:p>
            <a:pPr marL="574675" lvl="0" indent="-341313" defTabSz="685800"/>
            <a:r>
              <a:rPr lang="en-US" dirty="0"/>
              <a:t>Discuss how the Centers for Medicare and Medicaid Services (CMS)</a:t>
            </a:r>
            <a:r>
              <a:rPr lang="en-US" altLang="ja-JP" dirty="0">
                <a:ea typeface="ＭＳ Ｐゴシック" panose="020B0600070205080204" pitchFamily="34" charset="-128"/>
              </a:rPr>
              <a:t> fights fraud and abuse</a:t>
            </a:r>
          </a:p>
          <a:p>
            <a:pPr lvl="0" indent="346075" defTabSz="685800"/>
            <a:r>
              <a:rPr lang="en-US" dirty="0"/>
              <a:t>Explain how you can fight fraud and abuse</a:t>
            </a:r>
          </a:p>
          <a:p>
            <a:pPr lvl="0" indent="346075" defTabSz="685800"/>
            <a:r>
              <a:rPr lang="en-US" dirty="0"/>
              <a:t>Find sources of additional information</a:t>
            </a:r>
          </a:p>
          <a:p>
            <a:pPr marL="0" indent="0">
              <a:buNone/>
            </a:pPr>
            <a:endParaRPr lang="en-US" dirty="0"/>
          </a:p>
          <a:p>
            <a:endParaRPr lang="en-US" dirty="0"/>
          </a:p>
        </p:txBody>
      </p:sp>
      <p:sp>
        <p:nvSpPr>
          <p:cNvPr id="4" name="Date Placeholder 3">
            <a:extLst>
              <a:ext uri="{FF2B5EF4-FFF2-40B4-BE49-F238E27FC236}">
                <a16:creationId xmlns:a16="http://schemas.microsoft.com/office/drawing/2014/main" id="{30BEAB62-196E-E14C-A6ED-C01E478BF8F9}"/>
              </a:ext>
            </a:extLst>
          </p:cNvPr>
          <p:cNvSpPr>
            <a:spLocks noGrp="1"/>
          </p:cNvSpPr>
          <p:nvPr>
            <p:ph type="dt" sz="half" idx="10"/>
          </p:nvPr>
        </p:nvSpPr>
        <p:spPr/>
        <p:txBody>
          <a:bodyPr/>
          <a:lstStyle/>
          <a:p>
            <a:r>
              <a:rPr lang="en-US" dirty="0"/>
              <a:t>May 2021</a:t>
            </a:r>
          </a:p>
        </p:txBody>
      </p:sp>
      <p:sp>
        <p:nvSpPr>
          <p:cNvPr id="5" name="Footer Placeholder 4">
            <a:extLst>
              <a:ext uri="{FF2B5EF4-FFF2-40B4-BE49-F238E27FC236}">
                <a16:creationId xmlns:a16="http://schemas.microsoft.com/office/drawing/2014/main" id="{C56967E0-47FC-794B-AD9C-C3A296618241}"/>
              </a:ext>
            </a:extLst>
          </p:cNvPr>
          <p:cNvSpPr>
            <a:spLocks noGrp="1"/>
          </p:cNvSpPr>
          <p:nvPr>
            <p:ph type="ftr" sz="quarter" idx="11"/>
          </p:nvPr>
        </p:nvSpPr>
        <p:spPr/>
        <p:txBody>
          <a:bodyPr/>
          <a:lstStyle/>
          <a:p>
            <a:r>
              <a:rPr lang="en-US" dirty="0"/>
              <a:t>Medicare and Medicaid Fraud, Waste, and Abuse Prevention</a:t>
            </a:r>
          </a:p>
        </p:txBody>
      </p:sp>
    </p:spTree>
    <p:extLst>
      <p:ext uri="{BB962C8B-B14F-4D97-AF65-F5344CB8AC3E}">
        <p14:creationId xmlns:p14="http://schemas.microsoft.com/office/powerpoint/2010/main" val="33405219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B7A5FB7-624A-6D45-BB73-0C7AF9FBBF77}"/>
              </a:ext>
            </a:extLst>
          </p:cNvPr>
          <p:cNvSpPr>
            <a:spLocks noGrp="1"/>
          </p:cNvSpPr>
          <p:nvPr>
            <p:ph type="title"/>
          </p:nvPr>
        </p:nvSpPr>
        <p:spPr/>
        <p:txBody>
          <a:bodyPr/>
          <a:lstStyle/>
          <a:p>
            <a:r>
              <a:rPr lang="en-US" dirty="0"/>
              <a:t>Medicare-Medicaid (Medi-Medi) Data Matching Funds</a:t>
            </a:r>
          </a:p>
        </p:txBody>
      </p:sp>
      <p:sp>
        <p:nvSpPr>
          <p:cNvPr id="5" name="Content Placeholder 4">
            <a:extLst>
              <a:ext uri="{FF2B5EF4-FFF2-40B4-BE49-F238E27FC236}">
                <a16:creationId xmlns:a16="http://schemas.microsoft.com/office/drawing/2014/main" id="{710F3EA5-7453-3044-8A3D-84393179DEE8}"/>
              </a:ext>
            </a:extLst>
          </p:cNvPr>
          <p:cNvSpPr>
            <a:spLocks noGrp="1"/>
          </p:cNvSpPr>
          <p:nvPr>
            <p:ph idx="1"/>
          </p:nvPr>
        </p:nvSpPr>
        <p:spPr/>
        <p:txBody>
          <a:bodyPr/>
          <a:lstStyle/>
          <a:p>
            <a:pPr lvl="0" defTabSz="685800"/>
            <a:r>
              <a:rPr lang="en-US" sz="3000" dirty="0"/>
              <a:t>Collaboration between State Medical Assistance (Medicaid) offices </a:t>
            </a:r>
          </a:p>
          <a:p>
            <a:pPr lvl="0" defTabSz="685800"/>
            <a:r>
              <a:rPr lang="en-US" sz="3000" dirty="0"/>
              <a:t>Conduct data analyses and investigations that have the greatest potential for uncovering fraud, waste, and abuse</a:t>
            </a:r>
          </a:p>
          <a:p>
            <a:pPr marL="457200" lvl="1" indent="-228600" defTabSz="685800"/>
            <a:r>
              <a:rPr lang="en-US" dirty="0"/>
              <a:t>State participation is voluntary</a:t>
            </a:r>
          </a:p>
          <a:p>
            <a:pPr marL="457200" lvl="1" indent="-228600" defTabSz="685800"/>
            <a:r>
              <a:rPr lang="en-US" dirty="0"/>
              <a:t>Activities are separate tasks under the UPIC contracts</a:t>
            </a:r>
          </a:p>
          <a:p>
            <a:pPr marL="457200" lvl="1" indent="-228600" defTabSz="685800"/>
            <a:r>
              <a:rPr lang="en-US" dirty="0"/>
              <a:t>UPICs use the matched data to identify fraud, waste, and abuse to conduct investigations with state Medicaid agencies</a:t>
            </a:r>
          </a:p>
          <a:p>
            <a:pPr marL="230188" lvl="0" indent="-230188" defTabSz="685800"/>
            <a:endParaRPr lang="en-US" sz="2800" dirty="0"/>
          </a:p>
          <a:p>
            <a:endParaRPr lang="en-US" dirty="0"/>
          </a:p>
          <a:p>
            <a:endParaRPr lang="en-US" dirty="0"/>
          </a:p>
        </p:txBody>
      </p:sp>
      <p:sp>
        <p:nvSpPr>
          <p:cNvPr id="6" name="Date Placeholder 5">
            <a:extLst>
              <a:ext uri="{FF2B5EF4-FFF2-40B4-BE49-F238E27FC236}">
                <a16:creationId xmlns:a16="http://schemas.microsoft.com/office/drawing/2014/main" id="{24DFEBB1-81D0-C34F-ADEC-D0F887B655C6}"/>
              </a:ext>
            </a:extLst>
          </p:cNvPr>
          <p:cNvSpPr>
            <a:spLocks noGrp="1"/>
          </p:cNvSpPr>
          <p:nvPr>
            <p:ph type="dt" sz="half" idx="10"/>
          </p:nvPr>
        </p:nvSpPr>
        <p:spPr/>
        <p:txBody>
          <a:bodyPr/>
          <a:lstStyle/>
          <a:p>
            <a:r>
              <a:rPr lang="en-US" dirty="0"/>
              <a:t>May 2021</a:t>
            </a:r>
          </a:p>
        </p:txBody>
      </p:sp>
      <p:sp>
        <p:nvSpPr>
          <p:cNvPr id="7" name="Footer Placeholder 6">
            <a:extLst>
              <a:ext uri="{FF2B5EF4-FFF2-40B4-BE49-F238E27FC236}">
                <a16:creationId xmlns:a16="http://schemas.microsoft.com/office/drawing/2014/main" id="{5A20AE4D-0D94-194C-9E1C-072CFE5BB361}"/>
              </a:ext>
            </a:extLst>
          </p:cNvPr>
          <p:cNvSpPr>
            <a:spLocks noGrp="1"/>
          </p:cNvSpPr>
          <p:nvPr>
            <p:ph type="ftr" sz="quarter" idx="11"/>
          </p:nvPr>
        </p:nvSpPr>
        <p:spPr/>
        <p:txBody>
          <a:bodyPr/>
          <a:lstStyle/>
          <a:p>
            <a:r>
              <a:rPr lang="en-US" dirty="0"/>
              <a:t>Medicare and Medicaid Fraud, Waste, and Abuse Prevention</a:t>
            </a:r>
          </a:p>
        </p:txBody>
      </p:sp>
    </p:spTree>
    <p:extLst>
      <p:ext uri="{BB962C8B-B14F-4D97-AF65-F5344CB8AC3E}">
        <p14:creationId xmlns:p14="http://schemas.microsoft.com/office/powerpoint/2010/main" val="27032911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B7A5FB7-624A-6D45-BB73-0C7AF9FBBF77}"/>
              </a:ext>
            </a:extLst>
          </p:cNvPr>
          <p:cNvSpPr>
            <a:spLocks noGrp="1"/>
          </p:cNvSpPr>
          <p:nvPr>
            <p:ph type="title"/>
          </p:nvPr>
        </p:nvSpPr>
        <p:spPr/>
        <p:txBody>
          <a:bodyPr/>
          <a:lstStyle/>
          <a:p>
            <a:r>
              <a:rPr lang="en-US" dirty="0"/>
              <a:t>Recovery Audit Programs</a:t>
            </a:r>
          </a:p>
        </p:txBody>
      </p:sp>
      <p:sp>
        <p:nvSpPr>
          <p:cNvPr id="5" name="Content Placeholder 4">
            <a:extLst>
              <a:ext uri="{FF2B5EF4-FFF2-40B4-BE49-F238E27FC236}">
                <a16:creationId xmlns:a16="http://schemas.microsoft.com/office/drawing/2014/main" id="{710F3EA5-7453-3044-8A3D-84393179DEE8}"/>
              </a:ext>
            </a:extLst>
          </p:cNvPr>
          <p:cNvSpPr>
            <a:spLocks noGrp="1"/>
          </p:cNvSpPr>
          <p:nvPr>
            <p:ph idx="1"/>
          </p:nvPr>
        </p:nvSpPr>
        <p:spPr>
          <a:xfrm>
            <a:off x="313150" y="1182004"/>
            <a:ext cx="11474721" cy="5021042"/>
          </a:xfrm>
        </p:spPr>
        <p:txBody>
          <a:bodyPr/>
          <a:lstStyle/>
          <a:p>
            <a:r>
              <a:rPr lang="en-US" dirty="0"/>
              <a:t>Recovery Audit Program’s mission is to reduce improper Medicare payments by:</a:t>
            </a:r>
          </a:p>
          <a:p>
            <a:pPr marL="454025" lvl="1" indent="-228600"/>
            <a:r>
              <a:rPr lang="en-US" dirty="0"/>
              <a:t>Detecting and collecting overpayments</a:t>
            </a:r>
          </a:p>
          <a:p>
            <a:pPr marL="454025" lvl="1" indent="-228600"/>
            <a:r>
              <a:rPr lang="en-US" dirty="0"/>
              <a:t>Identifying underpayments</a:t>
            </a:r>
          </a:p>
          <a:p>
            <a:pPr marL="454025" lvl="1" indent="-228600"/>
            <a:r>
              <a:rPr lang="en-US" dirty="0"/>
              <a:t>Implementing actions that will prevent future improper payments</a:t>
            </a:r>
          </a:p>
          <a:p>
            <a:r>
              <a:rPr lang="en-US" dirty="0"/>
              <a:t>States establish Medicaid Recovery Audit Contractor (RAC) programs to:</a:t>
            </a:r>
          </a:p>
          <a:p>
            <a:pPr marL="457200" lvl="1" indent="-228600"/>
            <a:r>
              <a:rPr lang="en-US" dirty="0"/>
              <a:t>Identify overpayments and underpayments</a:t>
            </a:r>
          </a:p>
          <a:p>
            <a:pPr marL="457200" lvl="1" indent="-228600"/>
            <a:r>
              <a:rPr lang="en-US" dirty="0"/>
              <a:t>Coordinate efforts with federal and state auditors</a:t>
            </a:r>
          </a:p>
          <a:p>
            <a:pPr marL="0" indent="0">
              <a:buNone/>
            </a:pPr>
            <a:endParaRPr lang="en-US" dirty="0"/>
          </a:p>
          <a:p>
            <a:endParaRPr lang="en-US" dirty="0"/>
          </a:p>
        </p:txBody>
      </p:sp>
      <p:sp>
        <p:nvSpPr>
          <p:cNvPr id="6" name="Date Placeholder 5">
            <a:extLst>
              <a:ext uri="{FF2B5EF4-FFF2-40B4-BE49-F238E27FC236}">
                <a16:creationId xmlns:a16="http://schemas.microsoft.com/office/drawing/2014/main" id="{24DFEBB1-81D0-C34F-ADEC-D0F887B655C6}"/>
              </a:ext>
            </a:extLst>
          </p:cNvPr>
          <p:cNvSpPr>
            <a:spLocks noGrp="1"/>
          </p:cNvSpPr>
          <p:nvPr>
            <p:ph type="dt" sz="half" idx="10"/>
          </p:nvPr>
        </p:nvSpPr>
        <p:spPr/>
        <p:txBody>
          <a:bodyPr/>
          <a:lstStyle/>
          <a:p>
            <a:r>
              <a:rPr lang="en-US" dirty="0"/>
              <a:t>May 2021</a:t>
            </a:r>
          </a:p>
        </p:txBody>
      </p:sp>
      <p:sp>
        <p:nvSpPr>
          <p:cNvPr id="7" name="Footer Placeholder 6">
            <a:extLst>
              <a:ext uri="{FF2B5EF4-FFF2-40B4-BE49-F238E27FC236}">
                <a16:creationId xmlns:a16="http://schemas.microsoft.com/office/drawing/2014/main" id="{5A20AE4D-0D94-194C-9E1C-072CFE5BB361}"/>
              </a:ext>
            </a:extLst>
          </p:cNvPr>
          <p:cNvSpPr>
            <a:spLocks noGrp="1"/>
          </p:cNvSpPr>
          <p:nvPr>
            <p:ph type="ftr" sz="quarter" idx="11"/>
          </p:nvPr>
        </p:nvSpPr>
        <p:spPr/>
        <p:txBody>
          <a:bodyPr/>
          <a:lstStyle/>
          <a:p>
            <a:r>
              <a:rPr lang="en-US" dirty="0"/>
              <a:t>Medicare and Medicaid Fraud, Waste, and Abuse Prevention</a:t>
            </a:r>
          </a:p>
        </p:txBody>
      </p:sp>
    </p:spTree>
    <p:extLst>
      <p:ext uri="{BB962C8B-B14F-4D97-AF65-F5344CB8AC3E}">
        <p14:creationId xmlns:p14="http://schemas.microsoft.com/office/powerpoint/2010/main" val="30139424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B7A5FB7-624A-6D45-BB73-0C7AF9FBBF77}"/>
              </a:ext>
            </a:extLst>
          </p:cNvPr>
          <p:cNvSpPr>
            <a:spLocks noGrp="1"/>
          </p:cNvSpPr>
          <p:nvPr>
            <p:ph type="title"/>
          </p:nvPr>
        </p:nvSpPr>
        <p:spPr/>
        <p:txBody>
          <a:bodyPr/>
          <a:lstStyle/>
          <a:p>
            <a:r>
              <a:rPr lang="en-US" dirty="0"/>
              <a:t>Medicare Drug Integrity Contractors (MEDICs)</a:t>
            </a:r>
          </a:p>
        </p:txBody>
      </p:sp>
      <p:sp>
        <p:nvSpPr>
          <p:cNvPr id="5" name="Content Placeholder 4">
            <a:extLst>
              <a:ext uri="{FF2B5EF4-FFF2-40B4-BE49-F238E27FC236}">
                <a16:creationId xmlns:a16="http://schemas.microsoft.com/office/drawing/2014/main" id="{710F3EA5-7453-3044-8A3D-84393179DEE8}"/>
              </a:ext>
            </a:extLst>
          </p:cNvPr>
          <p:cNvSpPr>
            <a:spLocks noGrp="1"/>
          </p:cNvSpPr>
          <p:nvPr>
            <p:ph idx="1"/>
          </p:nvPr>
        </p:nvSpPr>
        <p:spPr/>
        <p:txBody>
          <a:bodyPr>
            <a:normAutofit fontScale="92500" lnSpcReduction="10000"/>
          </a:bodyPr>
          <a:lstStyle/>
          <a:p>
            <a:r>
              <a:rPr lang="en-US" dirty="0"/>
              <a:t>Monitor fraud, waste, and abuse in Medicare Advantage and Medicare drug coverage</a:t>
            </a:r>
          </a:p>
          <a:p>
            <a:r>
              <a:rPr lang="en-US" dirty="0"/>
              <a:t>Work with law enforcement and other stakeholders</a:t>
            </a:r>
          </a:p>
          <a:p>
            <a:r>
              <a:rPr lang="en-US" dirty="0"/>
              <a:t>Key responsibilities include:</a:t>
            </a:r>
          </a:p>
          <a:p>
            <a:pPr marL="457200" lvl="1" indent="-228600"/>
            <a:r>
              <a:rPr lang="en-US" dirty="0"/>
              <a:t>Investigating potential fraud, waste, and abuse</a:t>
            </a:r>
          </a:p>
          <a:p>
            <a:pPr marL="457200" lvl="1" indent="-228600"/>
            <a:r>
              <a:rPr lang="en-US" dirty="0"/>
              <a:t>Investigating complaints alleging Medicare fraud</a:t>
            </a:r>
          </a:p>
          <a:p>
            <a:pPr marL="457200" lvl="1" indent="-228600"/>
            <a:r>
              <a:rPr lang="en-US" dirty="0"/>
              <a:t>Performing proactive data analyses</a:t>
            </a:r>
          </a:p>
          <a:p>
            <a:pPr marL="457200" lvl="1" indent="-228600"/>
            <a:r>
              <a:rPr lang="en-US" dirty="0"/>
              <a:t>Identifying program vulnerabilities</a:t>
            </a:r>
          </a:p>
          <a:p>
            <a:pPr marL="457200" lvl="1" indent="-228600"/>
            <a:r>
              <a:rPr lang="en-US" dirty="0"/>
              <a:t>Referring potential fraud cases to law enforcement agencies</a:t>
            </a:r>
          </a:p>
          <a:p>
            <a:pPr marL="457200" lvl="1" indent="-228600"/>
            <a:r>
              <a:rPr lang="en-US" dirty="0"/>
              <a:t>Conducting Medicare Advantage Plan and Medicare drug plan audits</a:t>
            </a:r>
          </a:p>
          <a:p>
            <a:pPr marL="457200" lvl="1" indent="-228600"/>
            <a:r>
              <a:rPr lang="en-US" dirty="0"/>
              <a:t>Providing outreach and education to plan sponsors</a:t>
            </a:r>
          </a:p>
          <a:p>
            <a:endParaRPr lang="en-US" dirty="0"/>
          </a:p>
          <a:p>
            <a:endParaRPr lang="en-US" dirty="0"/>
          </a:p>
        </p:txBody>
      </p:sp>
      <p:sp>
        <p:nvSpPr>
          <p:cNvPr id="6" name="Date Placeholder 5">
            <a:extLst>
              <a:ext uri="{FF2B5EF4-FFF2-40B4-BE49-F238E27FC236}">
                <a16:creationId xmlns:a16="http://schemas.microsoft.com/office/drawing/2014/main" id="{24DFEBB1-81D0-C34F-ADEC-D0F887B655C6}"/>
              </a:ext>
            </a:extLst>
          </p:cNvPr>
          <p:cNvSpPr>
            <a:spLocks noGrp="1"/>
          </p:cNvSpPr>
          <p:nvPr>
            <p:ph type="dt" sz="half" idx="10"/>
          </p:nvPr>
        </p:nvSpPr>
        <p:spPr/>
        <p:txBody>
          <a:bodyPr/>
          <a:lstStyle/>
          <a:p>
            <a:r>
              <a:rPr lang="en-US" dirty="0"/>
              <a:t>May 2021</a:t>
            </a:r>
          </a:p>
        </p:txBody>
      </p:sp>
      <p:sp>
        <p:nvSpPr>
          <p:cNvPr id="7" name="Footer Placeholder 6">
            <a:extLst>
              <a:ext uri="{FF2B5EF4-FFF2-40B4-BE49-F238E27FC236}">
                <a16:creationId xmlns:a16="http://schemas.microsoft.com/office/drawing/2014/main" id="{5A20AE4D-0D94-194C-9E1C-072CFE5BB361}"/>
              </a:ext>
            </a:extLst>
          </p:cNvPr>
          <p:cNvSpPr>
            <a:spLocks noGrp="1"/>
          </p:cNvSpPr>
          <p:nvPr>
            <p:ph type="ftr" sz="quarter" idx="11"/>
          </p:nvPr>
        </p:nvSpPr>
        <p:spPr/>
        <p:txBody>
          <a:bodyPr/>
          <a:lstStyle/>
          <a:p>
            <a:r>
              <a:rPr lang="en-US" dirty="0"/>
              <a:t>Medicare and Medicaid Fraud, Waste, and Abuse Prevention</a:t>
            </a:r>
          </a:p>
        </p:txBody>
      </p:sp>
    </p:spTree>
    <p:extLst>
      <p:ext uri="{BB962C8B-B14F-4D97-AF65-F5344CB8AC3E}">
        <p14:creationId xmlns:p14="http://schemas.microsoft.com/office/powerpoint/2010/main" val="5426768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B7A5FB7-624A-6D45-BB73-0C7AF9FBBF77}"/>
              </a:ext>
            </a:extLst>
          </p:cNvPr>
          <p:cNvSpPr>
            <a:spLocks noGrp="1"/>
          </p:cNvSpPr>
          <p:nvPr>
            <p:ph type="title"/>
          </p:nvPr>
        </p:nvSpPr>
        <p:spPr/>
        <p:txBody>
          <a:bodyPr/>
          <a:lstStyle/>
          <a:p>
            <a:r>
              <a:rPr lang="en-US" dirty="0"/>
              <a:t>CMS Administrative Actions</a:t>
            </a:r>
          </a:p>
        </p:txBody>
      </p:sp>
      <p:sp>
        <p:nvSpPr>
          <p:cNvPr id="5" name="Content Placeholder 4">
            <a:extLst>
              <a:ext uri="{FF2B5EF4-FFF2-40B4-BE49-F238E27FC236}">
                <a16:creationId xmlns:a16="http://schemas.microsoft.com/office/drawing/2014/main" id="{710F3EA5-7453-3044-8A3D-84393179DEE8}"/>
              </a:ext>
            </a:extLst>
          </p:cNvPr>
          <p:cNvSpPr>
            <a:spLocks noGrp="1"/>
          </p:cNvSpPr>
          <p:nvPr>
            <p:ph idx="1"/>
          </p:nvPr>
        </p:nvSpPr>
        <p:spPr/>
        <p:txBody>
          <a:bodyPr/>
          <a:lstStyle/>
          <a:p>
            <a:pPr marL="0" indent="0">
              <a:buNone/>
            </a:pPr>
            <a:r>
              <a:rPr lang="en-US" dirty="0"/>
              <a:t>When CMS suspects fraud, administrative actions include:</a:t>
            </a:r>
          </a:p>
          <a:p>
            <a:pPr marL="627063" indent="-227013"/>
            <a:r>
              <a:rPr lang="en-US" sz="3000" dirty="0"/>
              <a:t>Automatic denials of payment</a:t>
            </a:r>
          </a:p>
          <a:p>
            <a:pPr marL="627063" indent="-227013"/>
            <a:r>
              <a:rPr lang="en-US" sz="3000" dirty="0"/>
              <a:t>Payment suspensions</a:t>
            </a:r>
          </a:p>
          <a:p>
            <a:pPr marL="627063" indent="-227013"/>
            <a:r>
              <a:rPr lang="en-US" sz="3000" dirty="0"/>
              <a:t>Prepayment edits </a:t>
            </a:r>
          </a:p>
          <a:p>
            <a:pPr marL="627063" indent="-227013"/>
            <a:r>
              <a:rPr lang="en-US" sz="3000" dirty="0"/>
              <a:t>Revocation of billing privileges</a:t>
            </a:r>
          </a:p>
          <a:p>
            <a:pPr marL="627063" indent="-227013"/>
            <a:r>
              <a:rPr lang="en-US" sz="3000" dirty="0"/>
              <a:t>Post-payment reviews for determinations</a:t>
            </a:r>
          </a:p>
          <a:p>
            <a:pPr marL="627063" indent="-227013"/>
            <a:r>
              <a:rPr lang="en-US" sz="3000" dirty="0"/>
              <a:t>Referral to law enforcement</a:t>
            </a:r>
          </a:p>
          <a:p>
            <a:endParaRPr lang="en-US" dirty="0"/>
          </a:p>
          <a:p>
            <a:endParaRPr lang="en-US" dirty="0"/>
          </a:p>
          <a:p>
            <a:endParaRPr lang="en-US" dirty="0"/>
          </a:p>
        </p:txBody>
      </p:sp>
      <p:sp>
        <p:nvSpPr>
          <p:cNvPr id="6" name="Date Placeholder 5">
            <a:extLst>
              <a:ext uri="{FF2B5EF4-FFF2-40B4-BE49-F238E27FC236}">
                <a16:creationId xmlns:a16="http://schemas.microsoft.com/office/drawing/2014/main" id="{24DFEBB1-81D0-C34F-ADEC-D0F887B655C6}"/>
              </a:ext>
            </a:extLst>
          </p:cNvPr>
          <p:cNvSpPr>
            <a:spLocks noGrp="1"/>
          </p:cNvSpPr>
          <p:nvPr>
            <p:ph type="dt" sz="half" idx="10"/>
          </p:nvPr>
        </p:nvSpPr>
        <p:spPr/>
        <p:txBody>
          <a:bodyPr/>
          <a:lstStyle/>
          <a:p>
            <a:r>
              <a:rPr lang="en-US" dirty="0"/>
              <a:t>May 2021</a:t>
            </a:r>
          </a:p>
        </p:txBody>
      </p:sp>
      <p:sp>
        <p:nvSpPr>
          <p:cNvPr id="7" name="Footer Placeholder 6">
            <a:extLst>
              <a:ext uri="{FF2B5EF4-FFF2-40B4-BE49-F238E27FC236}">
                <a16:creationId xmlns:a16="http://schemas.microsoft.com/office/drawing/2014/main" id="{5A20AE4D-0D94-194C-9E1C-072CFE5BB361}"/>
              </a:ext>
            </a:extLst>
          </p:cNvPr>
          <p:cNvSpPr>
            <a:spLocks noGrp="1"/>
          </p:cNvSpPr>
          <p:nvPr>
            <p:ph type="ftr" sz="quarter" idx="11"/>
          </p:nvPr>
        </p:nvSpPr>
        <p:spPr/>
        <p:txBody>
          <a:bodyPr/>
          <a:lstStyle/>
          <a:p>
            <a:r>
              <a:rPr lang="en-US" dirty="0"/>
              <a:t>Medicare and Medicaid Fraud, Waste, and Abuse Prevention</a:t>
            </a:r>
          </a:p>
        </p:txBody>
      </p:sp>
    </p:spTree>
    <p:extLst>
      <p:ext uri="{BB962C8B-B14F-4D97-AF65-F5344CB8AC3E}">
        <p14:creationId xmlns:p14="http://schemas.microsoft.com/office/powerpoint/2010/main" val="41870144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B7A5FB7-624A-6D45-BB73-0C7AF9FBBF77}"/>
              </a:ext>
            </a:extLst>
          </p:cNvPr>
          <p:cNvSpPr>
            <a:spLocks noGrp="1"/>
          </p:cNvSpPr>
          <p:nvPr>
            <p:ph type="title"/>
          </p:nvPr>
        </p:nvSpPr>
        <p:spPr/>
        <p:txBody>
          <a:bodyPr/>
          <a:lstStyle/>
          <a:p>
            <a:r>
              <a:rPr lang="en-US" dirty="0"/>
              <a:t>Law Enforcement Actions</a:t>
            </a:r>
          </a:p>
        </p:txBody>
      </p:sp>
      <p:sp>
        <p:nvSpPr>
          <p:cNvPr id="5" name="Content Placeholder 4">
            <a:extLst>
              <a:ext uri="{FF2B5EF4-FFF2-40B4-BE49-F238E27FC236}">
                <a16:creationId xmlns:a16="http://schemas.microsoft.com/office/drawing/2014/main" id="{710F3EA5-7453-3044-8A3D-84393179DEE8}"/>
              </a:ext>
            </a:extLst>
          </p:cNvPr>
          <p:cNvSpPr>
            <a:spLocks noGrp="1"/>
          </p:cNvSpPr>
          <p:nvPr>
            <p:ph idx="1"/>
          </p:nvPr>
        </p:nvSpPr>
        <p:spPr/>
        <p:txBody>
          <a:bodyPr/>
          <a:lstStyle/>
          <a:p>
            <a:pPr marL="0" indent="0">
              <a:buNone/>
            </a:pPr>
            <a:r>
              <a:rPr lang="en-US" dirty="0"/>
              <a:t>When law enforcement determines fraudulent activities, enforcement actions include:</a:t>
            </a:r>
          </a:p>
          <a:p>
            <a:pPr marL="227013" indent="234950"/>
            <a:r>
              <a:rPr lang="en-US" sz="2800" dirty="0"/>
              <a:t>Providers/companies are barred from the programs</a:t>
            </a:r>
          </a:p>
          <a:p>
            <a:pPr marL="227013" indent="234950"/>
            <a:r>
              <a:rPr lang="en-US" sz="2800" dirty="0"/>
              <a:t>Providers/companies can’</a:t>
            </a:r>
            <a:r>
              <a:rPr lang="en-US" altLang="ja-JP" sz="2800" dirty="0"/>
              <a:t>t bill Medicare, Medicaid, or CHIP</a:t>
            </a:r>
          </a:p>
          <a:p>
            <a:pPr marL="227013" indent="234950"/>
            <a:r>
              <a:rPr lang="en-US" sz="2800" dirty="0"/>
              <a:t>Providers/companies are fined </a:t>
            </a:r>
          </a:p>
          <a:p>
            <a:pPr marL="227013" indent="234950"/>
            <a:r>
              <a:rPr lang="en-US" sz="2800" dirty="0"/>
              <a:t>Arrests and convictions occur</a:t>
            </a:r>
          </a:p>
          <a:p>
            <a:pPr marL="227013" indent="234950"/>
            <a:r>
              <a:rPr lang="en-US" sz="2800" dirty="0"/>
              <a:t>Corporate Integrity Agreements may be negotiated</a:t>
            </a:r>
          </a:p>
          <a:p>
            <a:pPr marL="0" indent="0">
              <a:buNone/>
            </a:pPr>
            <a:endParaRPr lang="en-US" dirty="0"/>
          </a:p>
          <a:p>
            <a:endParaRPr lang="en-US" dirty="0"/>
          </a:p>
        </p:txBody>
      </p:sp>
      <p:sp>
        <p:nvSpPr>
          <p:cNvPr id="6" name="Date Placeholder 5">
            <a:extLst>
              <a:ext uri="{FF2B5EF4-FFF2-40B4-BE49-F238E27FC236}">
                <a16:creationId xmlns:a16="http://schemas.microsoft.com/office/drawing/2014/main" id="{24DFEBB1-81D0-C34F-ADEC-D0F887B655C6}"/>
              </a:ext>
            </a:extLst>
          </p:cNvPr>
          <p:cNvSpPr>
            <a:spLocks noGrp="1"/>
          </p:cNvSpPr>
          <p:nvPr>
            <p:ph type="dt" sz="half" idx="10"/>
          </p:nvPr>
        </p:nvSpPr>
        <p:spPr/>
        <p:txBody>
          <a:bodyPr/>
          <a:lstStyle/>
          <a:p>
            <a:r>
              <a:rPr lang="en-US" dirty="0"/>
              <a:t>May 2021</a:t>
            </a:r>
          </a:p>
        </p:txBody>
      </p:sp>
      <p:sp>
        <p:nvSpPr>
          <p:cNvPr id="7" name="Footer Placeholder 6">
            <a:extLst>
              <a:ext uri="{FF2B5EF4-FFF2-40B4-BE49-F238E27FC236}">
                <a16:creationId xmlns:a16="http://schemas.microsoft.com/office/drawing/2014/main" id="{5A20AE4D-0D94-194C-9E1C-072CFE5BB361}"/>
              </a:ext>
            </a:extLst>
          </p:cNvPr>
          <p:cNvSpPr>
            <a:spLocks noGrp="1"/>
          </p:cNvSpPr>
          <p:nvPr>
            <p:ph type="ftr" sz="quarter" idx="11"/>
          </p:nvPr>
        </p:nvSpPr>
        <p:spPr/>
        <p:txBody>
          <a:bodyPr/>
          <a:lstStyle/>
          <a:p>
            <a:r>
              <a:rPr lang="en-US" dirty="0"/>
              <a:t>Medicare and Medicaid Fraud, Waste, and Abuse Prevention</a:t>
            </a:r>
          </a:p>
        </p:txBody>
      </p:sp>
    </p:spTree>
    <p:extLst>
      <p:ext uri="{BB962C8B-B14F-4D97-AF65-F5344CB8AC3E}">
        <p14:creationId xmlns:p14="http://schemas.microsoft.com/office/powerpoint/2010/main" val="31292367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B7A5FB7-624A-6D45-BB73-0C7AF9FBBF77}"/>
              </a:ext>
            </a:extLst>
          </p:cNvPr>
          <p:cNvSpPr>
            <a:spLocks noGrp="1"/>
          </p:cNvSpPr>
          <p:nvPr>
            <p:ph type="title"/>
          </p:nvPr>
        </p:nvSpPr>
        <p:spPr/>
        <p:txBody>
          <a:bodyPr/>
          <a:lstStyle/>
          <a:p>
            <a:r>
              <a:rPr lang="en-US" dirty="0"/>
              <a:t>Health Care Fraud Prevention Partnership (HFPP)</a:t>
            </a:r>
          </a:p>
        </p:txBody>
      </p:sp>
      <p:sp>
        <p:nvSpPr>
          <p:cNvPr id="5" name="Content Placeholder 4">
            <a:extLst>
              <a:ext uri="{FF2B5EF4-FFF2-40B4-BE49-F238E27FC236}">
                <a16:creationId xmlns:a16="http://schemas.microsoft.com/office/drawing/2014/main" id="{710F3EA5-7453-3044-8A3D-84393179DEE8}"/>
              </a:ext>
            </a:extLst>
          </p:cNvPr>
          <p:cNvSpPr>
            <a:spLocks noGrp="1"/>
          </p:cNvSpPr>
          <p:nvPr>
            <p:ph idx="1"/>
          </p:nvPr>
        </p:nvSpPr>
        <p:spPr/>
        <p:txBody>
          <a:bodyPr>
            <a:normAutofit/>
          </a:bodyPr>
          <a:lstStyle/>
          <a:p>
            <a:pPr marL="0" indent="0">
              <a:buNone/>
              <a:defRPr/>
            </a:pPr>
            <a:r>
              <a:rPr lang="en-US" dirty="0"/>
              <a:t>The Health Care Fraud Prevention Partnership’s (HFPP) purpose is to improve the detection and prevention of health care fraud by: </a:t>
            </a:r>
          </a:p>
          <a:p>
            <a:pPr marL="514350" indent="-287338">
              <a:defRPr/>
            </a:pPr>
            <a:r>
              <a:rPr lang="en-US" sz="2800" dirty="0"/>
              <a:t>Exchanging data and information between the public and private sectors</a:t>
            </a:r>
          </a:p>
          <a:p>
            <a:pPr marL="514350" indent="-287338">
              <a:defRPr/>
            </a:pPr>
            <a:r>
              <a:rPr lang="en-US" sz="2800" dirty="0"/>
              <a:t>Leveraging various analytic tools against data sets provided by HFPP partners</a:t>
            </a:r>
          </a:p>
          <a:p>
            <a:pPr marL="514350" indent="-287338">
              <a:defRPr/>
            </a:pPr>
            <a:r>
              <a:rPr lang="en-US" sz="2800" dirty="0"/>
              <a:t>Providing a forum for public and private leaders and subject matter experts to share successful anti-fraud practices and effective methodologies for detecting and preventing health care fraud</a:t>
            </a:r>
            <a:endParaRPr lang="en-US" sz="2800" dirty="0">
              <a:ea typeface="ＭＳ Ｐゴシック"/>
            </a:endParaRPr>
          </a:p>
          <a:p>
            <a:endParaRPr lang="en-US" dirty="0"/>
          </a:p>
          <a:p>
            <a:endParaRPr lang="en-US" dirty="0"/>
          </a:p>
          <a:p>
            <a:endParaRPr lang="en-US" dirty="0"/>
          </a:p>
        </p:txBody>
      </p:sp>
      <p:sp>
        <p:nvSpPr>
          <p:cNvPr id="6" name="Date Placeholder 5">
            <a:extLst>
              <a:ext uri="{FF2B5EF4-FFF2-40B4-BE49-F238E27FC236}">
                <a16:creationId xmlns:a16="http://schemas.microsoft.com/office/drawing/2014/main" id="{24DFEBB1-81D0-C34F-ADEC-D0F887B655C6}"/>
              </a:ext>
            </a:extLst>
          </p:cNvPr>
          <p:cNvSpPr>
            <a:spLocks noGrp="1"/>
          </p:cNvSpPr>
          <p:nvPr>
            <p:ph type="dt" sz="half" idx="10"/>
          </p:nvPr>
        </p:nvSpPr>
        <p:spPr/>
        <p:txBody>
          <a:bodyPr/>
          <a:lstStyle/>
          <a:p>
            <a:r>
              <a:rPr lang="en-US" dirty="0"/>
              <a:t>May 2021</a:t>
            </a:r>
          </a:p>
        </p:txBody>
      </p:sp>
      <p:sp>
        <p:nvSpPr>
          <p:cNvPr id="7" name="Footer Placeholder 6">
            <a:extLst>
              <a:ext uri="{FF2B5EF4-FFF2-40B4-BE49-F238E27FC236}">
                <a16:creationId xmlns:a16="http://schemas.microsoft.com/office/drawing/2014/main" id="{5A20AE4D-0D94-194C-9E1C-072CFE5BB361}"/>
              </a:ext>
            </a:extLst>
          </p:cNvPr>
          <p:cNvSpPr>
            <a:spLocks noGrp="1"/>
          </p:cNvSpPr>
          <p:nvPr>
            <p:ph type="ftr" sz="quarter" idx="11"/>
          </p:nvPr>
        </p:nvSpPr>
        <p:spPr/>
        <p:txBody>
          <a:bodyPr/>
          <a:lstStyle/>
          <a:p>
            <a:r>
              <a:rPr lang="en-US" dirty="0"/>
              <a:t>Medicare and Medicaid Fraud, Waste, and Abuse Prevention</a:t>
            </a:r>
          </a:p>
        </p:txBody>
      </p:sp>
    </p:spTree>
    <p:extLst>
      <p:ext uri="{BB962C8B-B14F-4D97-AF65-F5344CB8AC3E}">
        <p14:creationId xmlns:p14="http://schemas.microsoft.com/office/powerpoint/2010/main" val="41675184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B7A5FB7-624A-6D45-BB73-0C7AF9FBBF77}"/>
              </a:ext>
            </a:extLst>
          </p:cNvPr>
          <p:cNvSpPr>
            <a:spLocks noGrp="1"/>
          </p:cNvSpPr>
          <p:nvPr>
            <p:ph type="title"/>
          </p:nvPr>
        </p:nvSpPr>
        <p:spPr/>
        <p:txBody>
          <a:bodyPr/>
          <a:lstStyle/>
          <a:p>
            <a:r>
              <a:rPr lang="en-US" dirty="0"/>
              <a:t>Health Care Fraud Prevention </a:t>
            </a:r>
            <a:br>
              <a:rPr lang="en-US" dirty="0"/>
            </a:br>
            <a:r>
              <a:rPr lang="en-US" dirty="0"/>
              <a:t>and Enforcement Action Team (HEAT)</a:t>
            </a:r>
          </a:p>
        </p:txBody>
      </p:sp>
      <p:sp>
        <p:nvSpPr>
          <p:cNvPr id="5" name="Content Placeholder 4">
            <a:extLst>
              <a:ext uri="{FF2B5EF4-FFF2-40B4-BE49-F238E27FC236}">
                <a16:creationId xmlns:a16="http://schemas.microsoft.com/office/drawing/2014/main" id="{710F3EA5-7453-3044-8A3D-84393179DEE8}"/>
              </a:ext>
            </a:extLst>
          </p:cNvPr>
          <p:cNvSpPr>
            <a:spLocks noGrp="1"/>
          </p:cNvSpPr>
          <p:nvPr>
            <p:ph idx="1"/>
          </p:nvPr>
        </p:nvSpPr>
        <p:spPr/>
        <p:txBody>
          <a:bodyPr>
            <a:normAutofit fontScale="92500"/>
          </a:bodyPr>
          <a:lstStyle/>
          <a:p>
            <a:pPr>
              <a:defRPr/>
            </a:pPr>
            <a:r>
              <a:rPr lang="en-US" dirty="0"/>
              <a:t>Joint initiative between the U.S. Department of Health &amp; Human Services (HHS) and U.S. Department of Justice (DOJ)</a:t>
            </a:r>
          </a:p>
          <a:p>
            <a:pPr>
              <a:defRPr/>
            </a:pPr>
            <a:r>
              <a:rPr lang="en-US" dirty="0">
                <a:ea typeface="ＭＳ Ｐゴシック"/>
              </a:rPr>
              <a:t>The mission of HEAT is to: </a:t>
            </a:r>
          </a:p>
          <a:p>
            <a:pPr marL="457200" lvl="1" indent="-228600">
              <a:defRPr/>
            </a:pPr>
            <a:r>
              <a:rPr lang="en-US" dirty="0">
                <a:ea typeface="ＭＳ Ｐゴシック"/>
              </a:rPr>
              <a:t>Help prevent fraud, waste, and abuse in the Medicare and Medicaid Programs</a:t>
            </a:r>
          </a:p>
          <a:p>
            <a:pPr marL="457200" lvl="1" indent="-228600">
              <a:defRPr/>
            </a:pPr>
            <a:r>
              <a:rPr lang="en-US" dirty="0">
                <a:ea typeface="ＭＳ Ｐゴシック"/>
              </a:rPr>
              <a:t>Reduce health care costs and improve the quality of care, by ridding the system of perpetrators who prey on people with Medicare and Medicaid</a:t>
            </a:r>
          </a:p>
          <a:p>
            <a:pPr marL="457200" lvl="1" indent="-228600">
              <a:defRPr/>
            </a:pPr>
            <a:r>
              <a:rPr lang="en-US" dirty="0">
                <a:ea typeface="ＭＳ Ｐゴシック"/>
              </a:rPr>
              <a:t>Highlight best practices of providers and public sector employees dedicated to ending waste, fraud, and abuse in Medicare</a:t>
            </a:r>
          </a:p>
          <a:p>
            <a:pPr marL="457200" lvl="1" indent="-228600">
              <a:defRPr/>
            </a:pPr>
            <a:r>
              <a:rPr lang="en-US" dirty="0">
                <a:ea typeface="ＭＳ Ｐゴシック"/>
              </a:rPr>
              <a:t>Build upon existing partnerships between HHS and DOJ to reduce fraud and recover taxpayer dollars</a:t>
            </a:r>
          </a:p>
          <a:p>
            <a:pPr marL="0" indent="0">
              <a:buNone/>
            </a:pPr>
            <a:endParaRPr lang="en-US" dirty="0"/>
          </a:p>
          <a:p>
            <a:endParaRPr lang="en-US" dirty="0"/>
          </a:p>
        </p:txBody>
      </p:sp>
      <p:sp>
        <p:nvSpPr>
          <p:cNvPr id="6" name="Date Placeholder 5">
            <a:extLst>
              <a:ext uri="{FF2B5EF4-FFF2-40B4-BE49-F238E27FC236}">
                <a16:creationId xmlns:a16="http://schemas.microsoft.com/office/drawing/2014/main" id="{24DFEBB1-81D0-C34F-ADEC-D0F887B655C6}"/>
              </a:ext>
            </a:extLst>
          </p:cNvPr>
          <p:cNvSpPr>
            <a:spLocks noGrp="1"/>
          </p:cNvSpPr>
          <p:nvPr>
            <p:ph type="dt" sz="half" idx="10"/>
          </p:nvPr>
        </p:nvSpPr>
        <p:spPr/>
        <p:txBody>
          <a:bodyPr/>
          <a:lstStyle/>
          <a:p>
            <a:r>
              <a:rPr lang="en-US" dirty="0"/>
              <a:t>May 2021</a:t>
            </a:r>
          </a:p>
        </p:txBody>
      </p:sp>
      <p:sp>
        <p:nvSpPr>
          <p:cNvPr id="7" name="Footer Placeholder 6">
            <a:extLst>
              <a:ext uri="{FF2B5EF4-FFF2-40B4-BE49-F238E27FC236}">
                <a16:creationId xmlns:a16="http://schemas.microsoft.com/office/drawing/2014/main" id="{5A20AE4D-0D94-194C-9E1C-072CFE5BB361}"/>
              </a:ext>
            </a:extLst>
          </p:cNvPr>
          <p:cNvSpPr>
            <a:spLocks noGrp="1"/>
          </p:cNvSpPr>
          <p:nvPr>
            <p:ph type="ftr" sz="quarter" idx="11"/>
          </p:nvPr>
        </p:nvSpPr>
        <p:spPr/>
        <p:txBody>
          <a:bodyPr/>
          <a:lstStyle/>
          <a:p>
            <a:r>
              <a:rPr lang="en-US" dirty="0"/>
              <a:t>Medicare and Medicaid Fraud, Waste, and Abuse Prevention</a:t>
            </a:r>
          </a:p>
        </p:txBody>
      </p:sp>
    </p:spTree>
    <p:extLst>
      <p:ext uri="{BB962C8B-B14F-4D97-AF65-F5344CB8AC3E}">
        <p14:creationId xmlns:p14="http://schemas.microsoft.com/office/powerpoint/2010/main" val="28695174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B7A5FB7-624A-6D45-BB73-0C7AF9FBBF77}"/>
              </a:ext>
            </a:extLst>
          </p:cNvPr>
          <p:cNvSpPr>
            <a:spLocks noGrp="1"/>
          </p:cNvSpPr>
          <p:nvPr>
            <p:ph type="title"/>
          </p:nvPr>
        </p:nvSpPr>
        <p:spPr/>
        <p:txBody>
          <a:bodyPr/>
          <a:lstStyle/>
          <a:p>
            <a:r>
              <a:rPr lang="en-US" dirty="0"/>
              <a:t>Medicare Fraud Strike Force Teams</a:t>
            </a:r>
          </a:p>
        </p:txBody>
      </p:sp>
      <p:sp>
        <p:nvSpPr>
          <p:cNvPr id="5" name="Content Placeholder 4">
            <a:extLst>
              <a:ext uri="{FF2B5EF4-FFF2-40B4-BE49-F238E27FC236}">
                <a16:creationId xmlns:a16="http://schemas.microsoft.com/office/drawing/2014/main" id="{710F3EA5-7453-3044-8A3D-84393179DEE8}"/>
              </a:ext>
            </a:extLst>
          </p:cNvPr>
          <p:cNvSpPr>
            <a:spLocks noGrp="1"/>
          </p:cNvSpPr>
          <p:nvPr>
            <p:ph idx="1"/>
          </p:nvPr>
        </p:nvSpPr>
        <p:spPr/>
        <p:txBody>
          <a:bodyPr/>
          <a:lstStyle/>
          <a:p>
            <a:pPr lvl="0"/>
            <a:r>
              <a:rPr lang="en-US" dirty="0"/>
              <a:t>Multi-agency teams that:</a:t>
            </a:r>
          </a:p>
          <a:p>
            <a:pPr marL="457200" lvl="1" indent="-228600"/>
            <a:r>
              <a:rPr lang="en-US" dirty="0"/>
              <a:t>Are located in fraud “hot spot” areas</a:t>
            </a:r>
          </a:p>
          <a:p>
            <a:pPr marL="457200" lvl="1" indent="-228600"/>
            <a:r>
              <a:rPr lang="en-US" dirty="0"/>
              <a:t>Use advanced data analysis to identify high-billing levels in health care fraud hot spots</a:t>
            </a:r>
          </a:p>
          <a:p>
            <a:pPr marL="457200" lvl="1" indent="-228600"/>
            <a:r>
              <a:rPr lang="en-US" dirty="0"/>
              <a:t>Coordinate national takedowns</a:t>
            </a:r>
          </a:p>
          <a:p>
            <a:r>
              <a:rPr lang="en-US" dirty="0"/>
              <a:t>CMS supports Strike Force takedowns </a:t>
            </a:r>
          </a:p>
          <a:p>
            <a:pPr marL="457200" lvl="1" indent="-228600"/>
            <a:r>
              <a:rPr lang="en-US" dirty="0"/>
              <a:t>Performs data analysis</a:t>
            </a:r>
          </a:p>
          <a:p>
            <a:pPr marL="457200" lvl="1" indent="-228600"/>
            <a:r>
              <a:rPr lang="en-US" dirty="0"/>
              <a:t>Suspends payment</a:t>
            </a:r>
          </a:p>
          <a:p>
            <a:endParaRPr lang="en-US" dirty="0"/>
          </a:p>
        </p:txBody>
      </p:sp>
      <p:sp>
        <p:nvSpPr>
          <p:cNvPr id="6" name="Date Placeholder 5">
            <a:extLst>
              <a:ext uri="{FF2B5EF4-FFF2-40B4-BE49-F238E27FC236}">
                <a16:creationId xmlns:a16="http://schemas.microsoft.com/office/drawing/2014/main" id="{24DFEBB1-81D0-C34F-ADEC-D0F887B655C6}"/>
              </a:ext>
            </a:extLst>
          </p:cNvPr>
          <p:cNvSpPr>
            <a:spLocks noGrp="1"/>
          </p:cNvSpPr>
          <p:nvPr>
            <p:ph type="dt" sz="half" idx="10"/>
          </p:nvPr>
        </p:nvSpPr>
        <p:spPr/>
        <p:txBody>
          <a:bodyPr/>
          <a:lstStyle/>
          <a:p>
            <a:r>
              <a:rPr lang="en-US" dirty="0"/>
              <a:t>May 2021</a:t>
            </a:r>
          </a:p>
        </p:txBody>
      </p:sp>
      <p:sp>
        <p:nvSpPr>
          <p:cNvPr id="7" name="Footer Placeholder 6">
            <a:extLst>
              <a:ext uri="{FF2B5EF4-FFF2-40B4-BE49-F238E27FC236}">
                <a16:creationId xmlns:a16="http://schemas.microsoft.com/office/drawing/2014/main" id="{5A20AE4D-0D94-194C-9E1C-072CFE5BB361}"/>
              </a:ext>
            </a:extLst>
          </p:cNvPr>
          <p:cNvSpPr>
            <a:spLocks noGrp="1"/>
          </p:cNvSpPr>
          <p:nvPr>
            <p:ph type="ftr" sz="quarter" idx="11"/>
          </p:nvPr>
        </p:nvSpPr>
        <p:spPr/>
        <p:txBody>
          <a:bodyPr/>
          <a:lstStyle/>
          <a:p>
            <a:r>
              <a:rPr lang="en-US" dirty="0"/>
              <a:t>Medicare and Medicaid Fraud, Waste, and Abuse Prevention</a:t>
            </a:r>
          </a:p>
        </p:txBody>
      </p:sp>
    </p:spTree>
    <p:extLst>
      <p:ext uri="{BB962C8B-B14F-4D97-AF65-F5344CB8AC3E}">
        <p14:creationId xmlns:p14="http://schemas.microsoft.com/office/powerpoint/2010/main" val="21223466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B7A5FB7-624A-6D45-BB73-0C7AF9FBBF77}"/>
              </a:ext>
            </a:extLst>
          </p:cNvPr>
          <p:cNvSpPr>
            <a:spLocks noGrp="1"/>
          </p:cNvSpPr>
          <p:nvPr>
            <p:ph type="title"/>
          </p:nvPr>
        </p:nvSpPr>
        <p:spPr/>
        <p:txBody>
          <a:bodyPr/>
          <a:lstStyle/>
          <a:p>
            <a:r>
              <a:rPr lang="en-US" dirty="0"/>
              <a:t>Education Efforts</a:t>
            </a:r>
          </a:p>
        </p:txBody>
      </p:sp>
      <p:sp>
        <p:nvSpPr>
          <p:cNvPr id="5" name="Content Placeholder 4">
            <a:extLst>
              <a:ext uri="{FF2B5EF4-FFF2-40B4-BE49-F238E27FC236}">
                <a16:creationId xmlns:a16="http://schemas.microsoft.com/office/drawing/2014/main" id="{710F3EA5-7453-3044-8A3D-84393179DEE8}"/>
              </a:ext>
            </a:extLst>
          </p:cNvPr>
          <p:cNvSpPr>
            <a:spLocks noGrp="1"/>
          </p:cNvSpPr>
          <p:nvPr>
            <p:ph idx="1"/>
          </p:nvPr>
        </p:nvSpPr>
        <p:spPr/>
        <p:txBody>
          <a:bodyPr/>
          <a:lstStyle/>
          <a:p>
            <a:r>
              <a:rPr lang="en-US" dirty="0"/>
              <a:t>Provider education helps correct vulnerabilities so that providers:</a:t>
            </a:r>
          </a:p>
          <a:p>
            <a:pPr marL="457200" lvl="1" indent="-228600"/>
            <a:r>
              <a:rPr lang="en-US" dirty="0"/>
              <a:t>Maintain proper documentation </a:t>
            </a:r>
          </a:p>
          <a:p>
            <a:pPr marL="457200" lvl="1" indent="-228600"/>
            <a:r>
              <a:rPr lang="en-US" dirty="0"/>
              <a:t>Reduce inappropriate claims submission</a:t>
            </a:r>
          </a:p>
          <a:p>
            <a:pPr marL="457200" lvl="1" indent="-228600"/>
            <a:r>
              <a:rPr lang="en-US" dirty="0"/>
              <a:t>Protect patient and provider identity information</a:t>
            </a:r>
          </a:p>
          <a:p>
            <a:pPr marL="457200" lvl="1" indent="-228600"/>
            <a:r>
              <a:rPr lang="en-US" dirty="0"/>
              <a:t>Establish a broader culture of compliance</a:t>
            </a:r>
          </a:p>
          <a:p>
            <a:r>
              <a:rPr lang="en-US" dirty="0"/>
              <a:t>Educating people with Medicare helps identify and report suspected fraud</a:t>
            </a:r>
          </a:p>
          <a:p>
            <a:endParaRPr lang="en-US" dirty="0"/>
          </a:p>
          <a:p>
            <a:endParaRPr lang="en-US" dirty="0"/>
          </a:p>
          <a:p>
            <a:endParaRPr lang="en-US" dirty="0"/>
          </a:p>
        </p:txBody>
      </p:sp>
      <p:sp>
        <p:nvSpPr>
          <p:cNvPr id="6" name="Date Placeholder 5">
            <a:extLst>
              <a:ext uri="{FF2B5EF4-FFF2-40B4-BE49-F238E27FC236}">
                <a16:creationId xmlns:a16="http://schemas.microsoft.com/office/drawing/2014/main" id="{24DFEBB1-81D0-C34F-ADEC-D0F887B655C6}"/>
              </a:ext>
            </a:extLst>
          </p:cNvPr>
          <p:cNvSpPr>
            <a:spLocks noGrp="1"/>
          </p:cNvSpPr>
          <p:nvPr>
            <p:ph type="dt" sz="half" idx="10"/>
          </p:nvPr>
        </p:nvSpPr>
        <p:spPr/>
        <p:txBody>
          <a:bodyPr/>
          <a:lstStyle/>
          <a:p>
            <a:r>
              <a:rPr lang="en-US" dirty="0"/>
              <a:t>May 2021</a:t>
            </a:r>
          </a:p>
        </p:txBody>
      </p:sp>
      <p:sp>
        <p:nvSpPr>
          <p:cNvPr id="7" name="Footer Placeholder 6">
            <a:extLst>
              <a:ext uri="{FF2B5EF4-FFF2-40B4-BE49-F238E27FC236}">
                <a16:creationId xmlns:a16="http://schemas.microsoft.com/office/drawing/2014/main" id="{5A20AE4D-0D94-194C-9E1C-072CFE5BB361}"/>
              </a:ext>
            </a:extLst>
          </p:cNvPr>
          <p:cNvSpPr>
            <a:spLocks noGrp="1"/>
          </p:cNvSpPr>
          <p:nvPr>
            <p:ph type="ftr" sz="quarter" idx="11"/>
          </p:nvPr>
        </p:nvSpPr>
        <p:spPr/>
        <p:txBody>
          <a:bodyPr/>
          <a:lstStyle/>
          <a:p>
            <a:r>
              <a:rPr lang="en-US" dirty="0"/>
              <a:t>Medicare and Medicaid Fraud, Waste, and Abuse Prevention</a:t>
            </a:r>
          </a:p>
        </p:txBody>
      </p:sp>
    </p:spTree>
    <p:extLst>
      <p:ext uri="{BB962C8B-B14F-4D97-AF65-F5344CB8AC3E}">
        <p14:creationId xmlns:p14="http://schemas.microsoft.com/office/powerpoint/2010/main" val="20485251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Check Your Knowledge—Question 3</a:t>
            </a:r>
          </a:p>
        </p:txBody>
      </p:sp>
      <p:sp>
        <p:nvSpPr>
          <p:cNvPr id="5" name="Content Placeholder 4"/>
          <p:cNvSpPr>
            <a:spLocks noGrp="1"/>
          </p:cNvSpPr>
          <p:nvPr>
            <p:ph idx="1"/>
          </p:nvPr>
        </p:nvSpPr>
        <p:spPr/>
        <p:txBody>
          <a:bodyPr/>
          <a:lstStyle/>
          <a:p>
            <a:pPr marL="0" indent="0">
              <a:buNone/>
            </a:pPr>
            <a:r>
              <a:rPr lang="en-US" dirty="0">
                <a:ea typeface="ＭＳ Ｐゴシック"/>
              </a:rPr>
              <a:t>The Health Care Fraud Prevention and Enforcement Action Team (HEAT) is a joint anti-fraud initiative between the U.S. Department of Health and Human Services (HHS) and the U.S. Department of Justice (DOJ). </a:t>
            </a:r>
          </a:p>
          <a:p>
            <a:pPr marL="0" indent="0">
              <a:buNone/>
            </a:pPr>
            <a:endParaRPr lang="en-US" dirty="0"/>
          </a:p>
          <a:p>
            <a:endParaRPr lang="en-US" dirty="0"/>
          </a:p>
        </p:txBody>
      </p:sp>
      <p:sp>
        <p:nvSpPr>
          <p:cNvPr id="6" name="TPAnswers" title="Answer Text Shape">
            <a:extLst>
              <a:ext uri="{FF2B5EF4-FFF2-40B4-BE49-F238E27FC236}">
                <a16:creationId xmlns:a16="http://schemas.microsoft.com/office/drawing/2014/main" id="{C08F26BC-D4CD-4971-913E-D5E52B9E7609}"/>
              </a:ext>
            </a:extLst>
          </p:cNvPr>
          <p:cNvSpPr txBox="1">
            <a:spLocks/>
          </p:cNvSpPr>
          <p:nvPr>
            <p:custDataLst>
              <p:tags r:id="rId1"/>
            </p:custDataLst>
          </p:nvPr>
        </p:nvSpPr>
        <p:spPr>
          <a:xfrm>
            <a:off x="2177983" y="3287084"/>
            <a:ext cx="5234469" cy="233265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pitchFamily="2" charset="2"/>
              <a:buChar char="§"/>
              <a:defRPr lang="en-US" sz="3200" kern="1200" dirty="0">
                <a:solidFill>
                  <a:prstClr val="black"/>
                </a:solidFill>
                <a:latin typeface="+mn-lt"/>
                <a:ea typeface="+mn-ea"/>
                <a:cs typeface="+mn-cs"/>
              </a:defRPr>
            </a:lvl1pPr>
            <a:lvl2pPr marL="573088" indent="-342900" algn="l" defTabSz="914400" rtl="0" eaLnBrk="1" latinLnBrk="0" hangingPunct="1">
              <a:lnSpc>
                <a:spcPct val="90000"/>
              </a:lnSpc>
              <a:spcBef>
                <a:spcPts val="500"/>
              </a:spcBef>
              <a:buFont typeface="Arial" panose="020B0604020202020204" pitchFamily="34" charset="0"/>
              <a:buChar char="•"/>
              <a:defRPr lang="en-US" sz="2800" kern="1200" dirty="0">
                <a:solidFill>
                  <a:prstClr val="black"/>
                </a:solidFill>
                <a:latin typeface="+mn-lt"/>
                <a:ea typeface="+mn-ea"/>
                <a:cs typeface="+mn-cs"/>
              </a:defRPr>
            </a:lvl2pPr>
            <a:lvl3pPr marL="804863" indent="-342900" algn="l" defTabSz="914400" rtl="0" eaLnBrk="1" latinLnBrk="0" hangingPunct="1">
              <a:lnSpc>
                <a:spcPct val="90000"/>
              </a:lnSpc>
              <a:spcBef>
                <a:spcPts val="500"/>
              </a:spcBef>
              <a:buFont typeface="Arial" panose="020B0604020202020204" pitchFamily="34" charset="0"/>
              <a:buChar char="•"/>
              <a:defRPr lang="en-US" sz="2400" kern="1200" dirty="0">
                <a:solidFill>
                  <a:prstClr val="black"/>
                </a:solidFill>
                <a:latin typeface="+mn-lt"/>
                <a:ea typeface="+mn-ea"/>
                <a:cs typeface="+mn-cs"/>
              </a:defRPr>
            </a:lvl3pPr>
            <a:lvl4pPr marL="969962" indent="-285750" algn="l" defTabSz="914400" rtl="0" eaLnBrk="1" latinLnBrk="0" hangingPunct="1">
              <a:lnSpc>
                <a:spcPct val="90000"/>
              </a:lnSpc>
              <a:spcBef>
                <a:spcPts val="500"/>
              </a:spcBef>
              <a:buFont typeface="Arial" panose="020B0604020202020204" pitchFamily="34" charset="0"/>
              <a:buChar char="•"/>
              <a:defRPr lang="en-US" sz="2000" kern="1200" dirty="0">
                <a:solidFill>
                  <a:prstClr val="black"/>
                </a:solidFill>
                <a:latin typeface="+mn-lt"/>
                <a:ea typeface="+mn-ea"/>
                <a:cs typeface="+mn-cs"/>
              </a:defRPr>
            </a:lvl4pPr>
            <a:lvl5pPr marL="1200150" indent="-285750" algn="l" defTabSz="914400" rtl="0" eaLnBrk="1" latinLnBrk="0" hangingPunct="1">
              <a:lnSpc>
                <a:spcPct val="90000"/>
              </a:lnSpc>
              <a:spcBef>
                <a:spcPts val="500"/>
              </a:spcBef>
              <a:buFont typeface="Arial" panose="020B0604020202020204" pitchFamily="34" charset="0"/>
              <a:buChar char="•"/>
              <a:defRPr lang="en-US" sz="1600" kern="1200" dirty="0">
                <a:solidFill>
                  <a:prstClr val="black"/>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9250" indent="-349250">
              <a:lnSpc>
                <a:spcPct val="100000"/>
              </a:lnSpc>
              <a:spcBef>
                <a:spcPts val="600"/>
              </a:spcBef>
              <a:buFont typeface="+mj-lt"/>
              <a:buAutoNum type="alphaLcPeriod"/>
            </a:pPr>
            <a:r>
              <a:rPr lang="en-US" dirty="0"/>
              <a:t>True	</a:t>
            </a:r>
          </a:p>
          <a:p>
            <a:pPr marL="349250" indent="-349250">
              <a:lnSpc>
                <a:spcPct val="100000"/>
              </a:lnSpc>
              <a:spcBef>
                <a:spcPts val="600"/>
              </a:spcBef>
              <a:buFont typeface="+mj-lt"/>
              <a:buAutoNum type="alphaLcPeriod"/>
            </a:pPr>
            <a:r>
              <a:rPr lang="en-US" dirty="0"/>
              <a:t>False</a:t>
            </a:r>
          </a:p>
        </p:txBody>
      </p:sp>
      <p:sp>
        <p:nvSpPr>
          <p:cNvPr id="7" name="Rounded Rectangle 6" descr="indicates correct answer" title="Red rectangle"/>
          <p:cNvSpPr/>
          <p:nvPr/>
        </p:nvSpPr>
        <p:spPr>
          <a:xfrm>
            <a:off x="2177983" y="3401382"/>
            <a:ext cx="1403417" cy="449941"/>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Date Placeholder 1"/>
          <p:cNvSpPr>
            <a:spLocks noGrp="1"/>
          </p:cNvSpPr>
          <p:nvPr>
            <p:ph type="dt" sz="half" idx="10"/>
          </p:nvPr>
        </p:nvSpPr>
        <p:spPr/>
        <p:txBody>
          <a:bodyPr/>
          <a:lstStyle/>
          <a:p>
            <a:r>
              <a:rPr lang="en-US" dirty="0"/>
              <a:t>May 2021</a:t>
            </a:r>
          </a:p>
        </p:txBody>
      </p:sp>
      <p:sp>
        <p:nvSpPr>
          <p:cNvPr id="3" name="Footer Placeholder 2"/>
          <p:cNvSpPr>
            <a:spLocks noGrp="1"/>
          </p:cNvSpPr>
          <p:nvPr>
            <p:ph type="ftr" sz="quarter" idx="11"/>
          </p:nvPr>
        </p:nvSpPr>
        <p:spPr/>
        <p:txBody>
          <a:bodyPr/>
          <a:lstStyle/>
          <a:p>
            <a:r>
              <a:rPr lang="en-US" dirty="0"/>
              <a:t>Medicare and Medicaid Fraud, Waste, and Abuse Prevention</a:t>
            </a:r>
          </a:p>
        </p:txBody>
      </p:sp>
    </p:spTree>
    <p:extLst>
      <p:ext uri="{BB962C8B-B14F-4D97-AF65-F5344CB8AC3E}">
        <p14:creationId xmlns:p14="http://schemas.microsoft.com/office/powerpoint/2010/main" val="1251696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Lesson 1	</a:t>
            </a:r>
          </a:p>
        </p:txBody>
      </p:sp>
      <p:sp>
        <p:nvSpPr>
          <p:cNvPr id="5" name="Text Placeholder 4"/>
          <p:cNvSpPr>
            <a:spLocks noGrp="1"/>
          </p:cNvSpPr>
          <p:nvPr>
            <p:ph type="body" idx="1"/>
          </p:nvPr>
        </p:nvSpPr>
        <p:spPr/>
        <p:txBody>
          <a:bodyPr>
            <a:normAutofit/>
          </a:bodyPr>
          <a:lstStyle/>
          <a:p>
            <a:r>
              <a:rPr lang="en-US" sz="3600" dirty="0"/>
              <a:t>Fraud, Waste, and Abuse Overview</a:t>
            </a:r>
          </a:p>
        </p:txBody>
      </p:sp>
      <p:sp>
        <p:nvSpPr>
          <p:cNvPr id="3" name="Date Placeholder 2">
            <a:extLst>
              <a:ext uri="{FF2B5EF4-FFF2-40B4-BE49-F238E27FC236}">
                <a16:creationId xmlns:a16="http://schemas.microsoft.com/office/drawing/2014/main" id="{B90AA63E-4747-7C40-A25C-FF3D7E89BE60}"/>
              </a:ext>
            </a:extLst>
          </p:cNvPr>
          <p:cNvSpPr>
            <a:spLocks noGrp="1"/>
          </p:cNvSpPr>
          <p:nvPr>
            <p:ph type="dt" sz="half" idx="10"/>
          </p:nvPr>
        </p:nvSpPr>
        <p:spPr/>
        <p:txBody>
          <a:bodyPr/>
          <a:lstStyle/>
          <a:p>
            <a:r>
              <a:rPr lang="en-US" dirty="0"/>
              <a:t>May 2021</a:t>
            </a:r>
          </a:p>
        </p:txBody>
      </p:sp>
      <p:sp>
        <p:nvSpPr>
          <p:cNvPr id="4" name="Footer Placeholder 3">
            <a:extLst>
              <a:ext uri="{FF2B5EF4-FFF2-40B4-BE49-F238E27FC236}">
                <a16:creationId xmlns:a16="http://schemas.microsoft.com/office/drawing/2014/main" id="{826444F0-BEC3-DA4B-BD88-D6D958CB87F7}"/>
              </a:ext>
            </a:extLst>
          </p:cNvPr>
          <p:cNvSpPr>
            <a:spLocks noGrp="1"/>
          </p:cNvSpPr>
          <p:nvPr>
            <p:ph type="ftr" sz="quarter" idx="11"/>
          </p:nvPr>
        </p:nvSpPr>
        <p:spPr/>
        <p:txBody>
          <a:bodyPr/>
          <a:lstStyle/>
          <a:p>
            <a:r>
              <a:rPr lang="en-US" dirty="0"/>
              <a:t>Medicare and Medicaid Fraud, Waste, and Abuse Prevention</a:t>
            </a:r>
          </a:p>
        </p:txBody>
      </p:sp>
    </p:spTree>
    <p:extLst>
      <p:ext uri="{BB962C8B-B14F-4D97-AF65-F5344CB8AC3E}">
        <p14:creationId xmlns:p14="http://schemas.microsoft.com/office/powerpoint/2010/main" val="19536987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Lesson 3	</a:t>
            </a:r>
          </a:p>
        </p:txBody>
      </p:sp>
      <p:sp>
        <p:nvSpPr>
          <p:cNvPr id="5" name="Text Placeholder 4"/>
          <p:cNvSpPr>
            <a:spLocks noGrp="1"/>
          </p:cNvSpPr>
          <p:nvPr>
            <p:ph type="body" idx="1"/>
          </p:nvPr>
        </p:nvSpPr>
        <p:spPr/>
        <p:txBody>
          <a:bodyPr>
            <a:normAutofit/>
          </a:bodyPr>
          <a:lstStyle/>
          <a:p>
            <a:r>
              <a:rPr lang="en-US" sz="3600" dirty="0">
                <a:latin typeface="+mn-lt"/>
                <a:cs typeface="+mn-cs"/>
              </a:rPr>
              <a:t>How People with Medicare and Medicaid Can Fight Fraud</a:t>
            </a:r>
          </a:p>
        </p:txBody>
      </p:sp>
      <p:sp>
        <p:nvSpPr>
          <p:cNvPr id="4" name="Date Placeholder 3"/>
          <p:cNvSpPr>
            <a:spLocks noGrp="1"/>
          </p:cNvSpPr>
          <p:nvPr>
            <p:ph type="dt" sz="half" idx="10"/>
          </p:nvPr>
        </p:nvSpPr>
        <p:spPr/>
        <p:txBody>
          <a:bodyPr/>
          <a:lstStyle/>
          <a:p>
            <a:r>
              <a:rPr lang="en-US" dirty="0"/>
              <a:t>May 2021</a:t>
            </a:r>
          </a:p>
        </p:txBody>
      </p:sp>
      <p:sp>
        <p:nvSpPr>
          <p:cNvPr id="3" name="Footer Placeholder 2"/>
          <p:cNvSpPr>
            <a:spLocks noGrp="1"/>
          </p:cNvSpPr>
          <p:nvPr>
            <p:ph type="ftr" sz="quarter" idx="11"/>
          </p:nvPr>
        </p:nvSpPr>
        <p:spPr/>
        <p:txBody>
          <a:bodyPr/>
          <a:lstStyle/>
          <a:p>
            <a:r>
              <a:rPr lang="en-US" dirty="0"/>
              <a:t>Medicare and Medicaid Fraud, Waste, and Abuse Prevention</a:t>
            </a:r>
          </a:p>
        </p:txBody>
      </p:sp>
    </p:spTree>
    <p:extLst>
      <p:ext uri="{BB962C8B-B14F-4D97-AF65-F5344CB8AC3E}">
        <p14:creationId xmlns:p14="http://schemas.microsoft.com/office/powerpoint/2010/main" val="39388460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B7A5FB7-624A-6D45-BB73-0C7AF9FBBF77}"/>
              </a:ext>
            </a:extLst>
          </p:cNvPr>
          <p:cNvSpPr>
            <a:spLocks noGrp="1"/>
          </p:cNvSpPr>
          <p:nvPr>
            <p:ph type="title"/>
          </p:nvPr>
        </p:nvSpPr>
        <p:spPr/>
        <p:txBody>
          <a:bodyPr/>
          <a:lstStyle/>
          <a:p>
            <a:r>
              <a:rPr lang="en-US" dirty="0"/>
              <a:t>The Senior Medicare Patrol (SMP)</a:t>
            </a:r>
          </a:p>
        </p:txBody>
      </p:sp>
      <p:sp>
        <p:nvSpPr>
          <p:cNvPr id="5" name="Content Placeholder 4">
            <a:extLst>
              <a:ext uri="{FF2B5EF4-FFF2-40B4-BE49-F238E27FC236}">
                <a16:creationId xmlns:a16="http://schemas.microsoft.com/office/drawing/2014/main" id="{710F3EA5-7453-3044-8A3D-84393179DEE8}"/>
              </a:ext>
            </a:extLst>
          </p:cNvPr>
          <p:cNvSpPr>
            <a:spLocks noGrp="1"/>
          </p:cNvSpPr>
          <p:nvPr>
            <p:ph idx="1"/>
          </p:nvPr>
        </p:nvSpPr>
        <p:spPr/>
        <p:txBody>
          <a:bodyPr/>
          <a:lstStyle/>
          <a:p>
            <a:r>
              <a:rPr lang="en-US" dirty="0"/>
              <a:t>Educates people with Medicare on preventing, identifying, and reporting health care fraud</a:t>
            </a:r>
          </a:p>
          <a:p>
            <a:r>
              <a:rPr lang="en-US" dirty="0"/>
              <a:t>Has active programs in all states, the District of Columbia, Puerto Rico, U.S. Virgin Islands, and Guam</a:t>
            </a:r>
          </a:p>
          <a:p>
            <a:r>
              <a:rPr lang="en-US" dirty="0"/>
              <a:t>Seeks volunteers to represent their communities</a:t>
            </a:r>
          </a:p>
          <a:p>
            <a:r>
              <a:rPr lang="en-US" dirty="0"/>
              <a:t>Gets complaints from people with Medicare</a:t>
            </a:r>
          </a:p>
          <a:p>
            <a:r>
              <a:rPr lang="en-US" dirty="0"/>
              <a:t>Visit </a:t>
            </a:r>
            <a:r>
              <a:rPr lang="en-US" u="sng" dirty="0">
                <a:hlinkClick r:id="rId3"/>
              </a:rPr>
              <a:t>smpresource.org</a:t>
            </a:r>
            <a:r>
              <a:rPr lang="en-US" dirty="0"/>
              <a:t> or call the nationwide toll-free number:  1-877-808-2468 for more information</a:t>
            </a:r>
          </a:p>
          <a:p>
            <a:pPr marL="0" indent="0">
              <a:buNone/>
            </a:pPr>
            <a:endParaRPr lang="en-US" dirty="0"/>
          </a:p>
          <a:p>
            <a:endParaRPr lang="en-US" dirty="0"/>
          </a:p>
        </p:txBody>
      </p:sp>
      <p:pic>
        <p:nvPicPr>
          <p:cNvPr id="8" name="Picture 2" descr="Logo for Senior Medicare Patrol from SMPresource.org/" title="SMP"/>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9685899" y="2876312"/>
            <a:ext cx="2256967" cy="1465715"/>
          </a:xfrm>
          <a:prstGeom prst="rect">
            <a:avLst/>
          </a:prstGeom>
          <a:noFill/>
          <a:ln w="9525">
            <a:noFill/>
            <a:miter lim="800000"/>
            <a:headEnd/>
            <a:tailEnd/>
          </a:ln>
        </p:spPr>
      </p:pic>
      <p:sp>
        <p:nvSpPr>
          <p:cNvPr id="6" name="Date Placeholder 5">
            <a:extLst>
              <a:ext uri="{FF2B5EF4-FFF2-40B4-BE49-F238E27FC236}">
                <a16:creationId xmlns:a16="http://schemas.microsoft.com/office/drawing/2014/main" id="{24DFEBB1-81D0-C34F-ADEC-D0F887B655C6}"/>
              </a:ext>
            </a:extLst>
          </p:cNvPr>
          <p:cNvSpPr>
            <a:spLocks noGrp="1"/>
          </p:cNvSpPr>
          <p:nvPr>
            <p:ph type="dt" sz="half" idx="10"/>
          </p:nvPr>
        </p:nvSpPr>
        <p:spPr/>
        <p:txBody>
          <a:bodyPr/>
          <a:lstStyle/>
          <a:p>
            <a:r>
              <a:rPr lang="en-US" dirty="0"/>
              <a:t>May 2021</a:t>
            </a:r>
          </a:p>
        </p:txBody>
      </p:sp>
      <p:sp>
        <p:nvSpPr>
          <p:cNvPr id="7" name="Footer Placeholder 6">
            <a:extLst>
              <a:ext uri="{FF2B5EF4-FFF2-40B4-BE49-F238E27FC236}">
                <a16:creationId xmlns:a16="http://schemas.microsoft.com/office/drawing/2014/main" id="{5A20AE4D-0D94-194C-9E1C-072CFE5BB361}"/>
              </a:ext>
            </a:extLst>
          </p:cNvPr>
          <p:cNvSpPr>
            <a:spLocks noGrp="1"/>
          </p:cNvSpPr>
          <p:nvPr>
            <p:ph type="ftr" sz="quarter" idx="11"/>
          </p:nvPr>
        </p:nvSpPr>
        <p:spPr/>
        <p:txBody>
          <a:bodyPr/>
          <a:lstStyle/>
          <a:p>
            <a:r>
              <a:rPr lang="en-US" dirty="0"/>
              <a:t>Medicare and Medicaid Fraud, Waste, and Abuse Prevention</a:t>
            </a:r>
          </a:p>
        </p:txBody>
      </p:sp>
    </p:spTree>
    <p:extLst>
      <p:ext uri="{BB962C8B-B14F-4D97-AF65-F5344CB8AC3E}">
        <p14:creationId xmlns:p14="http://schemas.microsoft.com/office/powerpoint/2010/main" val="10787353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B7A5FB7-624A-6D45-BB73-0C7AF9FBBF77}"/>
              </a:ext>
            </a:extLst>
          </p:cNvPr>
          <p:cNvSpPr>
            <a:spLocks noGrp="1"/>
          </p:cNvSpPr>
          <p:nvPr>
            <p:ph type="title"/>
          </p:nvPr>
        </p:nvSpPr>
        <p:spPr/>
        <p:txBody>
          <a:bodyPr/>
          <a:lstStyle/>
          <a:p>
            <a:r>
              <a:rPr lang="en-US" dirty="0"/>
              <a:t>Fraud and Abuse Information on Medicare.gov</a:t>
            </a:r>
          </a:p>
        </p:txBody>
      </p:sp>
      <p:sp>
        <p:nvSpPr>
          <p:cNvPr id="8" name="Content Placeholder 4"/>
          <p:cNvSpPr>
            <a:spLocks noGrp="1"/>
          </p:cNvSpPr>
          <p:nvPr>
            <p:ph sz="half" idx="1"/>
          </p:nvPr>
        </p:nvSpPr>
        <p:spPr>
          <a:xfrm>
            <a:off x="434816" y="1180618"/>
            <a:ext cx="4155113" cy="4757195"/>
          </a:xfrm>
        </p:spPr>
        <p:txBody>
          <a:bodyPr/>
          <a:lstStyle/>
          <a:p>
            <a:pPr marL="0" indent="0">
              <a:lnSpc>
                <a:spcPct val="100000"/>
              </a:lnSpc>
              <a:spcBef>
                <a:spcPts val="600"/>
              </a:spcBef>
              <a:buNone/>
            </a:pPr>
            <a:r>
              <a:rPr lang="en-US" dirty="0"/>
              <a:t>Learn:</a:t>
            </a:r>
          </a:p>
          <a:p>
            <a:pPr marL="400050" indent="-225425"/>
            <a:r>
              <a:rPr lang="en-US" sz="2800" dirty="0"/>
              <a:t>Prevention tips</a:t>
            </a:r>
          </a:p>
          <a:p>
            <a:pPr marL="400050" indent="-225425"/>
            <a:r>
              <a:rPr lang="en-US" sz="2800" dirty="0"/>
              <a:t>How to spot fraud</a:t>
            </a:r>
          </a:p>
          <a:p>
            <a:pPr marL="400050" indent="-225425"/>
            <a:r>
              <a:rPr lang="en-US" sz="2800" dirty="0"/>
              <a:t>How to report fraud</a:t>
            </a:r>
          </a:p>
          <a:p>
            <a:pPr marL="400050" indent="-225425"/>
            <a:r>
              <a:rPr lang="en-US" sz="2800" dirty="0"/>
              <a:t>Rules for Medicare health plans</a:t>
            </a:r>
          </a:p>
          <a:p>
            <a:pPr marL="0" indent="0">
              <a:lnSpc>
                <a:spcPct val="100000"/>
              </a:lnSpc>
              <a:spcBef>
                <a:spcPts val="600"/>
              </a:spcBef>
              <a:buNone/>
            </a:pPr>
            <a:endParaRPr lang="en-US" dirty="0"/>
          </a:p>
          <a:p>
            <a:pPr>
              <a:lnSpc>
                <a:spcPct val="100000"/>
              </a:lnSpc>
              <a:spcBef>
                <a:spcPts val="600"/>
              </a:spcBef>
            </a:pPr>
            <a:endParaRPr lang="en-US" dirty="0"/>
          </a:p>
        </p:txBody>
      </p:sp>
      <p:pic>
        <p:nvPicPr>
          <p:cNvPr id="3" name="Picture 2" title="Medicare.gov screen shot"/>
          <p:cNvPicPr>
            <a:picLocks noChangeAspect="1"/>
          </p:cNvPicPr>
          <p:nvPr/>
        </p:nvPicPr>
        <p:blipFill rotWithShape="1">
          <a:blip r:embed="rId3"/>
          <a:srcRect r="5531"/>
          <a:stretch/>
        </p:blipFill>
        <p:spPr>
          <a:xfrm>
            <a:off x="4087908" y="1180618"/>
            <a:ext cx="7655857" cy="3742746"/>
          </a:xfrm>
          <a:prstGeom prst="rect">
            <a:avLst/>
          </a:prstGeom>
        </p:spPr>
      </p:pic>
      <p:sp>
        <p:nvSpPr>
          <p:cNvPr id="6" name="Date Placeholder 5">
            <a:extLst>
              <a:ext uri="{FF2B5EF4-FFF2-40B4-BE49-F238E27FC236}">
                <a16:creationId xmlns:a16="http://schemas.microsoft.com/office/drawing/2014/main" id="{24DFEBB1-81D0-C34F-ADEC-D0F887B655C6}"/>
              </a:ext>
            </a:extLst>
          </p:cNvPr>
          <p:cNvSpPr>
            <a:spLocks noGrp="1"/>
          </p:cNvSpPr>
          <p:nvPr>
            <p:ph type="dt" sz="half" idx="10"/>
          </p:nvPr>
        </p:nvSpPr>
        <p:spPr/>
        <p:txBody>
          <a:bodyPr/>
          <a:lstStyle/>
          <a:p>
            <a:r>
              <a:rPr lang="en-US" dirty="0"/>
              <a:t>May 2021</a:t>
            </a:r>
          </a:p>
        </p:txBody>
      </p:sp>
      <p:sp>
        <p:nvSpPr>
          <p:cNvPr id="7" name="Footer Placeholder 6">
            <a:extLst>
              <a:ext uri="{FF2B5EF4-FFF2-40B4-BE49-F238E27FC236}">
                <a16:creationId xmlns:a16="http://schemas.microsoft.com/office/drawing/2014/main" id="{5A20AE4D-0D94-194C-9E1C-072CFE5BB361}"/>
              </a:ext>
            </a:extLst>
          </p:cNvPr>
          <p:cNvSpPr>
            <a:spLocks noGrp="1"/>
          </p:cNvSpPr>
          <p:nvPr>
            <p:ph type="ftr" sz="quarter" idx="11"/>
          </p:nvPr>
        </p:nvSpPr>
        <p:spPr/>
        <p:txBody>
          <a:bodyPr/>
          <a:lstStyle/>
          <a:p>
            <a:r>
              <a:rPr lang="en-US" dirty="0"/>
              <a:t>Medicare and Medicaid Fraud, Waste, and Abuse Prevention</a:t>
            </a:r>
          </a:p>
        </p:txBody>
      </p:sp>
    </p:spTree>
    <p:extLst>
      <p:ext uri="{BB962C8B-B14F-4D97-AF65-F5344CB8AC3E}">
        <p14:creationId xmlns:p14="http://schemas.microsoft.com/office/powerpoint/2010/main" val="24281383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Medicare Summary Notice (MSN)</a:t>
            </a:r>
          </a:p>
        </p:txBody>
      </p:sp>
      <p:sp>
        <p:nvSpPr>
          <p:cNvPr id="9" name="Content Placeholder 4"/>
          <p:cNvSpPr>
            <a:spLocks noGrp="1"/>
          </p:cNvSpPr>
          <p:nvPr>
            <p:ph idx="1"/>
          </p:nvPr>
        </p:nvSpPr>
        <p:spPr>
          <a:xfrm>
            <a:off x="609601" y="1182004"/>
            <a:ext cx="6797039" cy="5021042"/>
          </a:xfrm>
        </p:spPr>
        <p:txBody>
          <a:bodyPr>
            <a:normAutofit lnSpcReduction="10000"/>
          </a:bodyPr>
          <a:lstStyle/>
          <a:p>
            <a:pPr>
              <a:lnSpc>
                <a:spcPct val="100000"/>
              </a:lnSpc>
              <a:spcBef>
                <a:spcPts val="600"/>
              </a:spcBef>
            </a:pPr>
            <a:r>
              <a:rPr lang="en-US" dirty="0"/>
              <a:t>The MSN is designed to make it easy to read and to spot fraud</a:t>
            </a:r>
          </a:p>
          <a:p>
            <a:pPr>
              <a:lnSpc>
                <a:spcPct val="100000"/>
              </a:lnSpc>
              <a:spcBef>
                <a:spcPts val="600"/>
              </a:spcBef>
            </a:pPr>
            <a:r>
              <a:rPr lang="en-US" dirty="0"/>
              <a:t>Shows all your Original Medicare services or supplies </a:t>
            </a:r>
          </a:p>
          <a:p>
            <a:pPr marL="574675" lvl="1" indent="-287338">
              <a:lnSpc>
                <a:spcPct val="100000"/>
              </a:lnSpc>
              <a:spcBef>
                <a:spcPts val="600"/>
              </a:spcBef>
            </a:pPr>
            <a:r>
              <a:rPr lang="en-US" dirty="0"/>
              <a:t>Mailed MSNs show a 3-month period; electronic MSNs (eMSNs) in Medicare account show monthly</a:t>
            </a:r>
          </a:p>
          <a:p>
            <a:pPr marL="574675" lvl="1" indent="-287338">
              <a:lnSpc>
                <a:spcPct val="100000"/>
              </a:lnSpc>
              <a:spcBef>
                <a:spcPts val="600"/>
              </a:spcBef>
            </a:pPr>
            <a:r>
              <a:rPr lang="en-US" dirty="0"/>
              <a:t>What Medicare paid </a:t>
            </a:r>
          </a:p>
          <a:p>
            <a:pPr marL="574675" lvl="1" indent="-287338">
              <a:lnSpc>
                <a:spcPct val="100000"/>
              </a:lnSpc>
              <a:spcBef>
                <a:spcPts val="600"/>
              </a:spcBef>
            </a:pPr>
            <a:r>
              <a:rPr lang="en-US" dirty="0"/>
              <a:t>What you owe </a:t>
            </a:r>
          </a:p>
          <a:p>
            <a:pPr>
              <a:lnSpc>
                <a:spcPct val="100000"/>
              </a:lnSpc>
              <a:spcBef>
                <a:spcPts val="600"/>
              </a:spcBef>
            </a:pPr>
            <a:r>
              <a:rPr lang="en-US" dirty="0"/>
              <a:t>Read it carefully </a:t>
            </a:r>
          </a:p>
          <a:p>
            <a:pPr>
              <a:lnSpc>
                <a:spcPct val="100000"/>
              </a:lnSpc>
              <a:spcBef>
                <a:spcPts val="600"/>
              </a:spcBef>
            </a:pPr>
            <a:endParaRPr lang="en-US" dirty="0"/>
          </a:p>
        </p:txBody>
      </p:sp>
      <p:pic>
        <p:nvPicPr>
          <p:cNvPr id="10" name="Picture 2" descr="Image of a sample Medicare Summary Notice with the area that shows &quot;How to Report Fraud&quot; circled." title="Image of a sample Medicare Summary Notic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1242"/>
          <a:stretch/>
        </p:blipFill>
        <p:spPr bwMode="auto">
          <a:xfrm>
            <a:off x="7620000" y="1616283"/>
            <a:ext cx="4229004" cy="4493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Oval 10" descr="Shape highlighting How to Report Fraud section of a sample Medicare Summary Notice." title="Shape highlighting  the &quot;How to Report Fraud&quot; section of a Medicare Summary Notice"/>
          <p:cNvSpPr/>
          <p:nvPr/>
        </p:nvSpPr>
        <p:spPr>
          <a:xfrm>
            <a:off x="7620000" y="3379467"/>
            <a:ext cx="2091559" cy="152693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 name="Date Placeholder 5">
            <a:extLst>
              <a:ext uri="{FF2B5EF4-FFF2-40B4-BE49-F238E27FC236}">
                <a16:creationId xmlns:a16="http://schemas.microsoft.com/office/drawing/2014/main" id="{24DFEBB1-81D0-C34F-ADEC-D0F887B655C6}"/>
              </a:ext>
            </a:extLst>
          </p:cNvPr>
          <p:cNvSpPr>
            <a:spLocks noGrp="1"/>
          </p:cNvSpPr>
          <p:nvPr>
            <p:ph type="dt" sz="half" idx="10"/>
          </p:nvPr>
        </p:nvSpPr>
        <p:spPr/>
        <p:txBody>
          <a:bodyPr/>
          <a:lstStyle/>
          <a:p>
            <a:r>
              <a:rPr lang="en-US" dirty="0"/>
              <a:t>May 2021</a:t>
            </a:r>
          </a:p>
        </p:txBody>
      </p:sp>
      <p:sp>
        <p:nvSpPr>
          <p:cNvPr id="7" name="Footer Placeholder 6">
            <a:extLst>
              <a:ext uri="{FF2B5EF4-FFF2-40B4-BE49-F238E27FC236}">
                <a16:creationId xmlns:a16="http://schemas.microsoft.com/office/drawing/2014/main" id="{5A20AE4D-0D94-194C-9E1C-072CFE5BB361}"/>
              </a:ext>
            </a:extLst>
          </p:cNvPr>
          <p:cNvSpPr>
            <a:spLocks noGrp="1"/>
          </p:cNvSpPr>
          <p:nvPr>
            <p:ph type="ftr" sz="quarter" idx="11"/>
          </p:nvPr>
        </p:nvSpPr>
        <p:spPr/>
        <p:txBody>
          <a:bodyPr/>
          <a:lstStyle/>
          <a:p>
            <a:r>
              <a:rPr lang="en-US" dirty="0"/>
              <a:t>Medicare and Medicaid Fraud, Waste, and Abuse Prevention</a:t>
            </a:r>
          </a:p>
        </p:txBody>
      </p:sp>
    </p:spTree>
    <p:extLst>
      <p:ext uri="{BB962C8B-B14F-4D97-AF65-F5344CB8AC3E}">
        <p14:creationId xmlns:p14="http://schemas.microsoft.com/office/powerpoint/2010/main" val="38454154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Explanation of Benefits (EOBs)</a:t>
            </a:r>
          </a:p>
        </p:txBody>
      </p:sp>
      <p:pic>
        <p:nvPicPr>
          <p:cNvPr id="2" name="Picture 1" descr="Medicare health and drug plans must use the CMS-developed template for their EOBs. This shows a sample of what that looks like and can be found here: https://www.cms.gov/Medicare/Health-Plans/ManagedCareMarketing/MarketngModelsStandardDocumentsandEducationalMaterial.&#10;" title="Sample of Explanation of Benefits (EOB) Template"/>
          <p:cNvPicPr>
            <a:picLocks noChangeAspect="1"/>
          </p:cNvPicPr>
          <p:nvPr/>
        </p:nvPicPr>
        <p:blipFill rotWithShape="1">
          <a:blip r:embed="rId3"/>
          <a:srcRect b="12353"/>
          <a:stretch/>
        </p:blipFill>
        <p:spPr>
          <a:xfrm>
            <a:off x="2130236" y="1066315"/>
            <a:ext cx="7931528" cy="2811781"/>
          </a:xfrm>
          <a:prstGeom prst="rect">
            <a:avLst/>
          </a:prstGeom>
        </p:spPr>
      </p:pic>
      <p:sp>
        <p:nvSpPr>
          <p:cNvPr id="3" name="TextBox 2"/>
          <p:cNvSpPr txBox="1"/>
          <p:nvPr/>
        </p:nvSpPr>
        <p:spPr>
          <a:xfrm>
            <a:off x="5458692" y="1330038"/>
            <a:ext cx="4336470" cy="461665"/>
          </a:xfrm>
          <a:prstGeom prst="rect">
            <a:avLst/>
          </a:prstGeom>
          <a:noFill/>
        </p:spPr>
        <p:txBody>
          <a:bodyPr wrap="square" rtlCol="0">
            <a:spAutoFit/>
          </a:bodyPr>
          <a:lstStyle/>
          <a:p>
            <a:r>
              <a:rPr lang="en-US" sz="2400" dirty="0"/>
              <a:t>SAMPLE FROM CMS TEMPLATE</a:t>
            </a:r>
          </a:p>
        </p:txBody>
      </p:sp>
      <p:sp>
        <p:nvSpPr>
          <p:cNvPr id="9" name="Content Placeholder 4"/>
          <p:cNvSpPr>
            <a:spLocks noGrp="1"/>
          </p:cNvSpPr>
          <p:nvPr>
            <p:ph idx="1"/>
          </p:nvPr>
        </p:nvSpPr>
        <p:spPr>
          <a:xfrm>
            <a:off x="383461" y="3903874"/>
            <a:ext cx="11662611" cy="2696092"/>
          </a:xfrm>
        </p:spPr>
        <p:txBody>
          <a:bodyPr>
            <a:noAutofit/>
          </a:bodyPr>
          <a:lstStyle/>
          <a:p>
            <a:pPr>
              <a:lnSpc>
                <a:spcPct val="100000"/>
              </a:lnSpc>
              <a:spcBef>
                <a:spcPts val="600"/>
              </a:spcBef>
            </a:pPr>
            <a:r>
              <a:rPr lang="en-US" sz="3000" dirty="0"/>
              <a:t>Medicare health and drug plans provide EOBs </a:t>
            </a:r>
          </a:p>
          <a:p>
            <a:pPr>
              <a:lnSpc>
                <a:spcPct val="100000"/>
              </a:lnSpc>
              <a:spcBef>
                <a:spcPts val="600"/>
              </a:spcBef>
            </a:pPr>
            <a:r>
              <a:rPr lang="en-US" sz="3000" dirty="0"/>
              <a:t>Plans must include information from CMS-developed templates</a:t>
            </a:r>
          </a:p>
          <a:p>
            <a:pPr>
              <a:lnSpc>
                <a:spcPct val="100000"/>
              </a:lnSpc>
              <a:spcBef>
                <a:spcPts val="600"/>
              </a:spcBef>
            </a:pPr>
            <a:r>
              <a:rPr lang="en-US" sz="3000" dirty="0"/>
              <a:t>Shows all your services or supplies covered by the plan </a:t>
            </a:r>
          </a:p>
          <a:p>
            <a:pPr>
              <a:lnSpc>
                <a:spcPct val="100000"/>
              </a:lnSpc>
              <a:spcBef>
                <a:spcPts val="600"/>
              </a:spcBef>
            </a:pPr>
            <a:r>
              <a:rPr lang="en-US" sz="3000" dirty="0"/>
              <a:t>Plans may have portals or other electronic access methods to the same information; varies by plan</a:t>
            </a:r>
          </a:p>
          <a:p>
            <a:pPr>
              <a:lnSpc>
                <a:spcPct val="100000"/>
              </a:lnSpc>
              <a:spcBef>
                <a:spcPts val="600"/>
              </a:spcBef>
            </a:pPr>
            <a:endParaRPr lang="en-US" sz="3000" dirty="0"/>
          </a:p>
        </p:txBody>
      </p:sp>
      <p:sp>
        <p:nvSpPr>
          <p:cNvPr id="6" name="Date Placeholder 5">
            <a:extLst>
              <a:ext uri="{FF2B5EF4-FFF2-40B4-BE49-F238E27FC236}">
                <a16:creationId xmlns:a16="http://schemas.microsoft.com/office/drawing/2014/main" id="{24DFEBB1-81D0-C34F-ADEC-D0F887B655C6}"/>
              </a:ext>
            </a:extLst>
          </p:cNvPr>
          <p:cNvSpPr>
            <a:spLocks noGrp="1"/>
          </p:cNvSpPr>
          <p:nvPr>
            <p:ph type="dt" sz="half" idx="10"/>
          </p:nvPr>
        </p:nvSpPr>
        <p:spPr/>
        <p:txBody>
          <a:bodyPr/>
          <a:lstStyle/>
          <a:p>
            <a:r>
              <a:rPr lang="en-US" dirty="0"/>
              <a:t>May 2021</a:t>
            </a:r>
          </a:p>
        </p:txBody>
      </p:sp>
      <p:sp>
        <p:nvSpPr>
          <p:cNvPr id="7" name="Footer Placeholder 6">
            <a:extLst>
              <a:ext uri="{FF2B5EF4-FFF2-40B4-BE49-F238E27FC236}">
                <a16:creationId xmlns:a16="http://schemas.microsoft.com/office/drawing/2014/main" id="{5A20AE4D-0D94-194C-9E1C-072CFE5BB361}"/>
              </a:ext>
            </a:extLst>
          </p:cNvPr>
          <p:cNvSpPr>
            <a:spLocks noGrp="1"/>
          </p:cNvSpPr>
          <p:nvPr>
            <p:ph type="ftr" sz="quarter" idx="11"/>
          </p:nvPr>
        </p:nvSpPr>
        <p:spPr/>
        <p:txBody>
          <a:bodyPr/>
          <a:lstStyle/>
          <a:p>
            <a:r>
              <a:rPr lang="en-US" dirty="0"/>
              <a:t>Medicare and Medicaid Fraud, Waste, and Abuse Prevention</a:t>
            </a:r>
          </a:p>
        </p:txBody>
      </p:sp>
    </p:spTree>
    <p:extLst>
      <p:ext uri="{BB962C8B-B14F-4D97-AF65-F5344CB8AC3E}">
        <p14:creationId xmlns:p14="http://schemas.microsoft.com/office/powerpoint/2010/main" val="42380972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B7A5FB7-624A-6D45-BB73-0C7AF9FBBF77}"/>
              </a:ext>
            </a:extLst>
          </p:cNvPr>
          <p:cNvSpPr>
            <a:spLocks noGrp="1"/>
          </p:cNvSpPr>
          <p:nvPr>
            <p:ph type="title"/>
          </p:nvPr>
        </p:nvSpPr>
        <p:spPr/>
        <p:txBody>
          <a:bodyPr/>
          <a:lstStyle/>
          <a:p>
            <a:r>
              <a:rPr lang="en-US" dirty="0"/>
              <a:t>Medicare Account on Medicare.gov</a:t>
            </a:r>
          </a:p>
        </p:txBody>
      </p:sp>
      <p:sp>
        <p:nvSpPr>
          <p:cNvPr id="5" name="Content Placeholder 4">
            <a:extLst>
              <a:ext uri="{FF2B5EF4-FFF2-40B4-BE49-F238E27FC236}">
                <a16:creationId xmlns:a16="http://schemas.microsoft.com/office/drawing/2014/main" id="{710F3EA5-7453-3044-8A3D-84393179DEE8}"/>
              </a:ext>
            </a:extLst>
          </p:cNvPr>
          <p:cNvSpPr>
            <a:spLocks noGrp="1"/>
          </p:cNvSpPr>
          <p:nvPr>
            <p:ph idx="1"/>
          </p:nvPr>
        </p:nvSpPr>
        <p:spPr/>
        <p:txBody>
          <a:bodyPr>
            <a:noAutofit/>
          </a:bodyPr>
          <a:lstStyle/>
          <a:p>
            <a:r>
              <a:rPr lang="en-US" dirty="0"/>
              <a:t>Create a secure personal account to access your Medicare information anytime and have a more personalized experience</a:t>
            </a:r>
          </a:p>
          <a:p>
            <a:r>
              <a:rPr lang="en-US" dirty="0"/>
              <a:t>With your account, you can:</a:t>
            </a:r>
          </a:p>
          <a:p>
            <a:pPr marL="457200" lvl="1" indent="-228600"/>
            <a:r>
              <a:rPr lang="en-US" dirty="0"/>
              <a:t>Print an official copy of your Medicare card</a:t>
            </a:r>
          </a:p>
          <a:p>
            <a:pPr marL="457200" lvl="1" indent="-228600"/>
            <a:r>
              <a:rPr lang="en-US" dirty="0"/>
              <a:t>Access and share your electronic health information</a:t>
            </a:r>
          </a:p>
          <a:p>
            <a:pPr marL="457200" lvl="1" indent="-228600"/>
            <a:r>
              <a:rPr lang="en-US" dirty="0"/>
              <a:t>Pay your Original Medicare premiums online if you get a bill from Medicare</a:t>
            </a:r>
          </a:p>
          <a:p>
            <a:pPr marL="457200" lvl="1" indent="-228600"/>
            <a:r>
              <a:rPr lang="en-US" dirty="0"/>
              <a:t>View your Original Medicare claims as soon as they’re processed</a:t>
            </a:r>
          </a:p>
          <a:p>
            <a:pPr marL="457200" lvl="1" indent="-228600"/>
            <a:r>
              <a:rPr lang="en-US" dirty="0"/>
              <a:t>Find plans in your area and create a list of your drugs</a:t>
            </a:r>
          </a:p>
          <a:p>
            <a:pPr marL="457200" lvl="1" indent="-228600"/>
            <a:r>
              <a:rPr lang="en-US" dirty="0"/>
              <a:t>Get help through live chat</a:t>
            </a:r>
          </a:p>
          <a:p>
            <a:endParaRPr lang="en-US" dirty="0"/>
          </a:p>
          <a:p>
            <a:endParaRPr lang="en-US" dirty="0"/>
          </a:p>
        </p:txBody>
      </p:sp>
      <p:sp>
        <p:nvSpPr>
          <p:cNvPr id="6" name="Date Placeholder 5">
            <a:extLst>
              <a:ext uri="{FF2B5EF4-FFF2-40B4-BE49-F238E27FC236}">
                <a16:creationId xmlns:a16="http://schemas.microsoft.com/office/drawing/2014/main" id="{24DFEBB1-81D0-C34F-ADEC-D0F887B655C6}"/>
              </a:ext>
            </a:extLst>
          </p:cNvPr>
          <p:cNvSpPr>
            <a:spLocks noGrp="1"/>
          </p:cNvSpPr>
          <p:nvPr>
            <p:ph type="dt" sz="half" idx="10"/>
          </p:nvPr>
        </p:nvSpPr>
        <p:spPr/>
        <p:txBody>
          <a:bodyPr/>
          <a:lstStyle/>
          <a:p>
            <a:r>
              <a:rPr lang="en-US" dirty="0"/>
              <a:t>May 2021</a:t>
            </a:r>
          </a:p>
        </p:txBody>
      </p:sp>
      <p:sp>
        <p:nvSpPr>
          <p:cNvPr id="7" name="Footer Placeholder 6">
            <a:extLst>
              <a:ext uri="{FF2B5EF4-FFF2-40B4-BE49-F238E27FC236}">
                <a16:creationId xmlns:a16="http://schemas.microsoft.com/office/drawing/2014/main" id="{5A20AE4D-0D94-194C-9E1C-072CFE5BB361}"/>
              </a:ext>
            </a:extLst>
          </p:cNvPr>
          <p:cNvSpPr>
            <a:spLocks noGrp="1"/>
          </p:cNvSpPr>
          <p:nvPr>
            <p:ph type="ftr" sz="quarter" idx="11"/>
          </p:nvPr>
        </p:nvSpPr>
        <p:spPr/>
        <p:txBody>
          <a:bodyPr/>
          <a:lstStyle/>
          <a:p>
            <a:r>
              <a:rPr lang="en-US" dirty="0"/>
              <a:t>Medicare and Medicaid Fraud, Waste, and Abuse Prevention</a:t>
            </a:r>
          </a:p>
        </p:txBody>
      </p:sp>
    </p:spTree>
    <p:extLst>
      <p:ext uri="{BB962C8B-B14F-4D97-AF65-F5344CB8AC3E}">
        <p14:creationId xmlns:p14="http://schemas.microsoft.com/office/powerpoint/2010/main" val="8253392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“4Rs” for Fighting Medicare Fraud</a:t>
            </a:r>
          </a:p>
        </p:txBody>
      </p:sp>
      <p:sp>
        <p:nvSpPr>
          <p:cNvPr id="5" name="Content Placeholder 4"/>
          <p:cNvSpPr>
            <a:spLocks noGrp="1"/>
          </p:cNvSpPr>
          <p:nvPr>
            <p:ph idx="1"/>
          </p:nvPr>
        </p:nvSpPr>
        <p:spPr>
          <a:xfrm>
            <a:off x="457201" y="1182004"/>
            <a:ext cx="9222757" cy="5021042"/>
          </a:xfrm>
        </p:spPr>
        <p:txBody>
          <a:bodyPr>
            <a:normAutofit/>
          </a:bodyPr>
          <a:lstStyle/>
          <a:p>
            <a:r>
              <a:rPr lang="en-US" dirty="0"/>
              <a:t>Publication about how you can protect yourself and Medicare from fraud</a:t>
            </a:r>
          </a:p>
          <a:p>
            <a:r>
              <a:rPr lang="en-US" dirty="0"/>
              <a:t>The 4Rs are:</a:t>
            </a:r>
          </a:p>
          <a:p>
            <a:pPr marL="457200" lvl="1" indent="-228600"/>
            <a:r>
              <a:rPr lang="en-US" dirty="0"/>
              <a:t>Record appointments and services</a:t>
            </a:r>
          </a:p>
          <a:p>
            <a:pPr marL="457200" lvl="1" indent="-228600"/>
            <a:r>
              <a:rPr lang="en-US" dirty="0"/>
              <a:t>Review services provided</a:t>
            </a:r>
          </a:p>
          <a:p>
            <a:pPr marL="457200" lvl="1" indent="-228600"/>
            <a:r>
              <a:rPr lang="en-US" dirty="0"/>
              <a:t>Report suspected fraud </a:t>
            </a:r>
          </a:p>
          <a:p>
            <a:pPr marL="457200" lvl="1" indent="-228600"/>
            <a:r>
              <a:rPr lang="en-US" dirty="0"/>
              <a:t>Remember to protect personal information, like your Medicare and Social Security Numbers, credit card and bank account numbers </a:t>
            </a:r>
          </a:p>
          <a:p>
            <a:pPr marL="0" indent="0">
              <a:buNone/>
            </a:pPr>
            <a:endParaRPr lang="en-US" dirty="0"/>
          </a:p>
          <a:p>
            <a:endParaRPr lang="en-US" dirty="0"/>
          </a:p>
          <a:p>
            <a:endParaRPr lang="en-US" dirty="0"/>
          </a:p>
        </p:txBody>
      </p:sp>
      <p:pic>
        <p:nvPicPr>
          <p:cNvPr id="6" name="Picture 5" descr="The image is of the front cover of the four Rs for fighting Medicare fraud publication." title="The four Rs for fighting Medicare fraud"/>
          <p:cNvPicPr>
            <a:picLocks noChangeAspect="1"/>
          </p:cNvPicPr>
          <p:nvPr/>
        </p:nvPicPr>
        <p:blipFill rotWithShape="1">
          <a:blip r:embed="rId3"/>
          <a:srcRect l="6938" t="6558" r="66292" b="34889"/>
          <a:stretch/>
        </p:blipFill>
        <p:spPr bwMode="auto">
          <a:xfrm>
            <a:off x="9449898" y="1265600"/>
            <a:ext cx="2519080" cy="1810919"/>
          </a:xfrm>
          <a:prstGeom prst="rect">
            <a:avLst/>
          </a:prstGeom>
          <a:ln>
            <a:solidFill>
              <a:schemeClr val="accent1">
                <a:shade val="50000"/>
              </a:schemeClr>
            </a:solidFill>
          </a:ln>
          <a:extLst>
            <a:ext uri="{53640926-AAD7-44D8-BBD7-CCE9431645EC}">
              <a14:shadowObscured xmlns:a14="http://schemas.microsoft.com/office/drawing/2010/main"/>
            </a:ext>
          </a:extLst>
        </p:spPr>
      </p:pic>
      <p:sp>
        <p:nvSpPr>
          <p:cNvPr id="7" name="TextBox 6"/>
          <p:cNvSpPr txBox="1"/>
          <p:nvPr/>
        </p:nvSpPr>
        <p:spPr>
          <a:xfrm>
            <a:off x="9832358" y="3035575"/>
            <a:ext cx="2136620" cy="1754326"/>
          </a:xfrm>
          <a:prstGeom prst="rect">
            <a:avLst/>
          </a:prstGeom>
          <a:noFill/>
        </p:spPr>
        <p:txBody>
          <a:bodyPr wrap="square" rtlCol="0">
            <a:spAutoFit/>
          </a:bodyPr>
          <a:lstStyle/>
          <a:p>
            <a:r>
              <a:rPr lang="en-US" dirty="0"/>
              <a:t>CMS Product No. 11610</a:t>
            </a:r>
            <a:r>
              <a:rPr lang="en-US" altLang="ja-JP" dirty="0">
                <a:ea typeface="ＭＳ Ｐゴシック"/>
              </a:rPr>
              <a:t> is available at </a:t>
            </a:r>
            <a:r>
              <a:rPr lang="en-US" altLang="ja-JP" dirty="0">
                <a:ea typeface="ＭＳ Ｐゴシック"/>
                <a:hlinkClick r:id="rId4"/>
              </a:rPr>
              <a:t>Medicare.gov/Pubs/pdf/11610-4R-for-Fighting-Fraud.pdf</a:t>
            </a:r>
            <a:endParaRPr lang="en-US" dirty="0"/>
          </a:p>
          <a:p>
            <a:endParaRPr lang="en-US" dirty="0"/>
          </a:p>
        </p:txBody>
      </p:sp>
      <p:sp>
        <p:nvSpPr>
          <p:cNvPr id="2" name="Date Placeholder 1"/>
          <p:cNvSpPr>
            <a:spLocks noGrp="1"/>
          </p:cNvSpPr>
          <p:nvPr>
            <p:ph type="dt" sz="half" idx="10"/>
          </p:nvPr>
        </p:nvSpPr>
        <p:spPr/>
        <p:txBody>
          <a:bodyPr/>
          <a:lstStyle/>
          <a:p>
            <a:r>
              <a:rPr lang="en-US" dirty="0"/>
              <a:t>May 2021</a:t>
            </a:r>
          </a:p>
        </p:txBody>
      </p:sp>
      <p:sp>
        <p:nvSpPr>
          <p:cNvPr id="3" name="Footer Placeholder 2"/>
          <p:cNvSpPr>
            <a:spLocks noGrp="1"/>
          </p:cNvSpPr>
          <p:nvPr>
            <p:ph type="ftr" sz="quarter" idx="11"/>
          </p:nvPr>
        </p:nvSpPr>
        <p:spPr/>
        <p:txBody>
          <a:bodyPr/>
          <a:lstStyle/>
          <a:p>
            <a:r>
              <a:rPr lang="en-US" dirty="0"/>
              <a:t>Medicare and Medicaid Fraud, Waste, and Abuse Prevention</a:t>
            </a:r>
          </a:p>
        </p:txBody>
      </p:sp>
    </p:spTree>
    <p:extLst>
      <p:ext uri="{BB962C8B-B14F-4D97-AF65-F5344CB8AC3E}">
        <p14:creationId xmlns:p14="http://schemas.microsoft.com/office/powerpoint/2010/main" val="21213692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1-800-MEDICARE (1-800-633-4227) </a:t>
            </a:r>
            <a:br>
              <a:rPr lang="en-US" dirty="0"/>
            </a:br>
            <a:r>
              <a:rPr lang="en-US" dirty="0"/>
              <a:t>TTY: 1-877-486-2048</a:t>
            </a:r>
          </a:p>
        </p:txBody>
      </p:sp>
      <p:sp>
        <p:nvSpPr>
          <p:cNvPr id="5" name="Content Placeholder 4"/>
          <p:cNvSpPr>
            <a:spLocks noGrp="1"/>
          </p:cNvSpPr>
          <p:nvPr>
            <p:ph idx="1"/>
          </p:nvPr>
        </p:nvSpPr>
        <p:spPr/>
        <p:txBody>
          <a:bodyPr>
            <a:normAutofit fontScale="92500" lnSpcReduction="20000"/>
          </a:bodyPr>
          <a:lstStyle/>
          <a:p>
            <a:r>
              <a:rPr lang="en-US" dirty="0"/>
              <a:t>Incoming fraud complaints:</a:t>
            </a:r>
          </a:p>
          <a:p>
            <a:pPr marL="457200" lvl="1" indent="-228600"/>
            <a:r>
              <a:rPr lang="en-US" dirty="0"/>
              <a:t>Help target certain providers/suppliers for review</a:t>
            </a:r>
          </a:p>
          <a:p>
            <a:pPr marL="457200" lvl="1" indent="-228600"/>
            <a:r>
              <a:rPr lang="en-US" dirty="0"/>
              <a:t>Show where fraud scams are heating up</a:t>
            </a:r>
          </a:p>
          <a:p>
            <a:r>
              <a:rPr lang="en-US" dirty="0"/>
              <a:t>By using the Interactive Voice Response System:</a:t>
            </a:r>
          </a:p>
          <a:p>
            <a:pPr marL="457200" lvl="1" indent="-228600"/>
            <a:r>
              <a:rPr lang="en-US" dirty="0"/>
              <a:t>Access up to 15 months of Original Medicare claims</a:t>
            </a:r>
          </a:p>
          <a:p>
            <a:pPr marL="457200" lvl="1" indent="-228600"/>
            <a:r>
              <a:rPr lang="en-US" dirty="0"/>
              <a:t>Check for proper dates, services, and supplies obtained</a:t>
            </a:r>
          </a:p>
          <a:p>
            <a:pPr marL="112712"/>
            <a:r>
              <a:rPr lang="en-US" dirty="0"/>
              <a:t>If you’re calling to report fraud, have this information ready:</a:t>
            </a:r>
          </a:p>
          <a:p>
            <a:pPr marL="457200" lvl="1"/>
            <a:r>
              <a:rPr lang="en-US" dirty="0"/>
              <a:t>Provider’s name and any identifying number you have</a:t>
            </a:r>
          </a:p>
          <a:p>
            <a:pPr marL="457200" lvl="1"/>
            <a:r>
              <a:rPr lang="en-US" dirty="0"/>
              <a:t>Information about the item or service in question (including the date and payment amount)</a:t>
            </a:r>
          </a:p>
          <a:p>
            <a:pPr marL="457200" lvl="1"/>
            <a:r>
              <a:rPr lang="en-US" dirty="0"/>
              <a:t>The date on your MSN</a:t>
            </a:r>
          </a:p>
          <a:p>
            <a:pPr marL="457200" lvl="1"/>
            <a:r>
              <a:rPr lang="en-US" dirty="0"/>
              <a:t>Your name and </a:t>
            </a:r>
            <a:r>
              <a:rPr lang="en-US"/>
              <a:t>Medicare Number</a:t>
            </a:r>
            <a:endParaRPr lang="en-US" dirty="0"/>
          </a:p>
          <a:p>
            <a:endParaRPr lang="en-US" dirty="0"/>
          </a:p>
        </p:txBody>
      </p:sp>
      <p:sp>
        <p:nvSpPr>
          <p:cNvPr id="2" name="Date Placeholder 1"/>
          <p:cNvSpPr>
            <a:spLocks noGrp="1"/>
          </p:cNvSpPr>
          <p:nvPr>
            <p:ph type="dt" sz="half" idx="10"/>
          </p:nvPr>
        </p:nvSpPr>
        <p:spPr/>
        <p:txBody>
          <a:bodyPr/>
          <a:lstStyle/>
          <a:p>
            <a:r>
              <a:rPr lang="en-US" dirty="0"/>
              <a:t>May 2021</a:t>
            </a:r>
          </a:p>
        </p:txBody>
      </p:sp>
      <p:sp>
        <p:nvSpPr>
          <p:cNvPr id="3" name="Footer Placeholder 2"/>
          <p:cNvSpPr>
            <a:spLocks noGrp="1"/>
          </p:cNvSpPr>
          <p:nvPr>
            <p:ph type="ftr" sz="quarter" idx="11"/>
          </p:nvPr>
        </p:nvSpPr>
        <p:spPr/>
        <p:txBody>
          <a:bodyPr/>
          <a:lstStyle/>
          <a:p>
            <a:r>
              <a:rPr lang="en-US" dirty="0"/>
              <a:t>Medicare and Medicaid Fraud, Waste, and Abuse Prevention</a:t>
            </a:r>
          </a:p>
        </p:txBody>
      </p:sp>
    </p:spTree>
    <p:extLst>
      <p:ext uri="{BB962C8B-B14F-4D97-AF65-F5344CB8AC3E}">
        <p14:creationId xmlns:p14="http://schemas.microsoft.com/office/powerpoint/2010/main" val="12189889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Fighting Fraud Can Pay</a:t>
            </a:r>
          </a:p>
        </p:txBody>
      </p:sp>
      <p:sp>
        <p:nvSpPr>
          <p:cNvPr id="5" name="Content Placeholder 4"/>
          <p:cNvSpPr>
            <a:spLocks noGrp="1"/>
          </p:cNvSpPr>
          <p:nvPr>
            <p:ph idx="1"/>
          </p:nvPr>
        </p:nvSpPr>
        <p:spPr/>
        <p:txBody>
          <a:bodyPr>
            <a:noAutofit/>
          </a:bodyPr>
          <a:lstStyle/>
          <a:p>
            <a:pPr marL="0" indent="0">
              <a:buNone/>
            </a:pPr>
            <a:r>
              <a:rPr lang="en-US" dirty="0"/>
              <a:t>You may get a reward if you meet all of these conditions:</a:t>
            </a:r>
          </a:p>
          <a:p>
            <a:pPr marL="461963" indent="-234950"/>
            <a:r>
              <a:rPr lang="en-US" sz="2800" dirty="0"/>
              <a:t>The suspected Medicare fraud you report must be investigated and validated by Medicare contractors</a:t>
            </a:r>
          </a:p>
          <a:p>
            <a:pPr marL="461963" indent="-234950"/>
            <a:r>
              <a:rPr lang="en-US" sz="2800" dirty="0"/>
              <a:t>The reported fraud must be formally referred to the Office of Inspector General (OIG) for further investigation</a:t>
            </a:r>
          </a:p>
          <a:p>
            <a:pPr marL="461963" indent="-234950"/>
            <a:r>
              <a:rPr lang="en-US" sz="2800" dirty="0"/>
              <a:t>You aren’t an excluded individual</a:t>
            </a:r>
          </a:p>
          <a:p>
            <a:pPr marL="461963" indent="-234950"/>
            <a:r>
              <a:rPr lang="en-US" sz="2800" dirty="0"/>
              <a:t>The person or organization you’re reporting isn’t already under investigation by law enforcement</a:t>
            </a:r>
          </a:p>
          <a:p>
            <a:pPr marL="461963" indent="-234950"/>
            <a:r>
              <a:rPr lang="en-US" sz="2800" dirty="0"/>
              <a:t>Your report leads directly to the recovery of at least $100 of Medicare money</a:t>
            </a:r>
          </a:p>
          <a:p>
            <a:endParaRPr lang="en-US" dirty="0"/>
          </a:p>
          <a:p>
            <a:endParaRPr lang="en-US" dirty="0"/>
          </a:p>
          <a:p>
            <a:endParaRPr lang="en-US" dirty="0"/>
          </a:p>
        </p:txBody>
      </p:sp>
      <p:sp>
        <p:nvSpPr>
          <p:cNvPr id="2" name="Date Placeholder 1"/>
          <p:cNvSpPr>
            <a:spLocks noGrp="1"/>
          </p:cNvSpPr>
          <p:nvPr>
            <p:ph type="dt" sz="half" idx="10"/>
          </p:nvPr>
        </p:nvSpPr>
        <p:spPr/>
        <p:txBody>
          <a:bodyPr/>
          <a:lstStyle/>
          <a:p>
            <a:r>
              <a:rPr lang="en-US" dirty="0"/>
              <a:t>May 2021</a:t>
            </a:r>
          </a:p>
        </p:txBody>
      </p:sp>
      <p:sp>
        <p:nvSpPr>
          <p:cNvPr id="3" name="Footer Placeholder 2"/>
          <p:cNvSpPr>
            <a:spLocks noGrp="1"/>
          </p:cNvSpPr>
          <p:nvPr>
            <p:ph type="ftr" sz="quarter" idx="11"/>
          </p:nvPr>
        </p:nvSpPr>
        <p:spPr/>
        <p:txBody>
          <a:bodyPr/>
          <a:lstStyle/>
          <a:p>
            <a:r>
              <a:rPr lang="en-US" dirty="0"/>
              <a:t>Medicare and Medicaid Fraud, Waste, and Abuse Prevention</a:t>
            </a:r>
          </a:p>
        </p:txBody>
      </p:sp>
    </p:spTree>
    <p:extLst>
      <p:ext uri="{BB962C8B-B14F-4D97-AF65-F5344CB8AC3E}">
        <p14:creationId xmlns:p14="http://schemas.microsoft.com/office/powerpoint/2010/main" val="640464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Learning Activity</a:t>
            </a:r>
          </a:p>
        </p:txBody>
      </p:sp>
      <p:sp>
        <p:nvSpPr>
          <p:cNvPr id="6" name="Content Placeholder 4"/>
          <p:cNvSpPr>
            <a:spLocks noGrp="1"/>
          </p:cNvSpPr>
          <p:nvPr>
            <p:ph sz="half" idx="1"/>
          </p:nvPr>
        </p:nvSpPr>
        <p:spPr>
          <a:xfrm>
            <a:off x="838200" y="1180618"/>
            <a:ext cx="5823857" cy="4757195"/>
          </a:xfrm>
        </p:spPr>
        <p:txBody>
          <a:bodyPr/>
          <a:lstStyle/>
          <a:p>
            <a:pPr marL="0" indent="0">
              <a:lnSpc>
                <a:spcPct val="100000"/>
              </a:lnSpc>
              <a:spcBef>
                <a:spcPts val="600"/>
              </a:spcBef>
              <a:buNone/>
            </a:pPr>
            <a:r>
              <a:rPr lang="en-US" dirty="0"/>
              <a:t>Jennifer has concerns and wants to discuss her MSN with you.</a:t>
            </a:r>
          </a:p>
          <a:p>
            <a:pPr marL="0" indent="0">
              <a:lnSpc>
                <a:spcPct val="100000"/>
              </a:lnSpc>
              <a:spcBef>
                <a:spcPts val="600"/>
              </a:spcBef>
              <a:buNone/>
            </a:pPr>
            <a:endParaRPr lang="en-US" dirty="0"/>
          </a:p>
          <a:p>
            <a:pPr marL="0" indent="0">
              <a:lnSpc>
                <a:spcPct val="100000"/>
              </a:lnSpc>
              <a:spcBef>
                <a:spcPts val="600"/>
              </a:spcBef>
              <a:buNone/>
            </a:pPr>
            <a:r>
              <a:rPr lang="en-US" dirty="0"/>
              <a:t>What are some things that might indicate fraud?</a:t>
            </a:r>
          </a:p>
          <a:p>
            <a:pPr>
              <a:lnSpc>
                <a:spcPct val="100000"/>
              </a:lnSpc>
              <a:spcBef>
                <a:spcPts val="600"/>
              </a:spcBef>
            </a:pPr>
            <a:endParaRPr lang="en-US" dirty="0"/>
          </a:p>
          <a:p>
            <a:pPr marL="0" indent="0">
              <a:lnSpc>
                <a:spcPct val="100000"/>
              </a:lnSpc>
              <a:spcBef>
                <a:spcPts val="600"/>
              </a:spcBef>
              <a:buNone/>
            </a:pPr>
            <a:endParaRPr lang="en-US" dirty="0"/>
          </a:p>
        </p:txBody>
      </p:sp>
      <p:pic>
        <p:nvPicPr>
          <p:cNvPr id="7" name="Picture 6" title="Image of a Medicare Summary Notice (MSN)"/>
          <p:cNvPicPr>
            <a:picLocks noChangeAspect="1"/>
          </p:cNvPicPr>
          <p:nvPr/>
        </p:nvPicPr>
        <p:blipFill>
          <a:blip r:embed="rId3"/>
          <a:stretch>
            <a:fillRect/>
          </a:stretch>
        </p:blipFill>
        <p:spPr>
          <a:xfrm>
            <a:off x="7552706" y="1028700"/>
            <a:ext cx="4146952" cy="5328351"/>
          </a:xfrm>
          <a:prstGeom prst="rect">
            <a:avLst/>
          </a:prstGeom>
        </p:spPr>
      </p:pic>
      <p:sp>
        <p:nvSpPr>
          <p:cNvPr id="2" name="Date Placeholder 1"/>
          <p:cNvSpPr>
            <a:spLocks noGrp="1"/>
          </p:cNvSpPr>
          <p:nvPr>
            <p:ph type="dt" sz="half" idx="10"/>
          </p:nvPr>
        </p:nvSpPr>
        <p:spPr/>
        <p:txBody>
          <a:bodyPr/>
          <a:lstStyle/>
          <a:p>
            <a:r>
              <a:rPr lang="en-US" dirty="0"/>
              <a:t>May 2021</a:t>
            </a:r>
          </a:p>
        </p:txBody>
      </p:sp>
      <p:sp>
        <p:nvSpPr>
          <p:cNvPr id="3" name="Footer Placeholder 2"/>
          <p:cNvSpPr>
            <a:spLocks noGrp="1"/>
          </p:cNvSpPr>
          <p:nvPr>
            <p:ph type="ftr" sz="quarter" idx="11"/>
          </p:nvPr>
        </p:nvSpPr>
        <p:spPr/>
        <p:txBody>
          <a:bodyPr/>
          <a:lstStyle/>
          <a:p>
            <a:r>
              <a:rPr lang="en-US" dirty="0"/>
              <a:t>Medicare and Medicaid Fraud, Waste, and Abuse Prevention</a:t>
            </a:r>
          </a:p>
        </p:txBody>
      </p:sp>
    </p:spTree>
    <p:extLst>
      <p:ext uri="{BB962C8B-B14F-4D97-AF65-F5344CB8AC3E}">
        <p14:creationId xmlns:p14="http://schemas.microsoft.com/office/powerpoint/2010/main" val="12514266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B7A5FB7-624A-6D45-BB73-0C7AF9FBBF77}"/>
              </a:ext>
            </a:extLst>
          </p:cNvPr>
          <p:cNvSpPr>
            <a:spLocks noGrp="1"/>
          </p:cNvSpPr>
          <p:nvPr>
            <p:ph type="title"/>
          </p:nvPr>
        </p:nvSpPr>
        <p:spPr/>
        <p:txBody>
          <a:bodyPr/>
          <a:lstStyle/>
          <a:p>
            <a:r>
              <a:rPr lang="en-US" dirty="0"/>
              <a:t>Definitions of Fraud, Waste, and Abuse</a:t>
            </a:r>
          </a:p>
        </p:txBody>
      </p:sp>
      <p:graphicFrame>
        <p:nvGraphicFramePr>
          <p:cNvPr id="8" name="Content Placeholder 7" title="Table Comparing the terms Fraud, Waste, and Abuse"/>
          <p:cNvGraphicFramePr>
            <a:graphicFrameLocks noGrp="1"/>
          </p:cNvGraphicFramePr>
          <p:nvPr>
            <p:ph idx="1"/>
            <p:extLst>
              <p:ext uri="{D42A27DB-BD31-4B8C-83A1-F6EECF244321}">
                <p14:modId xmlns:p14="http://schemas.microsoft.com/office/powerpoint/2010/main" val="434519265"/>
              </p:ext>
            </p:extLst>
          </p:nvPr>
        </p:nvGraphicFramePr>
        <p:xfrm>
          <a:off x="344906" y="1086890"/>
          <a:ext cx="11582399" cy="4390802"/>
        </p:xfrm>
        <a:graphic>
          <a:graphicData uri="http://schemas.openxmlformats.org/drawingml/2006/table">
            <a:tbl>
              <a:tblPr firstRow="1" bandRow="1">
                <a:tableStyleId>{5C22544A-7EE6-4342-B048-85BDC9FD1C3A}</a:tableStyleId>
              </a:tblPr>
              <a:tblGrid>
                <a:gridCol w="3352797">
                  <a:extLst>
                    <a:ext uri="{9D8B030D-6E8A-4147-A177-3AD203B41FA5}">
                      <a16:colId xmlns:a16="http://schemas.microsoft.com/office/drawing/2014/main" val="3396732154"/>
                    </a:ext>
                  </a:extLst>
                </a:gridCol>
                <a:gridCol w="3382366">
                  <a:extLst>
                    <a:ext uri="{9D8B030D-6E8A-4147-A177-3AD203B41FA5}">
                      <a16:colId xmlns:a16="http://schemas.microsoft.com/office/drawing/2014/main" val="134791247"/>
                    </a:ext>
                  </a:extLst>
                </a:gridCol>
                <a:gridCol w="4847236">
                  <a:extLst>
                    <a:ext uri="{9D8B030D-6E8A-4147-A177-3AD203B41FA5}">
                      <a16:colId xmlns:a16="http://schemas.microsoft.com/office/drawing/2014/main" val="14592897"/>
                    </a:ext>
                  </a:extLst>
                </a:gridCol>
              </a:tblGrid>
              <a:tr h="517232">
                <a:tc>
                  <a:txBody>
                    <a:bodyPr/>
                    <a:lstStyle/>
                    <a:p>
                      <a:r>
                        <a:rPr lang="en-US" sz="2400" b="1" dirty="0"/>
                        <a:t>Fraud</a:t>
                      </a:r>
                    </a:p>
                  </a:txBody>
                  <a:tcPr/>
                </a:tc>
                <a:tc>
                  <a:txBody>
                    <a:bodyPr/>
                    <a:lstStyle/>
                    <a:p>
                      <a:r>
                        <a:rPr lang="en-US" sz="2400" b="1" dirty="0"/>
                        <a:t>Waste</a:t>
                      </a:r>
                    </a:p>
                  </a:txBody>
                  <a:tcPr/>
                </a:tc>
                <a:tc>
                  <a:txBody>
                    <a:bodyPr/>
                    <a:lstStyle/>
                    <a:p>
                      <a:r>
                        <a:rPr lang="en-US" sz="2400" b="1" dirty="0"/>
                        <a:t>Abuse</a:t>
                      </a:r>
                    </a:p>
                  </a:txBody>
                  <a:tcPr/>
                </a:tc>
                <a:extLst>
                  <a:ext uri="{0D108BD9-81ED-4DB2-BD59-A6C34878D82A}">
                    <a16:rowId xmlns:a16="http://schemas.microsoft.com/office/drawing/2014/main" val="823026318"/>
                  </a:ext>
                </a:extLst>
              </a:tr>
              <a:tr h="38735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dirty="0"/>
                        <a:t>When someone knowingly deceives, conceals, or </a:t>
                      </a:r>
                      <a:r>
                        <a:rPr lang="en-US" sz="2400" b="0" baseline="0" dirty="0"/>
                        <a:t>misrepresents to obtain money or property from any health care benefit program.</a:t>
                      </a:r>
                      <a:endParaRPr lang="en-US" sz="2400"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dirty="0"/>
                        <a:t>Overusing services or other practices that directly</a:t>
                      </a:r>
                      <a:r>
                        <a:rPr lang="en-US" sz="2400" b="0" baseline="0" dirty="0"/>
                        <a:t> or indirectly result in unnecessary costs to any health care benefit program.</a:t>
                      </a:r>
                      <a:endParaRPr lang="en-US" sz="2400" b="0"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400" b="0" dirty="0"/>
                        <a:t>When health care providers or suppliers perform actions that directly or indirectly result in unnecessary costs to any health care benefit program. Abuse includes any practice that doesn’t provide patients with medically necessary</a:t>
                      </a:r>
                      <a:r>
                        <a:rPr lang="en-US" sz="2400" b="0" baseline="0" dirty="0"/>
                        <a:t> services or meet professionally recognized standards.</a:t>
                      </a:r>
                      <a:endParaRPr lang="en-US" sz="2400" b="0" dirty="0"/>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2400" b="0" dirty="0"/>
                    </a:p>
                  </a:txBody>
                  <a:tcPr/>
                </a:tc>
                <a:extLst>
                  <a:ext uri="{0D108BD9-81ED-4DB2-BD59-A6C34878D82A}">
                    <a16:rowId xmlns:a16="http://schemas.microsoft.com/office/drawing/2014/main" val="1728116705"/>
                  </a:ext>
                </a:extLst>
              </a:tr>
            </a:tbl>
          </a:graphicData>
        </a:graphic>
      </p:graphicFrame>
      <p:sp>
        <p:nvSpPr>
          <p:cNvPr id="9" name="TextBox 8"/>
          <p:cNvSpPr txBox="1"/>
          <p:nvPr/>
        </p:nvSpPr>
        <p:spPr>
          <a:xfrm>
            <a:off x="344906" y="5369770"/>
            <a:ext cx="11582399" cy="954107"/>
          </a:xfrm>
          <a:prstGeom prst="rect">
            <a:avLst/>
          </a:prstGeom>
          <a:solidFill>
            <a:srgbClr val="0070C0"/>
          </a:solidFill>
        </p:spPr>
        <p:txBody>
          <a:bodyPr wrap="square" rtlCol="0">
            <a:spAutoFit/>
          </a:bodyPr>
          <a:lstStyle/>
          <a:p>
            <a:pPr algn="ctr"/>
            <a:r>
              <a:rPr lang="en-US" sz="2800" b="1" dirty="0">
                <a:solidFill>
                  <a:schemeClr val="bg1"/>
                </a:solidFill>
              </a:rPr>
              <a:t>The difference between fraud, waste, and abuse depends on circumstances, intent, and knowledge</a:t>
            </a:r>
            <a:r>
              <a:rPr lang="en-US" sz="2800" dirty="0">
                <a:solidFill>
                  <a:schemeClr val="bg1"/>
                </a:solidFill>
              </a:rPr>
              <a:t>.</a:t>
            </a:r>
          </a:p>
        </p:txBody>
      </p:sp>
      <p:sp>
        <p:nvSpPr>
          <p:cNvPr id="6" name="Date Placeholder 5">
            <a:extLst>
              <a:ext uri="{FF2B5EF4-FFF2-40B4-BE49-F238E27FC236}">
                <a16:creationId xmlns:a16="http://schemas.microsoft.com/office/drawing/2014/main" id="{24DFEBB1-81D0-C34F-ADEC-D0F887B655C6}"/>
              </a:ext>
            </a:extLst>
          </p:cNvPr>
          <p:cNvSpPr>
            <a:spLocks noGrp="1"/>
          </p:cNvSpPr>
          <p:nvPr>
            <p:ph type="dt" sz="half" idx="10"/>
          </p:nvPr>
        </p:nvSpPr>
        <p:spPr/>
        <p:txBody>
          <a:bodyPr/>
          <a:lstStyle/>
          <a:p>
            <a:r>
              <a:rPr lang="en-US" dirty="0"/>
              <a:t>May 2021</a:t>
            </a:r>
          </a:p>
        </p:txBody>
      </p:sp>
      <p:sp>
        <p:nvSpPr>
          <p:cNvPr id="7" name="Footer Placeholder 6">
            <a:extLst>
              <a:ext uri="{FF2B5EF4-FFF2-40B4-BE49-F238E27FC236}">
                <a16:creationId xmlns:a16="http://schemas.microsoft.com/office/drawing/2014/main" id="{5A20AE4D-0D94-194C-9E1C-072CFE5BB361}"/>
              </a:ext>
            </a:extLst>
          </p:cNvPr>
          <p:cNvSpPr>
            <a:spLocks noGrp="1"/>
          </p:cNvSpPr>
          <p:nvPr>
            <p:ph type="ftr" sz="quarter" idx="11"/>
          </p:nvPr>
        </p:nvSpPr>
        <p:spPr/>
        <p:txBody>
          <a:bodyPr/>
          <a:lstStyle/>
          <a:p>
            <a:r>
              <a:rPr lang="en-US" dirty="0"/>
              <a:t>Medicare and Medicaid Fraud, Waste, and Abuse Prevention</a:t>
            </a:r>
          </a:p>
        </p:txBody>
      </p:sp>
    </p:spTree>
    <p:extLst>
      <p:ext uri="{BB962C8B-B14F-4D97-AF65-F5344CB8AC3E}">
        <p14:creationId xmlns:p14="http://schemas.microsoft.com/office/powerpoint/2010/main" val="36194788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Learning Activity (continued)</a:t>
            </a:r>
          </a:p>
        </p:txBody>
      </p:sp>
      <p:sp>
        <p:nvSpPr>
          <p:cNvPr id="6" name="Content Placeholder 4"/>
          <p:cNvSpPr>
            <a:spLocks noGrp="1"/>
          </p:cNvSpPr>
          <p:nvPr>
            <p:ph sz="half" idx="1"/>
          </p:nvPr>
        </p:nvSpPr>
        <p:spPr>
          <a:xfrm>
            <a:off x="838200" y="1180618"/>
            <a:ext cx="7058278" cy="4757195"/>
          </a:xfrm>
        </p:spPr>
        <p:txBody>
          <a:bodyPr/>
          <a:lstStyle/>
          <a:p>
            <a:pPr marL="514350" indent="-514350">
              <a:lnSpc>
                <a:spcPct val="100000"/>
              </a:lnSpc>
              <a:spcBef>
                <a:spcPts val="600"/>
              </a:spcBef>
              <a:buAutoNum type="arabicPeriod"/>
            </a:pPr>
            <a:r>
              <a:rPr lang="en-US" dirty="0"/>
              <a:t>Does she know the provider/facility?</a:t>
            </a:r>
          </a:p>
          <a:p>
            <a:pPr marL="514350" indent="-514350">
              <a:lnSpc>
                <a:spcPct val="100000"/>
              </a:lnSpc>
              <a:spcBef>
                <a:spcPts val="600"/>
              </a:spcBef>
              <a:buAutoNum type="arabicPeriod"/>
            </a:pPr>
            <a:r>
              <a:rPr lang="en-US" dirty="0"/>
              <a:t>Did she get these services?</a:t>
            </a:r>
          </a:p>
          <a:p>
            <a:pPr marL="514350" indent="-514350">
              <a:lnSpc>
                <a:spcPct val="100000"/>
              </a:lnSpc>
              <a:spcBef>
                <a:spcPts val="600"/>
              </a:spcBef>
              <a:buAutoNum type="arabicPeriod"/>
            </a:pPr>
            <a:r>
              <a:rPr lang="en-US" dirty="0"/>
              <a:t>Is the date of service correct?</a:t>
            </a:r>
          </a:p>
          <a:p>
            <a:pPr marL="514350" indent="-514350">
              <a:lnSpc>
                <a:spcPct val="100000"/>
              </a:lnSpc>
              <a:spcBef>
                <a:spcPts val="600"/>
              </a:spcBef>
              <a:buAutoNum type="arabicPeriod"/>
            </a:pPr>
            <a:r>
              <a:rPr lang="en-US" dirty="0"/>
              <a:t>Do any services appear twice when they shouldn’t?</a:t>
            </a:r>
          </a:p>
          <a:p>
            <a:pPr>
              <a:lnSpc>
                <a:spcPct val="100000"/>
              </a:lnSpc>
            </a:pPr>
            <a:endParaRPr lang="en-US" dirty="0"/>
          </a:p>
        </p:txBody>
      </p:sp>
      <p:pic>
        <p:nvPicPr>
          <p:cNvPr id="7" name="Picture 6" title="Image of a Medicare Summary Notice (MSN)"/>
          <p:cNvPicPr>
            <a:picLocks noChangeAspect="1"/>
          </p:cNvPicPr>
          <p:nvPr/>
        </p:nvPicPr>
        <p:blipFill>
          <a:blip r:embed="rId3"/>
          <a:stretch>
            <a:fillRect/>
          </a:stretch>
        </p:blipFill>
        <p:spPr>
          <a:xfrm>
            <a:off x="7896478" y="1088075"/>
            <a:ext cx="4146406" cy="5327650"/>
          </a:xfrm>
          <a:prstGeom prst="rect">
            <a:avLst/>
          </a:prstGeom>
        </p:spPr>
      </p:pic>
      <p:sp>
        <p:nvSpPr>
          <p:cNvPr id="2" name="Date Placeholder 1"/>
          <p:cNvSpPr>
            <a:spLocks noGrp="1"/>
          </p:cNvSpPr>
          <p:nvPr>
            <p:ph type="dt" sz="half" idx="10"/>
          </p:nvPr>
        </p:nvSpPr>
        <p:spPr/>
        <p:txBody>
          <a:bodyPr/>
          <a:lstStyle/>
          <a:p>
            <a:r>
              <a:rPr lang="en-US" dirty="0"/>
              <a:t>May 2021</a:t>
            </a:r>
          </a:p>
        </p:txBody>
      </p:sp>
      <p:sp>
        <p:nvSpPr>
          <p:cNvPr id="3" name="Footer Placeholder 2"/>
          <p:cNvSpPr>
            <a:spLocks noGrp="1"/>
          </p:cNvSpPr>
          <p:nvPr>
            <p:ph type="ftr" sz="quarter" idx="11"/>
          </p:nvPr>
        </p:nvSpPr>
        <p:spPr/>
        <p:txBody>
          <a:bodyPr/>
          <a:lstStyle/>
          <a:p>
            <a:r>
              <a:rPr lang="en-US" dirty="0"/>
              <a:t>Medicare and Medicaid Fraud, Waste, and Abuse Prevention</a:t>
            </a:r>
          </a:p>
        </p:txBody>
      </p:sp>
    </p:spTree>
    <p:extLst>
      <p:ext uri="{BB962C8B-B14F-4D97-AF65-F5344CB8AC3E}">
        <p14:creationId xmlns:p14="http://schemas.microsoft.com/office/powerpoint/2010/main" val="407090569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Protecting Personal Information</a:t>
            </a:r>
          </a:p>
        </p:txBody>
      </p:sp>
      <p:sp>
        <p:nvSpPr>
          <p:cNvPr id="5" name="Content Placeholder 4"/>
          <p:cNvSpPr>
            <a:spLocks noGrp="1"/>
          </p:cNvSpPr>
          <p:nvPr>
            <p:ph idx="1"/>
          </p:nvPr>
        </p:nvSpPr>
        <p:spPr/>
        <p:txBody>
          <a:bodyPr/>
          <a:lstStyle/>
          <a:p>
            <a:r>
              <a:rPr lang="en-US" sz="3000" dirty="0"/>
              <a:t>Your Medicare card has a Medicare Number that’s unique to you; not your Social Security Number</a:t>
            </a:r>
          </a:p>
          <a:p>
            <a:r>
              <a:rPr lang="en-US" sz="3000" dirty="0"/>
              <a:t>Only share information with people you trust:</a:t>
            </a:r>
          </a:p>
          <a:p>
            <a:pPr marL="457200" lvl="1" indent="-228600"/>
            <a:r>
              <a:rPr lang="en-US" sz="2600" dirty="0"/>
              <a:t>Doctors, other health care providers, and plans approved by Medicare</a:t>
            </a:r>
          </a:p>
          <a:p>
            <a:pPr marL="457200" lvl="1" indent="-228600"/>
            <a:r>
              <a:rPr lang="en-US" sz="2600" dirty="0"/>
              <a:t>Insurers who pay benefits on your behalf</a:t>
            </a:r>
          </a:p>
          <a:p>
            <a:pPr marL="457200" lvl="1" indent="-228600"/>
            <a:r>
              <a:rPr lang="en-US" sz="2600" dirty="0"/>
              <a:t>Trusted people in the community who work with Medicare </a:t>
            </a:r>
          </a:p>
          <a:p>
            <a:pPr marL="173037"/>
            <a:r>
              <a:rPr lang="en-US" sz="3000" dirty="0"/>
              <a:t>If you aren’t sure if a provider is approved by Medicare or someone calls you and asks for your Medicare Number call, 1-800-MEDICARE (1‑800‑633‑4227); TTY: 1‑877‑486‑2048</a:t>
            </a:r>
          </a:p>
          <a:p>
            <a:endParaRPr lang="en-US" dirty="0"/>
          </a:p>
          <a:p>
            <a:endParaRPr lang="en-US" dirty="0"/>
          </a:p>
          <a:p>
            <a:endParaRPr lang="en-US" dirty="0"/>
          </a:p>
        </p:txBody>
      </p:sp>
      <p:sp>
        <p:nvSpPr>
          <p:cNvPr id="2" name="Date Placeholder 1"/>
          <p:cNvSpPr>
            <a:spLocks noGrp="1"/>
          </p:cNvSpPr>
          <p:nvPr>
            <p:ph type="dt" sz="half" idx="10"/>
          </p:nvPr>
        </p:nvSpPr>
        <p:spPr/>
        <p:txBody>
          <a:bodyPr/>
          <a:lstStyle/>
          <a:p>
            <a:r>
              <a:rPr lang="en-US" dirty="0"/>
              <a:t>May 2021</a:t>
            </a:r>
          </a:p>
        </p:txBody>
      </p:sp>
      <p:sp>
        <p:nvSpPr>
          <p:cNvPr id="3" name="Footer Placeholder 2"/>
          <p:cNvSpPr>
            <a:spLocks noGrp="1"/>
          </p:cNvSpPr>
          <p:nvPr>
            <p:ph type="ftr" sz="quarter" idx="11"/>
          </p:nvPr>
        </p:nvSpPr>
        <p:spPr/>
        <p:txBody>
          <a:bodyPr/>
          <a:lstStyle/>
          <a:p>
            <a:r>
              <a:rPr lang="en-US" dirty="0"/>
              <a:t>Medicare and Medicaid Fraud, Waste, and Abuse Prevention</a:t>
            </a:r>
          </a:p>
        </p:txBody>
      </p:sp>
    </p:spTree>
    <p:extLst>
      <p:ext uri="{BB962C8B-B14F-4D97-AF65-F5344CB8AC3E}">
        <p14:creationId xmlns:p14="http://schemas.microsoft.com/office/powerpoint/2010/main" val="307059947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Identity Theft</a:t>
            </a:r>
          </a:p>
        </p:txBody>
      </p:sp>
      <p:sp>
        <p:nvSpPr>
          <p:cNvPr id="6" name="Content Placeholder 4"/>
          <p:cNvSpPr>
            <a:spLocks noGrp="1"/>
          </p:cNvSpPr>
          <p:nvPr>
            <p:ph sz="half" idx="1"/>
          </p:nvPr>
        </p:nvSpPr>
        <p:spPr>
          <a:xfrm>
            <a:off x="454739" y="1269109"/>
            <a:ext cx="5326629" cy="5175732"/>
          </a:xfrm>
        </p:spPr>
        <p:txBody>
          <a:bodyPr>
            <a:noAutofit/>
          </a:bodyPr>
          <a:lstStyle/>
          <a:p>
            <a:pPr>
              <a:lnSpc>
                <a:spcPct val="100000"/>
              </a:lnSpc>
              <a:spcBef>
                <a:spcPts val="600"/>
              </a:spcBef>
            </a:pPr>
            <a:r>
              <a:rPr lang="en-US" sz="3000" dirty="0"/>
              <a:t>Identity theft is when someone else uses your personal information, like your Social Security Number to:</a:t>
            </a:r>
          </a:p>
          <a:p>
            <a:pPr lvl="1"/>
            <a:r>
              <a:rPr lang="en-US" sz="2600" dirty="0"/>
              <a:t>Open new accounts, like credit cards</a:t>
            </a:r>
          </a:p>
          <a:p>
            <a:pPr lvl="1"/>
            <a:r>
              <a:rPr lang="en-US" sz="2600" dirty="0"/>
              <a:t>File for a tax refund</a:t>
            </a:r>
          </a:p>
          <a:p>
            <a:pPr lvl="1"/>
            <a:r>
              <a:rPr lang="en-US" sz="2600" dirty="0"/>
              <a:t>Make purchases</a:t>
            </a:r>
          </a:p>
          <a:p>
            <a:pPr>
              <a:lnSpc>
                <a:spcPct val="100000"/>
              </a:lnSpc>
              <a:spcBef>
                <a:spcPts val="600"/>
              </a:spcBef>
            </a:pPr>
            <a:endParaRPr lang="en-US" sz="3000" dirty="0"/>
          </a:p>
          <a:p>
            <a:pPr>
              <a:lnSpc>
                <a:spcPct val="100000"/>
              </a:lnSpc>
              <a:spcBef>
                <a:spcPts val="600"/>
              </a:spcBef>
            </a:pPr>
            <a:endParaRPr lang="en-US" dirty="0"/>
          </a:p>
        </p:txBody>
      </p:sp>
      <p:sp>
        <p:nvSpPr>
          <p:cNvPr id="7" name="Content Placeholder 4"/>
          <p:cNvSpPr txBox="1">
            <a:spLocks/>
          </p:cNvSpPr>
          <p:nvPr/>
        </p:nvSpPr>
        <p:spPr>
          <a:xfrm>
            <a:off x="6059123" y="1180618"/>
            <a:ext cx="5828074" cy="475719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3200" kern="1200">
                <a:solidFill>
                  <a:schemeClr val="tx1"/>
                </a:solidFill>
                <a:latin typeface="+mn-lt"/>
                <a:ea typeface="+mn-ea"/>
                <a:cs typeface="+mn-cs"/>
              </a:defRPr>
            </a:lvl1pPr>
            <a:lvl2pPr marL="461963" marR="0" indent="-231775"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sz="2800" kern="1200">
                <a:solidFill>
                  <a:schemeClr val="tx1"/>
                </a:solidFill>
                <a:latin typeface="+mn-lt"/>
                <a:ea typeface="+mn-ea"/>
                <a:cs typeface="+mn-cs"/>
              </a:defRPr>
            </a:lvl2pPr>
            <a:lvl3pPr marL="684213" marR="0" indent="-222250" algn="l" defTabSz="685800" rtl="0" eaLnBrk="1" fontAlgn="auto" latinLnBrk="0" hangingPunct="1">
              <a:lnSpc>
                <a:spcPct val="100000"/>
              </a:lnSpc>
              <a:spcBef>
                <a:spcPts val="600"/>
              </a:spcBef>
              <a:spcAft>
                <a:spcPts val="0"/>
              </a:spcAft>
              <a:buClrTx/>
              <a:buSzPct val="50000"/>
              <a:buFont typeface="Wingdings" panose="05000000000000000000" pitchFamily="2" charset="2"/>
              <a:buChar char="q"/>
              <a:tabLst/>
              <a:defRPr sz="2400" kern="1200">
                <a:solidFill>
                  <a:schemeClr val="tx1"/>
                </a:solidFill>
                <a:latin typeface="+mn-lt"/>
                <a:ea typeface="+mn-ea"/>
                <a:cs typeface="+mn-cs"/>
              </a:defRPr>
            </a:lvl3pPr>
            <a:lvl4pPr marL="914400" marR="0" indent="-230188" algn="l" defTabSz="685800" rtl="0" eaLnBrk="1" fontAlgn="auto" latinLnBrk="0" hangingPunct="1">
              <a:lnSpc>
                <a:spcPct val="100000"/>
              </a:lnSpc>
              <a:spcBef>
                <a:spcPts val="600"/>
              </a:spcBef>
              <a:spcAft>
                <a:spcPts val="0"/>
              </a:spcAft>
              <a:buClrTx/>
              <a:buSzTx/>
              <a:buFont typeface="Calibri" panose="020F0502020204030204" pitchFamily="34" charset="0"/>
              <a:buChar char="–"/>
              <a:tabLst/>
              <a:defRPr sz="2000" kern="1200">
                <a:solidFill>
                  <a:schemeClr val="tx1"/>
                </a:solidFill>
                <a:latin typeface="+mn-lt"/>
                <a:ea typeface="+mn-ea"/>
                <a:cs typeface="+mn-cs"/>
              </a:defRPr>
            </a:lvl4pPr>
            <a:lvl5pPr marL="1144588" marR="0" indent="-230188"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lvl="2" indent="-228600">
              <a:buSzPct val="100000"/>
              <a:buFont typeface="Wingdings" panose="05000000000000000000" pitchFamily="2" charset="2"/>
              <a:buChar char="§"/>
            </a:pPr>
            <a:r>
              <a:rPr lang="en-US" sz="3000" dirty="0"/>
              <a:t>If you think someone is using your information:</a:t>
            </a:r>
          </a:p>
          <a:p>
            <a:pPr marL="457200" lvl="1" indent="-228600"/>
            <a:r>
              <a:rPr lang="en-US" dirty="0"/>
              <a:t>Call your local police department</a:t>
            </a:r>
          </a:p>
          <a:p>
            <a:pPr marL="457200" lvl="1" indent="-228600"/>
            <a:r>
              <a:rPr lang="en-US" dirty="0"/>
              <a:t>Visit </a:t>
            </a:r>
            <a:r>
              <a:rPr lang="en-US" dirty="0">
                <a:hlinkClick r:id="rId3"/>
              </a:rPr>
              <a:t>identitytheft.gov</a:t>
            </a:r>
            <a:endParaRPr lang="en-US" dirty="0"/>
          </a:p>
          <a:p>
            <a:pPr marL="457200" lvl="1" indent="-228600"/>
            <a:r>
              <a:rPr lang="en-US" dirty="0"/>
              <a:t>Call the Federal Trade Commission’</a:t>
            </a:r>
            <a:r>
              <a:rPr lang="en-US" altLang="ja-JP" dirty="0"/>
              <a:t>s ID Theft Hotline at </a:t>
            </a:r>
            <a:br>
              <a:rPr lang="en-US" altLang="ja-JP" dirty="0"/>
            </a:br>
            <a:r>
              <a:rPr lang="en-US" dirty="0"/>
              <a:t>1-877-438-4338; </a:t>
            </a:r>
            <a:r>
              <a:rPr lang="en-US" altLang="ja-JP" dirty="0"/>
              <a:t>TTY: 1-866-653-4261</a:t>
            </a:r>
          </a:p>
          <a:p>
            <a:pPr marL="457200" lvl="1" indent="-228600"/>
            <a:r>
              <a:rPr lang="en-US" dirty="0"/>
              <a:t>Visit </a:t>
            </a:r>
            <a:r>
              <a:rPr lang="en-US" dirty="0">
                <a:hlinkClick r:id="rId4"/>
              </a:rPr>
              <a:t>ftc.gov/idtheft </a:t>
            </a:r>
            <a:r>
              <a:rPr lang="en-US" dirty="0"/>
              <a:t>for more information about identity theft or to file a compliant online</a:t>
            </a:r>
          </a:p>
          <a:p>
            <a:pPr>
              <a:lnSpc>
                <a:spcPct val="100000"/>
              </a:lnSpc>
              <a:spcBef>
                <a:spcPts val="600"/>
              </a:spcBef>
            </a:pPr>
            <a:endParaRPr lang="en-US" sz="3000" dirty="0"/>
          </a:p>
          <a:p>
            <a:pPr>
              <a:lnSpc>
                <a:spcPct val="100000"/>
              </a:lnSpc>
              <a:spcBef>
                <a:spcPts val="600"/>
              </a:spcBef>
            </a:pPr>
            <a:endParaRPr lang="en-US" dirty="0"/>
          </a:p>
        </p:txBody>
      </p:sp>
      <p:sp>
        <p:nvSpPr>
          <p:cNvPr id="2" name="Date Placeholder 1"/>
          <p:cNvSpPr>
            <a:spLocks noGrp="1"/>
          </p:cNvSpPr>
          <p:nvPr>
            <p:ph type="dt" sz="half" idx="10"/>
          </p:nvPr>
        </p:nvSpPr>
        <p:spPr/>
        <p:txBody>
          <a:bodyPr/>
          <a:lstStyle/>
          <a:p>
            <a:r>
              <a:rPr lang="en-US" dirty="0"/>
              <a:t>May 2021</a:t>
            </a:r>
          </a:p>
        </p:txBody>
      </p:sp>
      <p:sp>
        <p:nvSpPr>
          <p:cNvPr id="3" name="Footer Placeholder 2"/>
          <p:cNvSpPr>
            <a:spLocks noGrp="1"/>
          </p:cNvSpPr>
          <p:nvPr>
            <p:ph type="ftr" sz="quarter" idx="11"/>
          </p:nvPr>
        </p:nvSpPr>
        <p:spPr/>
        <p:txBody>
          <a:bodyPr/>
          <a:lstStyle/>
          <a:p>
            <a:r>
              <a:rPr lang="en-US" dirty="0"/>
              <a:t>Medicare and Medicaid Fraud, Waste, and Abuse Prevention</a:t>
            </a:r>
          </a:p>
        </p:txBody>
      </p:sp>
    </p:spTree>
    <p:extLst>
      <p:ext uri="{BB962C8B-B14F-4D97-AF65-F5344CB8AC3E}">
        <p14:creationId xmlns:p14="http://schemas.microsoft.com/office/powerpoint/2010/main" val="55150551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Medical Identity Theft</a:t>
            </a:r>
          </a:p>
        </p:txBody>
      </p:sp>
      <p:sp>
        <p:nvSpPr>
          <p:cNvPr id="6" name="Content Placeholder 4"/>
          <p:cNvSpPr txBox="1">
            <a:spLocks/>
          </p:cNvSpPr>
          <p:nvPr/>
        </p:nvSpPr>
        <p:spPr>
          <a:xfrm>
            <a:off x="774405" y="1031917"/>
            <a:ext cx="10994409" cy="502104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itchFamily="2" charset="2"/>
              <a:buChar char="§"/>
              <a:defRPr lang="en-US" sz="3200" kern="1200" dirty="0">
                <a:solidFill>
                  <a:prstClr val="black"/>
                </a:solidFill>
                <a:latin typeface="+mn-lt"/>
                <a:ea typeface="+mn-ea"/>
                <a:cs typeface="+mn-cs"/>
              </a:defRPr>
            </a:lvl1pPr>
            <a:lvl2pPr marL="573088" indent="-342900" algn="l" defTabSz="914400" rtl="0" eaLnBrk="1" latinLnBrk="0" hangingPunct="1">
              <a:lnSpc>
                <a:spcPct val="90000"/>
              </a:lnSpc>
              <a:spcBef>
                <a:spcPts val="500"/>
              </a:spcBef>
              <a:buFont typeface="Arial" panose="020B0604020202020204" pitchFamily="34" charset="0"/>
              <a:buChar char="•"/>
              <a:defRPr lang="en-US" sz="2800" kern="1200" dirty="0">
                <a:solidFill>
                  <a:prstClr val="black"/>
                </a:solidFill>
                <a:latin typeface="+mn-lt"/>
                <a:ea typeface="+mn-ea"/>
                <a:cs typeface="+mn-cs"/>
              </a:defRPr>
            </a:lvl2pPr>
            <a:lvl3pPr marL="804863" indent="-342900" algn="l" defTabSz="914400" rtl="0" eaLnBrk="1" latinLnBrk="0" hangingPunct="1">
              <a:lnSpc>
                <a:spcPct val="90000"/>
              </a:lnSpc>
              <a:spcBef>
                <a:spcPts val="500"/>
              </a:spcBef>
              <a:buFont typeface="Arial" panose="020B0604020202020204" pitchFamily="34" charset="0"/>
              <a:buChar char="•"/>
              <a:defRPr lang="en-US" sz="2400" kern="1200" dirty="0">
                <a:solidFill>
                  <a:prstClr val="black"/>
                </a:solidFill>
                <a:latin typeface="+mn-lt"/>
                <a:ea typeface="+mn-ea"/>
                <a:cs typeface="+mn-cs"/>
              </a:defRPr>
            </a:lvl3pPr>
            <a:lvl4pPr marL="969962" indent="-285750" algn="l" defTabSz="914400" rtl="0" eaLnBrk="1" latinLnBrk="0" hangingPunct="1">
              <a:lnSpc>
                <a:spcPct val="90000"/>
              </a:lnSpc>
              <a:spcBef>
                <a:spcPts val="500"/>
              </a:spcBef>
              <a:buFont typeface="Arial" panose="020B0604020202020204" pitchFamily="34" charset="0"/>
              <a:buChar char="•"/>
              <a:defRPr lang="en-US" sz="2000" kern="1200" dirty="0">
                <a:solidFill>
                  <a:prstClr val="black"/>
                </a:solidFill>
                <a:latin typeface="+mn-lt"/>
                <a:ea typeface="+mn-ea"/>
                <a:cs typeface="+mn-cs"/>
              </a:defRPr>
            </a:lvl4pPr>
            <a:lvl5pPr marL="1200150" indent="-285750" algn="l" defTabSz="914400" rtl="0" eaLnBrk="1" latinLnBrk="0" hangingPunct="1">
              <a:lnSpc>
                <a:spcPct val="90000"/>
              </a:lnSpc>
              <a:spcBef>
                <a:spcPts val="500"/>
              </a:spcBef>
              <a:buFont typeface="Arial" panose="020B0604020202020204" pitchFamily="34" charset="0"/>
              <a:buChar char="•"/>
              <a:defRPr lang="en-US" sz="1600" kern="1200" dirty="0">
                <a:solidFill>
                  <a:prstClr val="black"/>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pPr>
            <a:r>
              <a:rPr lang="en-US" sz="3000" dirty="0"/>
              <a:t>Medical identity theft is a special type of identity theft where someone uses your Medicare or Medicaid Number to submit fraudulent claims to Medicare, Medicaid, or other insurers without your permission</a:t>
            </a:r>
          </a:p>
          <a:p>
            <a:pPr>
              <a:lnSpc>
                <a:spcPct val="100000"/>
              </a:lnSpc>
              <a:spcBef>
                <a:spcPts val="600"/>
              </a:spcBef>
            </a:pPr>
            <a:r>
              <a:rPr lang="en-US" sz="3000" dirty="0"/>
              <a:t>Medical identity theft can result in:</a:t>
            </a:r>
          </a:p>
          <a:p>
            <a:pPr lvl="1" indent="-233363">
              <a:lnSpc>
                <a:spcPct val="100000"/>
              </a:lnSpc>
              <a:spcBef>
                <a:spcPts val="600"/>
              </a:spcBef>
            </a:pPr>
            <a:r>
              <a:rPr lang="en-US" sz="2600" dirty="0"/>
              <a:t>False or missed diagnoses</a:t>
            </a:r>
          </a:p>
          <a:p>
            <a:pPr lvl="1" indent="-233363">
              <a:lnSpc>
                <a:spcPct val="100000"/>
              </a:lnSpc>
              <a:spcBef>
                <a:spcPts val="600"/>
              </a:spcBef>
            </a:pPr>
            <a:r>
              <a:rPr lang="en-US" sz="2600" dirty="0"/>
              <a:t>Treatment for conditions you don’t have</a:t>
            </a:r>
          </a:p>
          <a:p>
            <a:pPr lvl="1" indent="-233363">
              <a:lnSpc>
                <a:spcPct val="100000"/>
              </a:lnSpc>
              <a:spcBef>
                <a:spcPts val="600"/>
              </a:spcBef>
            </a:pPr>
            <a:r>
              <a:rPr lang="en-US" sz="2600" dirty="0"/>
              <a:t>Incorrect lab results</a:t>
            </a:r>
          </a:p>
          <a:p>
            <a:pPr lvl="1" indent="-233363">
              <a:lnSpc>
                <a:spcPct val="100000"/>
              </a:lnSpc>
              <a:spcBef>
                <a:spcPts val="600"/>
              </a:spcBef>
            </a:pPr>
            <a:r>
              <a:rPr lang="en-US" sz="2600" dirty="0"/>
              <a:t>Bills for services you didn’t get</a:t>
            </a:r>
          </a:p>
          <a:p>
            <a:pPr lvl="1" indent="-233363">
              <a:lnSpc>
                <a:spcPct val="100000"/>
              </a:lnSpc>
              <a:spcBef>
                <a:spcPts val="600"/>
              </a:spcBef>
            </a:pPr>
            <a:r>
              <a:rPr lang="en-US" sz="2600" dirty="0"/>
              <a:t>Denied services or prescriptions</a:t>
            </a:r>
          </a:p>
          <a:p>
            <a:pPr lvl="1" indent="-233363">
              <a:lnSpc>
                <a:spcPct val="100000"/>
              </a:lnSpc>
              <a:spcBef>
                <a:spcPts val="600"/>
              </a:spcBef>
            </a:pPr>
            <a:r>
              <a:rPr lang="en-US" sz="2600" dirty="0"/>
              <a:t>Inaccurate medical history records</a:t>
            </a:r>
          </a:p>
          <a:p>
            <a:pPr marL="0" lvl="2" indent="0">
              <a:lnSpc>
                <a:spcPct val="100000"/>
              </a:lnSpc>
              <a:spcBef>
                <a:spcPts val="600"/>
              </a:spcBef>
              <a:buSzPct val="100000"/>
              <a:buNone/>
            </a:pPr>
            <a:endParaRPr lang="en-US" sz="3000" dirty="0"/>
          </a:p>
          <a:p>
            <a:pPr>
              <a:lnSpc>
                <a:spcPct val="100000"/>
              </a:lnSpc>
              <a:spcBef>
                <a:spcPts val="600"/>
              </a:spcBef>
            </a:pPr>
            <a:endParaRPr lang="en-US" dirty="0"/>
          </a:p>
          <a:p>
            <a:pPr>
              <a:lnSpc>
                <a:spcPct val="100000"/>
              </a:lnSpc>
              <a:spcBef>
                <a:spcPts val="600"/>
              </a:spcBef>
            </a:pPr>
            <a:endParaRPr lang="en-US" dirty="0"/>
          </a:p>
        </p:txBody>
      </p:sp>
      <p:grpSp>
        <p:nvGrpSpPr>
          <p:cNvPr id="7" name="Group 6" descr="Click on it to launch a video on Medical ID Theft" title="Image of Woman"/>
          <p:cNvGrpSpPr/>
          <p:nvPr/>
        </p:nvGrpSpPr>
        <p:grpSpPr>
          <a:xfrm>
            <a:off x="8893175" y="3322674"/>
            <a:ext cx="2611253" cy="2325689"/>
            <a:chOff x="8893175" y="3322674"/>
            <a:chExt cx="2611253" cy="2325689"/>
          </a:xfrm>
        </p:grpSpPr>
        <p:pic>
          <p:nvPicPr>
            <p:cNvPr id="8" name="Picture 7" title="Click here to launch a video on Medical ID Theft"/>
            <p:cNvPicPr>
              <a:picLocks noChangeAspect="1"/>
            </p:cNvPicPr>
            <p:nvPr/>
          </p:nvPicPr>
          <p:blipFill>
            <a:blip r:embed="rId3"/>
            <a:stretch>
              <a:fillRect/>
            </a:stretch>
          </p:blipFill>
          <p:spPr>
            <a:xfrm>
              <a:off x="8893175" y="3322674"/>
              <a:ext cx="2611253" cy="1431273"/>
            </a:xfrm>
            <a:prstGeom prst="rect">
              <a:avLst/>
            </a:prstGeom>
          </p:spPr>
        </p:pic>
        <p:sp>
          <p:nvSpPr>
            <p:cNvPr id="9" name="Action Button: Forward or Next 8">
              <a:hlinkClick r:id="rId4" highlightClick="1"/>
            </p:cNvPr>
            <p:cNvSpPr/>
            <p:nvPr/>
          </p:nvSpPr>
          <p:spPr>
            <a:xfrm>
              <a:off x="9803218" y="3773417"/>
              <a:ext cx="893134" cy="607198"/>
            </a:xfrm>
            <a:prstGeom prst="actionButtonForwardNext">
              <a:avLst/>
            </a:prstGeom>
            <a:solidFill>
              <a:schemeClr val="accent1">
                <a:alpha val="4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8893175" y="4725033"/>
              <a:ext cx="2611253" cy="923330"/>
            </a:xfrm>
            <a:prstGeom prst="rect">
              <a:avLst/>
            </a:prstGeom>
            <a:noFill/>
          </p:spPr>
          <p:txBody>
            <a:bodyPr wrap="square" rtlCol="0">
              <a:spAutoFit/>
            </a:bodyPr>
            <a:lstStyle/>
            <a:p>
              <a:r>
                <a:rPr lang="en-US" dirty="0">
                  <a:hlinkClick r:id="rId4"/>
                </a:rPr>
                <a:t>View OIG’s Public Service Announcement about medical identity theft</a:t>
              </a:r>
              <a:endParaRPr lang="en-US" dirty="0"/>
            </a:p>
          </p:txBody>
        </p:sp>
      </p:grpSp>
      <p:sp>
        <p:nvSpPr>
          <p:cNvPr id="2" name="Date Placeholder 1"/>
          <p:cNvSpPr>
            <a:spLocks noGrp="1"/>
          </p:cNvSpPr>
          <p:nvPr>
            <p:ph type="dt" sz="half" idx="10"/>
          </p:nvPr>
        </p:nvSpPr>
        <p:spPr/>
        <p:txBody>
          <a:bodyPr/>
          <a:lstStyle/>
          <a:p>
            <a:r>
              <a:rPr lang="en-US" dirty="0"/>
              <a:t>May 2021</a:t>
            </a:r>
          </a:p>
        </p:txBody>
      </p:sp>
      <p:sp>
        <p:nvSpPr>
          <p:cNvPr id="3" name="Footer Placeholder 2"/>
          <p:cNvSpPr>
            <a:spLocks noGrp="1"/>
          </p:cNvSpPr>
          <p:nvPr>
            <p:ph type="ftr" sz="quarter" idx="11"/>
          </p:nvPr>
        </p:nvSpPr>
        <p:spPr/>
        <p:txBody>
          <a:bodyPr/>
          <a:lstStyle/>
          <a:p>
            <a:r>
              <a:rPr lang="en-US" dirty="0"/>
              <a:t>Medicare and Medicaid Fraud, Waste, and Abuse Prevention</a:t>
            </a:r>
          </a:p>
        </p:txBody>
      </p:sp>
    </p:spTree>
    <p:extLst>
      <p:ext uri="{BB962C8B-B14F-4D97-AF65-F5344CB8AC3E}">
        <p14:creationId xmlns:p14="http://schemas.microsoft.com/office/powerpoint/2010/main" val="251921991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Reporting Suspected Medicaid Fraud</a:t>
            </a:r>
          </a:p>
        </p:txBody>
      </p:sp>
      <p:sp>
        <p:nvSpPr>
          <p:cNvPr id="5" name="Content Placeholder 4"/>
          <p:cNvSpPr>
            <a:spLocks noGrp="1"/>
          </p:cNvSpPr>
          <p:nvPr>
            <p:ph idx="1"/>
          </p:nvPr>
        </p:nvSpPr>
        <p:spPr/>
        <p:txBody>
          <a:bodyPr>
            <a:normAutofit/>
          </a:bodyPr>
          <a:lstStyle/>
          <a:p>
            <a:r>
              <a:rPr lang="en-US" sz="3000" dirty="0"/>
              <a:t>Medicaid Fraud Control Unit (MFCU) investigates and prosecutes:</a:t>
            </a:r>
          </a:p>
          <a:p>
            <a:pPr marL="457200" lvl="1" indent="-228600"/>
            <a:r>
              <a:rPr lang="en-US" dirty="0"/>
              <a:t>Medicaid fraud</a:t>
            </a:r>
          </a:p>
          <a:p>
            <a:pPr marL="457200" lvl="1" indent="-228600"/>
            <a:r>
              <a:rPr lang="en-US" dirty="0"/>
              <a:t>Patient abuse and neglect in health care facilities</a:t>
            </a:r>
          </a:p>
          <a:p>
            <a:r>
              <a:rPr lang="en-US" sz="3000" dirty="0"/>
              <a:t>OIG certifies and annually re-certifies each MFCU; call to report fraud at 1-800-447-8477; TTY: 1-800-377-4950</a:t>
            </a:r>
          </a:p>
          <a:p>
            <a:r>
              <a:rPr lang="en-US" sz="3000" dirty="0"/>
              <a:t>State Medical Assistance (Medicaid) office; see state listing for Medicaid at </a:t>
            </a:r>
            <a:r>
              <a:rPr lang="en-US" sz="3000" dirty="0">
                <a:hlinkClick r:id="rId3"/>
              </a:rPr>
              <a:t>CMS.gov/apps/contacts</a:t>
            </a:r>
            <a:endParaRPr lang="en-US" sz="3000" dirty="0"/>
          </a:p>
          <a:p>
            <a:endParaRPr lang="en-US" dirty="0"/>
          </a:p>
          <a:p>
            <a:endParaRPr lang="en-US" dirty="0"/>
          </a:p>
          <a:p>
            <a:endParaRPr lang="en-US" dirty="0"/>
          </a:p>
        </p:txBody>
      </p:sp>
      <p:sp>
        <p:nvSpPr>
          <p:cNvPr id="2" name="Date Placeholder 1"/>
          <p:cNvSpPr>
            <a:spLocks noGrp="1"/>
          </p:cNvSpPr>
          <p:nvPr>
            <p:ph type="dt" sz="half" idx="10"/>
          </p:nvPr>
        </p:nvSpPr>
        <p:spPr/>
        <p:txBody>
          <a:bodyPr/>
          <a:lstStyle/>
          <a:p>
            <a:r>
              <a:rPr lang="en-US" dirty="0"/>
              <a:t>May 2021</a:t>
            </a:r>
          </a:p>
        </p:txBody>
      </p:sp>
      <p:sp>
        <p:nvSpPr>
          <p:cNvPr id="3" name="Footer Placeholder 2"/>
          <p:cNvSpPr>
            <a:spLocks noGrp="1"/>
          </p:cNvSpPr>
          <p:nvPr>
            <p:ph type="ftr" sz="quarter" idx="11"/>
          </p:nvPr>
        </p:nvSpPr>
        <p:spPr/>
        <p:txBody>
          <a:bodyPr/>
          <a:lstStyle/>
          <a:p>
            <a:r>
              <a:rPr lang="en-US" dirty="0"/>
              <a:t>Medicare and Medicaid Fraud, Waste, and Abuse Prevention</a:t>
            </a:r>
          </a:p>
        </p:txBody>
      </p:sp>
    </p:spTree>
    <p:extLst>
      <p:ext uri="{BB962C8B-B14F-4D97-AF65-F5344CB8AC3E}">
        <p14:creationId xmlns:p14="http://schemas.microsoft.com/office/powerpoint/2010/main" val="108230132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Key Points to Remember</a:t>
            </a:r>
          </a:p>
        </p:txBody>
      </p:sp>
      <p:sp>
        <p:nvSpPr>
          <p:cNvPr id="5" name="Content Placeholder 4"/>
          <p:cNvSpPr>
            <a:spLocks noGrp="1"/>
          </p:cNvSpPr>
          <p:nvPr>
            <p:ph idx="1"/>
          </p:nvPr>
        </p:nvSpPr>
        <p:spPr>
          <a:xfrm>
            <a:off x="609601" y="1100359"/>
            <a:ext cx="11053010" cy="5021042"/>
          </a:xfrm>
        </p:spPr>
        <p:txBody>
          <a:bodyPr>
            <a:noAutofit/>
          </a:bodyPr>
          <a:lstStyle/>
          <a:p>
            <a:pPr marL="347663" indent="-347663">
              <a:buFont typeface="Wingdings" panose="05000000000000000000" pitchFamily="2" charset="2"/>
              <a:buChar char="ü"/>
            </a:pPr>
            <a:r>
              <a:rPr lang="en-US" dirty="0">
                <a:cs typeface="Calibri" panose="020F0502020204030204" pitchFamily="34" charset="0"/>
              </a:rPr>
              <a:t>Differences between fraud, waste, and abuse depend on circumstances, intent, and knowledge</a:t>
            </a:r>
            <a:endParaRPr lang="en-US" b="1" dirty="0">
              <a:cs typeface="Calibri" panose="020F0502020204030204" pitchFamily="34" charset="0"/>
            </a:endParaRPr>
          </a:p>
          <a:p>
            <a:pPr marL="347663" indent="-347663">
              <a:buFont typeface="Wingdings" panose="05000000000000000000" pitchFamily="2" charset="2"/>
              <a:buChar char="ü"/>
            </a:pPr>
            <a:r>
              <a:rPr lang="en-US" dirty="0">
                <a:cs typeface="Calibri" panose="020F0502020204030204" pitchFamily="34" charset="0"/>
              </a:rPr>
              <a:t>Improper payments are often mistakes</a:t>
            </a:r>
          </a:p>
          <a:p>
            <a:pPr marL="347663" indent="-347663">
              <a:buFont typeface="Wingdings" panose="05000000000000000000" pitchFamily="2" charset="2"/>
              <a:buChar char="ü"/>
            </a:pPr>
            <a:r>
              <a:rPr lang="en-US" dirty="0">
                <a:cs typeface="Calibri" panose="020F0502020204030204" pitchFamily="34" charset="0"/>
              </a:rPr>
              <a:t>CMS</a:t>
            </a:r>
            <a:r>
              <a:rPr lang="en-US" altLang="ja-JP" dirty="0">
                <a:cs typeface="Calibri" panose="020F0502020204030204" pitchFamily="34" charset="0"/>
              </a:rPr>
              <a:t> fights fraud, waste, and abuse with support from Program Integrity Contractors and partnerships with organizations</a:t>
            </a:r>
          </a:p>
          <a:p>
            <a:pPr marL="347663" indent="-347663">
              <a:buFont typeface="Wingdings" panose="05000000000000000000" pitchFamily="2" charset="2"/>
              <a:buChar char="ü"/>
            </a:pPr>
            <a:r>
              <a:rPr lang="en-US" dirty="0">
                <a:cs typeface="Calibri" panose="020F0502020204030204" pitchFamily="34" charset="0"/>
              </a:rPr>
              <a:t>Fraud schemes can change frequently; check online resources for the most up-to-date information</a:t>
            </a:r>
            <a:endParaRPr lang="en-US" altLang="ja-JP" dirty="0">
              <a:cs typeface="Calibri" panose="020F0502020204030204" pitchFamily="34" charset="0"/>
            </a:endParaRPr>
          </a:p>
          <a:p>
            <a:pPr marL="347663" indent="-347663">
              <a:buFont typeface="Wingdings" panose="05000000000000000000" pitchFamily="2" charset="2"/>
              <a:buChar char="ü"/>
            </a:pPr>
            <a:r>
              <a:rPr lang="en-US" dirty="0">
                <a:cs typeface="Calibri" panose="020F0502020204030204" pitchFamily="34" charset="0"/>
              </a:rPr>
              <a:t>You can fight fraud, waste, and abuse by recording details about your visits, reviewing statements, reporting suspicious activity, and remembering to protect your information</a:t>
            </a:r>
          </a:p>
          <a:p>
            <a:pPr marL="0" indent="0">
              <a:buNone/>
            </a:pPr>
            <a:endParaRPr lang="en-US" dirty="0"/>
          </a:p>
          <a:p>
            <a:endParaRPr lang="en-US" dirty="0"/>
          </a:p>
        </p:txBody>
      </p:sp>
      <p:sp>
        <p:nvSpPr>
          <p:cNvPr id="2" name="Date Placeholder 1"/>
          <p:cNvSpPr>
            <a:spLocks noGrp="1"/>
          </p:cNvSpPr>
          <p:nvPr>
            <p:ph type="dt" sz="half" idx="10"/>
          </p:nvPr>
        </p:nvSpPr>
        <p:spPr/>
        <p:txBody>
          <a:bodyPr/>
          <a:lstStyle/>
          <a:p>
            <a:r>
              <a:rPr lang="en-US" dirty="0"/>
              <a:t>May 2021</a:t>
            </a:r>
          </a:p>
        </p:txBody>
      </p:sp>
      <p:sp>
        <p:nvSpPr>
          <p:cNvPr id="3" name="Footer Placeholder 2"/>
          <p:cNvSpPr>
            <a:spLocks noGrp="1"/>
          </p:cNvSpPr>
          <p:nvPr>
            <p:ph type="ftr" sz="quarter" idx="11"/>
          </p:nvPr>
        </p:nvSpPr>
        <p:spPr/>
        <p:txBody>
          <a:bodyPr/>
          <a:lstStyle/>
          <a:p>
            <a:r>
              <a:rPr lang="en-US" dirty="0"/>
              <a:t>Medicare and Medicaid Fraud, Waste, and Abuse Prevention</a:t>
            </a:r>
          </a:p>
        </p:txBody>
      </p:sp>
    </p:spTree>
    <p:extLst>
      <p:ext uri="{BB962C8B-B14F-4D97-AF65-F5344CB8AC3E}">
        <p14:creationId xmlns:p14="http://schemas.microsoft.com/office/powerpoint/2010/main" val="180212365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Examples of Successful Fraud Takedowns </a:t>
            </a:r>
          </a:p>
        </p:txBody>
      </p:sp>
      <p:sp>
        <p:nvSpPr>
          <p:cNvPr id="5" name="Content Placeholder 4"/>
          <p:cNvSpPr>
            <a:spLocks noGrp="1"/>
          </p:cNvSpPr>
          <p:nvPr>
            <p:ph idx="1"/>
          </p:nvPr>
        </p:nvSpPr>
        <p:spPr/>
        <p:txBody>
          <a:bodyPr/>
          <a:lstStyle/>
          <a:p>
            <a:r>
              <a:rPr lang="en-US" dirty="0">
                <a:hlinkClick r:id="rId3"/>
              </a:rPr>
              <a:t>Justice.gov/</a:t>
            </a:r>
            <a:r>
              <a:rPr lang="en-US" dirty="0" err="1">
                <a:hlinkClick r:id="rId3"/>
              </a:rPr>
              <a:t>opa</a:t>
            </a:r>
            <a:r>
              <a:rPr lang="en-US" dirty="0">
                <a:hlinkClick r:id="rId3"/>
              </a:rPr>
              <a:t>/</a:t>
            </a:r>
            <a:r>
              <a:rPr lang="en-US" dirty="0" err="1">
                <a:hlinkClick r:id="rId3"/>
              </a:rPr>
              <a:t>pr</a:t>
            </a:r>
            <a:r>
              <a:rPr lang="en-US" dirty="0">
                <a:hlinkClick r:id="rId3"/>
              </a:rPr>
              <a:t>/florida-man-charged-covid-relief-fraud-health-care-fraud-and-money-laundering</a:t>
            </a:r>
            <a:endParaRPr lang="en-US" dirty="0"/>
          </a:p>
          <a:p>
            <a:r>
              <a:rPr lang="en-US" dirty="0">
                <a:hlinkClick r:id="rId4"/>
              </a:rPr>
              <a:t>Justice.gov/opa/pr/four-detroit-area-physicians-found-guilty-health-care-fraud-charges-role-over-150-million</a:t>
            </a:r>
            <a:endParaRPr lang="en-US" dirty="0"/>
          </a:p>
          <a:p>
            <a:r>
              <a:rPr lang="en-US" dirty="0">
                <a:hlinkClick r:id="rId5"/>
              </a:rPr>
              <a:t>Justice.gov/</a:t>
            </a:r>
            <a:r>
              <a:rPr lang="en-US" dirty="0" err="1">
                <a:hlinkClick r:id="rId5"/>
              </a:rPr>
              <a:t>opa</a:t>
            </a:r>
            <a:r>
              <a:rPr lang="en-US" dirty="0">
                <a:hlinkClick r:id="rId5"/>
              </a:rPr>
              <a:t>/</a:t>
            </a:r>
            <a:r>
              <a:rPr lang="en-US" dirty="0" err="1">
                <a:hlinkClick r:id="rId5"/>
              </a:rPr>
              <a:t>pr</a:t>
            </a:r>
            <a:r>
              <a:rPr lang="en-US" dirty="0">
                <a:hlinkClick r:id="rId5"/>
              </a:rPr>
              <a:t>/national-health-care-fraud-and-opioid-takedown-results-charges-against-345-defendants</a:t>
            </a:r>
            <a:endParaRPr lang="en-US" dirty="0"/>
          </a:p>
          <a:p>
            <a:r>
              <a:rPr lang="en-US" dirty="0">
                <a:hlinkClick r:id="rId6"/>
              </a:rPr>
              <a:t>Justice.gov/</a:t>
            </a:r>
            <a:r>
              <a:rPr lang="en-US" dirty="0" err="1">
                <a:hlinkClick r:id="rId6"/>
              </a:rPr>
              <a:t>opa</a:t>
            </a:r>
            <a:r>
              <a:rPr lang="en-US" dirty="0">
                <a:hlinkClick r:id="rId6"/>
              </a:rPr>
              <a:t>/</a:t>
            </a:r>
            <a:r>
              <a:rPr lang="en-US" dirty="0" err="1">
                <a:hlinkClick r:id="rId6"/>
              </a:rPr>
              <a:t>pr</a:t>
            </a:r>
            <a:r>
              <a:rPr lang="en-US" dirty="0">
                <a:hlinkClick r:id="rId6"/>
              </a:rPr>
              <a:t>/justice-department-takes-action-against-covid-19-fraud</a:t>
            </a:r>
            <a:endParaRPr lang="en-US" dirty="0"/>
          </a:p>
          <a:p>
            <a:endParaRPr lang="en-US" dirty="0"/>
          </a:p>
          <a:p>
            <a:endParaRPr lang="en-US" dirty="0"/>
          </a:p>
          <a:p>
            <a:endParaRPr lang="en-US" dirty="0"/>
          </a:p>
          <a:p>
            <a:endParaRPr lang="en-US" dirty="0"/>
          </a:p>
          <a:p>
            <a:endParaRPr lang="en-US" dirty="0"/>
          </a:p>
          <a:p>
            <a:endParaRPr lang="en-US" dirty="0"/>
          </a:p>
        </p:txBody>
      </p:sp>
      <p:sp>
        <p:nvSpPr>
          <p:cNvPr id="2" name="Date Placeholder 1"/>
          <p:cNvSpPr>
            <a:spLocks noGrp="1"/>
          </p:cNvSpPr>
          <p:nvPr>
            <p:ph type="dt" sz="half" idx="10"/>
          </p:nvPr>
        </p:nvSpPr>
        <p:spPr/>
        <p:txBody>
          <a:bodyPr/>
          <a:lstStyle/>
          <a:p>
            <a:r>
              <a:rPr lang="en-US" dirty="0"/>
              <a:t>May 2021</a:t>
            </a:r>
          </a:p>
        </p:txBody>
      </p:sp>
      <p:sp>
        <p:nvSpPr>
          <p:cNvPr id="3" name="Footer Placeholder 2"/>
          <p:cNvSpPr>
            <a:spLocks noGrp="1"/>
          </p:cNvSpPr>
          <p:nvPr>
            <p:ph type="ftr" sz="quarter" idx="11"/>
          </p:nvPr>
        </p:nvSpPr>
        <p:spPr/>
        <p:txBody>
          <a:bodyPr/>
          <a:lstStyle/>
          <a:p>
            <a:r>
              <a:rPr lang="en-US" dirty="0"/>
              <a:t>Medicare and Medicaid Fraud, Waste, and Abuse Prevention</a:t>
            </a:r>
          </a:p>
        </p:txBody>
      </p:sp>
    </p:spTree>
    <p:extLst>
      <p:ext uri="{BB962C8B-B14F-4D97-AF65-F5344CB8AC3E}">
        <p14:creationId xmlns:p14="http://schemas.microsoft.com/office/powerpoint/2010/main" val="219582737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Medicare and Medicaid Fraud &amp; Abuse </a:t>
            </a:r>
            <a:br>
              <a:rPr lang="en-US" dirty="0"/>
            </a:br>
            <a:r>
              <a:rPr lang="en-US" dirty="0"/>
              <a:t>Resource Guide</a:t>
            </a:r>
          </a:p>
        </p:txBody>
      </p:sp>
      <p:graphicFrame>
        <p:nvGraphicFramePr>
          <p:cNvPr id="6" name="Content Placeholder 7" title="chart of phone numbers"/>
          <p:cNvGraphicFramePr>
            <a:graphicFrameLocks noGrp="1"/>
          </p:cNvGraphicFramePr>
          <p:nvPr>
            <p:ph idx="1"/>
            <p:extLst>
              <p:ext uri="{D42A27DB-BD31-4B8C-83A1-F6EECF244321}">
                <p14:modId xmlns:p14="http://schemas.microsoft.com/office/powerpoint/2010/main" val="4178965877"/>
              </p:ext>
            </p:extLst>
          </p:nvPr>
        </p:nvGraphicFramePr>
        <p:xfrm>
          <a:off x="1866900" y="1143000"/>
          <a:ext cx="10081195" cy="4028440"/>
        </p:xfrm>
        <a:graphic>
          <a:graphicData uri="http://schemas.openxmlformats.org/drawingml/2006/table">
            <a:tbl>
              <a:tblPr firstRow="1" bandRow="1">
                <a:tableStyleId>{BDBED569-4797-4DF1-A0F4-6AAB3CD982D8}</a:tableStyleId>
              </a:tblPr>
              <a:tblGrid>
                <a:gridCol w="5160286">
                  <a:extLst>
                    <a:ext uri="{9D8B030D-6E8A-4147-A177-3AD203B41FA5}">
                      <a16:colId xmlns:a16="http://schemas.microsoft.com/office/drawing/2014/main" val="20000"/>
                    </a:ext>
                  </a:extLst>
                </a:gridCol>
                <a:gridCol w="4920909">
                  <a:extLst>
                    <a:ext uri="{9D8B030D-6E8A-4147-A177-3AD203B41FA5}">
                      <a16:colId xmlns:a16="http://schemas.microsoft.com/office/drawing/2014/main" val="20001"/>
                    </a:ext>
                  </a:extLst>
                </a:gridCol>
              </a:tblGrid>
              <a:tr h="370840">
                <a:tc>
                  <a:txBody>
                    <a:bodyPr/>
                    <a:lstStyle/>
                    <a:p>
                      <a:pPr>
                        <a:lnSpc>
                          <a:spcPct val="100000"/>
                        </a:lnSpc>
                        <a:spcBef>
                          <a:spcPts val="0"/>
                        </a:spcBef>
                        <a:spcAft>
                          <a:spcPts val="0"/>
                        </a:spcAft>
                        <a:buNone/>
                      </a:pPr>
                      <a:r>
                        <a:rPr lang="en-US" sz="1800" b="0" dirty="0"/>
                        <a:t>Centers for Medicare &amp; </a:t>
                      </a:r>
                    </a:p>
                    <a:p>
                      <a:pPr>
                        <a:lnSpc>
                          <a:spcPct val="100000"/>
                        </a:lnSpc>
                        <a:spcBef>
                          <a:spcPts val="0"/>
                        </a:spcBef>
                        <a:spcAft>
                          <a:spcPts val="0"/>
                        </a:spcAft>
                        <a:buNone/>
                      </a:pPr>
                      <a:r>
                        <a:rPr lang="en-US" sz="1800" b="0" dirty="0"/>
                        <a:t>Medicaid Services (CMS)</a:t>
                      </a:r>
                    </a:p>
                    <a:p>
                      <a:pPr>
                        <a:spcBef>
                          <a:spcPts val="0"/>
                        </a:spcBef>
                      </a:pPr>
                      <a:endParaRPr lang="en-US" sz="1800" b="0" dirty="0"/>
                    </a:p>
                  </a:txBody>
                  <a:tcPr/>
                </a:tc>
                <a:tc>
                  <a:txBody>
                    <a:bodyPr/>
                    <a:lstStyle/>
                    <a:p>
                      <a:pPr marL="228600" indent="-228600">
                        <a:lnSpc>
                          <a:spcPct val="100000"/>
                        </a:lnSpc>
                        <a:spcBef>
                          <a:spcPts val="0"/>
                        </a:spcBef>
                        <a:spcAft>
                          <a:spcPts val="0"/>
                        </a:spcAft>
                        <a:buFont typeface="Wingdings" panose="05000000000000000000" pitchFamily="2" charset="2"/>
                        <a:buChar char="§"/>
                      </a:pPr>
                      <a:r>
                        <a:rPr lang="en-US" sz="1800" b="0" dirty="0"/>
                        <a:t>Call 1-800-MEDICARE (1-800-633-4227);</a:t>
                      </a:r>
                      <a:r>
                        <a:rPr lang="en-US" sz="1800" b="0" baseline="0" dirty="0"/>
                        <a:t> </a:t>
                      </a:r>
                      <a:r>
                        <a:rPr lang="en-US" sz="1800" b="0" dirty="0"/>
                        <a:t>TTY: 1-877-486-2048.</a:t>
                      </a:r>
                    </a:p>
                    <a:p>
                      <a:pPr marL="228600" indent="-228600">
                        <a:lnSpc>
                          <a:spcPct val="100000"/>
                        </a:lnSpc>
                        <a:spcBef>
                          <a:spcPts val="0"/>
                        </a:spcBef>
                        <a:spcAft>
                          <a:spcPts val="0"/>
                        </a:spcAft>
                        <a:buFont typeface="Wingdings" panose="05000000000000000000" pitchFamily="2" charset="2"/>
                        <a:buChar char="§"/>
                      </a:pPr>
                      <a:r>
                        <a:rPr lang="en-US" sz="1800" b="0" u="sng" kern="1200" dirty="0">
                          <a:effectLst/>
                          <a:hlinkClick r:id="rId3"/>
                        </a:rPr>
                        <a:t>CMS.gov</a:t>
                      </a:r>
                      <a:r>
                        <a:rPr lang="en-US" sz="1800" b="0" u="sng" kern="1200" dirty="0">
                          <a:effectLst/>
                        </a:rPr>
                        <a:t> </a:t>
                      </a:r>
                    </a:p>
                    <a:p>
                      <a:pPr marL="228600" marR="0" lvl="0" indent="-228600" algn="l" defTabSz="6858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800" b="0" u="sng" kern="1200" dirty="0">
                          <a:effectLst/>
                          <a:hlinkClick r:id="rId4"/>
                        </a:rPr>
                        <a:t>Medicare.gov/fraud</a:t>
                      </a:r>
                      <a:endParaRPr lang="en-US" sz="1800" b="0" u="sng" kern="1200" dirty="0">
                        <a:effectLst/>
                      </a:endParaRPr>
                    </a:p>
                  </a:txBody>
                  <a:tcPr/>
                </a:tc>
                <a:extLst>
                  <a:ext uri="{0D108BD9-81ED-4DB2-BD59-A6C34878D82A}">
                    <a16:rowId xmlns:a16="http://schemas.microsoft.com/office/drawing/2014/main" val="10000"/>
                  </a:ext>
                </a:extLst>
              </a:tr>
              <a:tr h="370840">
                <a:tc>
                  <a:txBody>
                    <a:bodyPr/>
                    <a:lstStyle/>
                    <a:p>
                      <a:pPr>
                        <a:lnSpc>
                          <a:spcPct val="100000"/>
                        </a:lnSpc>
                        <a:spcBef>
                          <a:spcPts val="0"/>
                        </a:spcBef>
                        <a:spcAft>
                          <a:spcPts val="0"/>
                        </a:spcAft>
                      </a:pPr>
                      <a:r>
                        <a:rPr lang="en-US" sz="1800" dirty="0"/>
                        <a:t>Social Security</a:t>
                      </a:r>
                      <a:endParaRPr lang="en-US" sz="1800" b="0" dirty="0">
                        <a:latin typeface="+mn-lt"/>
                      </a:endParaRPr>
                    </a:p>
                  </a:txBody>
                  <a:tcPr/>
                </a:tc>
                <a:tc>
                  <a:txBody>
                    <a:bodyPr/>
                    <a:lstStyle/>
                    <a:p>
                      <a:pPr marL="228600" indent="-228600">
                        <a:lnSpc>
                          <a:spcPct val="100000"/>
                        </a:lnSpc>
                        <a:spcBef>
                          <a:spcPts val="0"/>
                        </a:spcBef>
                        <a:spcAft>
                          <a:spcPts val="0"/>
                        </a:spcAft>
                        <a:buFont typeface="Wingdings" panose="05000000000000000000" pitchFamily="2" charset="2"/>
                        <a:buChar char="§"/>
                      </a:pPr>
                      <a:r>
                        <a:rPr lang="en-US" sz="1800" kern="1200" baseline="0" dirty="0"/>
                        <a:t>Call 1‑800‑772‑1213. </a:t>
                      </a:r>
                      <a:br>
                        <a:rPr lang="en-US" sz="1800" kern="1200" baseline="0" dirty="0"/>
                      </a:br>
                      <a:r>
                        <a:rPr lang="en-US" sz="1800" kern="1200" baseline="0" dirty="0"/>
                        <a:t>TTY: 1‑800‑325‑0778</a:t>
                      </a:r>
                    </a:p>
                    <a:p>
                      <a:pPr marL="228600" indent="-228600">
                        <a:lnSpc>
                          <a:spcPct val="100000"/>
                        </a:lnSpc>
                        <a:spcBef>
                          <a:spcPts val="0"/>
                        </a:spcBef>
                        <a:spcAft>
                          <a:spcPts val="0"/>
                        </a:spcAft>
                        <a:buFont typeface="Wingdings" panose="05000000000000000000" pitchFamily="2" charset="2"/>
                        <a:buChar char="§"/>
                      </a:pPr>
                      <a:r>
                        <a:rPr lang="en-US" sz="1800" u="sng" kern="1200" dirty="0">
                          <a:effectLst/>
                          <a:hlinkClick r:id="rId5"/>
                        </a:rPr>
                        <a:t>socialsecurity.gov</a:t>
                      </a:r>
                      <a:endParaRPr lang="en-US" sz="1800" b="0" kern="1200" baseline="0" dirty="0">
                        <a:solidFill>
                          <a:schemeClr val="dk1"/>
                        </a:solidFill>
                        <a:latin typeface="+mn-lt"/>
                        <a:ea typeface="+mn-ea"/>
                        <a:cs typeface="+mn-cs"/>
                      </a:endParaRPr>
                    </a:p>
                  </a:txBody>
                  <a:tcPr/>
                </a:tc>
                <a:extLst>
                  <a:ext uri="{0D108BD9-81ED-4DB2-BD59-A6C34878D82A}">
                    <a16:rowId xmlns:a16="http://schemas.microsoft.com/office/drawing/2014/main" val="10002"/>
                  </a:ext>
                </a:extLst>
              </a:tr>
              <a:tr h="370840">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0" lang="en-US" sz="1800" u="none" strike="noStrike" cap="none" normalizeH="0" baseline="0" dirty="0">
                          <a:ln>
                            <a:noFill/>
                          </a:ln>
                          <a:effectLst/>
                        </a:rPr>
                        <a:t>Senior Medicare Patrol Program</a:t>
                      </a:r>
                      <a:endParaRPr kumimoji="0" lang="en-US" sz="1800" b="0" i="0" u="none" strike="noStrike" cap="none" normalizeH="0" baseline="0" dirty="0">
                        <a:ln>
                          <a:noFill/>
                        </a:ln>
                        <a:solidFill>
                          <a:srgbClr val="000000"/>
                        </a:solidFill>
                        <a:effectLst/>
                        <a:latin typeface="+mn-lt"/>
                        <a:ea typeface="ＭＳ Ｐゴシック" pitchFamily="7" charset="-128"/>
                      </a:endParaRPr>
                    </a:p>
                  </a:txBody>
                  <a:tcPr/>
                </a:tc>
                <a:tc>
                  <a:txBody>
                    <a:bodyPr/>
                    <a:lstStyle/>
                    <a:p>
                      <a:pPr marL="228600" marR="0" lvl="0" indent="-228600" algn="l" defTabSz="6858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800" u="none" kern="1200" dirty="0">
                          <a:effectLst/>
                        </a:rPr>
                        <a:t>Call</a:t>
                      </a:r>
                      <a:r>
                        <a:rPr lang="en-US" sz="1800" u="none" kern="1200" baseline="0" dirty="0">
                          <a:effectLst/>
                        </a:rPr>
                        <a:t> 1-877-808-2468</a:t>
                      </a:r>
                    </a:p>
                    <a:p>
                      <a:pPr marL="228600" marR="0" lvl="0" indent="-228600" algn="l" defTabSz="6858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800" u="none" kern="1200" dirty="0">
                          <a:effectLst/>
                          <a:hlinkClick r:id="rId6"/>
                        </a:rPr>
                        <a:t>smpresource.org </a:t>
                      </a:r>
                    </a:p>
                  </a:txBody>
                  <a:tcPr/>
                </a:tc>
                <a:extLst>
                  <a:ext uri="{0D108BD9-81ED-4DB2-BD59-A6C34878D82A}">
                    <a16:rowId xmlns:a16="http://schemas.microsoft.com/office/drawing/2014/main" val="10003"/>
                  </a:ext>
                </a:extLst>
              </a:tr>
              <a:tr h="370840">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0" lang="en-US" sz="1800" u="none" strike="noStrike" cap="none" normalizeH="0" baseline="0" dirty="0">
                          <a:ln>
                            <a:noFill/>
                          </a:ln>
                          <a:effectLst/>
                        </a:rPr>
                        <a:t>National Health Care Anti-Fraud Association </a:t>
                      </a:r>
                      <a:endParaRPr kumimoji="0" lang="en-US" sz="1800" b="0" i="0" u="none" strike="noStrike" cap="none" normalizeH="0" baseline="0" dirty="0">
                        <a:ln>
                          <a:noFill/>
                        </a:ln>
                        <a:solidFill>
                          <a:srgbClr val="000000"/>
                        </a:solidFill>
                        <a:effectLst/>
                        <a:latin typeface="+mn-lt"/>
                        <a:ea typeface="ＭＳ Ｐゴシック" pitchFamily="7" charset="-128"/>
                      </a:endParaRPr>
                    </a:p>
                  </a:txBody>
                  <a:tcPr/>
                </a:tc>
                <a:tc>
                  <a:txBody>
                    <a:bodyPr/>
                    <a:lstStyle/>
                    <a:p>
                      <a:pPr marL="228600" marR="0" lvl="0" indent="-228600" algn="l" defTabSz="6858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u="none" strike="noStrike" cap="none" normalizeH="0" baseline="0" dirty="0">
                          <a:ln>
                            <a:noFill/>
                          </a:ln>
                          <a:effectLst/>
                          <a:hlinkClick r:id="rId7" tooltip="NHCAA.org"/>
                        </a:rPr>
                        <a:t>NHCAA.org</a:t>
                      </a:r>
                      <a:endParaRPr lang="en-US" sz="1800" b="0" dirty="0">
                        <a:latin typeface="+mn-lt"/>
                      </a:endParaRPr>
                    </a:p>
                  </a:txBody>
                  <a:tcPr/>
                </a:tc>
                <a:extLst>
                  <a:ext uri="{0D108BD9-81ED-4DB2-BD59-A6C34878D82A}">
                    <a16:rowId xmlns:a16="http://schemas.microsoft.com/office/drawing/2014/main" val="10004"/>
                  </a:ext>
                </a:extLst>
              </a:tr>
              <a:tr h="370840">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0" lang="en-US" sz="1800" u="none" strike="noStrike" cap="none" normalizeH="0" baseline="0" dirty="0">
                          <a:ln>
                            <a:noFill/>
                          </a:ln>
                          <a:effectLst/>
                        </a:rPr>
                        <a:t>PPI MEDIC and I-MEDIC Parts C&amp;D Fraud Investigations Contractor</a:t>
                      </a:r>
                      <a:endParaRPr kumimoji="0" lang="en-US" sz="1800" b="0" i="0" u="none" strike="noStrike" cap="none" normalizeH="0" baseline="0" dirty="0">
                        <a:ln>
                          <a:noFill/>
                        </a:ln>
                        <a:solidFill>
                          <a:srgbClr val="000000"/>
                        </a:solidFill>
                        <a:effectLst/>
                        <a:latin typeface="+mn-lt"/>
                        <a:ea typeface="ＭＳ Ｐゴシック" pitchFamily="7" charset="-128"/>
                      </a:endParaRPr>
                    </a:p>
                  </a:txBody>
                  <a:tcPr/>
                </a:tc>
                <a:tc>
                  <a:txBody>
                    <a:bodyPr/>
                    <a:lstStyle/>
                    <a:p>
                      <a:pPr marL="228600" marR="0" lvl="0" indent="-228600" algn="l" defTabSz="914400" rtl="0" eaLnBrk="1" fontAlgn="base" latinLnBrk="0" hangingPunct="1">
                        <a:lnSpc>
                          <a:spcPct val="100000"/>
                        </a:lnSpc>
                        <a:spcBef>
                          <a:spcPts val="0"/>
                        </a:spcBef>
                        <a:spcAft>
                          <a:spcPts val="0"/>
                        </a:spcAft>
                        <a:buClrTx/>
                        <a:buSzTx/>
                        <a:buFont typeface="Wingdings" panose="05000000000000000000" pitchFamily="2" charset="2"/>
                        <a:buChar char="§"/>
                        <a:tabLst/>
                      </a:pPr>
                      <a:r>
                        <a:rPr kumimoji="0" lang="en-US" sz="1800" u="none" strike="noStrike" cap="none" normalizeH="0" baseline="0" dirty="0">
                          <a:ln>
                            <a:noFill/>
                          </a:ln>
                          <a:effectLst/>
                        </a:rPr>
                        <a:t>Call 1-877-7SAFERX (1-877-772‑3379).</a:t>
                      </a:r>
                    </a:p>
                    <a:p>
                      <a:pPr marL="228600" marR="0" lvl="0" indent="-228600" algn="l" defTabSz="914400" rtl="0" eaLnBrk="1" fontAlgn="base" latinLnBrk="0" hangingPunct="1">
                        <a:lnSpc>
                          <a:spcPct val="100000"/>
                        </a:lnSpc>
                        <a:spcBef>
                          <a:spcPts val="0"/>
                        </a:spcBef>
                        <a:spcAft>
                          <a:spcPts val="0"/>
                        </a:spcAft>
                        <a:buClrTx/>
                        <a:buSzTx/>
                        <a:buFont typeface="Wingdings" panose="05000000000000000000" pitchFamily="2" charset="2"/>
                        <a:buChar char="§"/>
                        <a:tabLst/>
                      </a:pPr>
                      <a:r>
                        <a:rPr lang="en-US" sz="1800" u="sng" kern="1200" dirty="0">
                          <a:effectLst/>
                          <a:hlinkClick r:id="rId8"/>
                        </a:rPr>
                        <a:t>I-MEDICComplaints@qlarant.com</a:t>
                      </a:r>
                      <a:endParaRPr lang="en-US" sz="1800" u="sng" kern="1200" dirty="0">
                        <a:effectLst/>
                      </a:endParaRPr>
                    </a:p>
                    <a:p>
                      <a:pPr marL="228600" marR="0" lvl="0" indent="-228600" algn="l" defTabSz="914400" rtl="0" eaLnBrk="1" fontAlgn="base" latinLnBrk="0" hangingPunct="1">
                        <a:lnSpc>
                          <a:spcPct val="100000"/>
                        </a:lnSpc>
                        <a:spcBef>
                          <a:spcPts val="0"/>
                        </a:spcBef>
                        <a:spcAft>
                          <a:spcPts val="0"/>
                        </a:spcAft>
                        <a:buClrTx/>
                        <a:buSzTx/>
                        <a:buFont typeface="Wingdings" panose="05000000000000000000" pitchFamily="2" charset="2"/>
                        <a:buChar char="§"/>
                        <a:tabLst/>
                      </a:pPr>
                      <a:r>
                        <a:rPr lang="en-US" sz="1800" u="sng" kern="1200" dirty="0">
                          <a:effectLst/>
                          <a:hlinkClick r:id="rId9"/>
                        </a:rPr>
                        <a:t>I-MEDIC_OIG_Hotline@qlarant.com</a:t>
                      </a:r>
                      <a:endParaRPr lang="en-US" sz="1800" u="sng" kern="1200" dirty="0">
                        <a:effectLst/>
                      </a:endParaRPr>
                    </a:p>
                  </a:txBody>
                  <a:tcPr/>
                </a:tc>
                <a:extLst>
                  <a:ext uri="{0D108BD9-81ED-4DB2-BD59-A6C34878D82A}">
                    <a16:rowId xmlns:a16="http://schemas.microsoft.com/office/drawing/2014/main" val="10005"/>
                  </a:ext>
                </a:extLst>
              </a:tr>
            </a:tbl>
          </a:graphicData>
        </a:graphic>
      </p:graphicFrame>
      <p:sp>
        <p:nvSpPr>
          <p:cNvPr id="3" name="Date Placeholder 2">
            <a:extLst>
              <a:ext uri="{FF2B5EF4-FFF2-40B4-BE49-F238E27FC236}">
                <a16:creationId xmlns:a16="http://schemas.microsoft.com/office/drawing/2014/main" id="{97F279D8-D622-4C4E-948B-E01B5942446D}"/>
              </a:ext>
            </a:extLst>
          </p:cNvPr>
          <p:cNvSpPr>
            <a:spLocks noGrp="1"/>
          </p:cNvSpPr>
          <p:nvPr>
            <p:ph type="dt" sz="half" idx="10"/>
          </p:nvPr>
        </p:nvSpPr>
        <p:spPr/>
        <p:txBody>
          <a:bodyPr/>
          <a:lstStyle/>
          <a:p>
            <a:r>
              <a:rPr lang="en-US" dirty="0"/>
              <a:t>May 2021</a:t>
            </a:r>
          </a:p>
        </p:txBody>
      </p:sp>
      <p:sp>
        <p:nvSpPr>
          <p:cNvPr id="4" name="Footer Placeholder 3">
            <a:extLst>
              <a:ext uri="{FF2B5EF4-FFF2-40B4-BE49-F238E27FC236}">
                <a16:creationId xmlns:a16="http://schemas.microsoft.com/office/drawing/2014/main" id="{5E31AE2E-7ECD-1E45-B025-327FAE160BDD}"/>
              </a:ext>
            </a:extLst>
          </p:cNvPr>
          <p:cNvSpPr>
            <a:spLocks noGrp="1"/>
          </p:cNvSpPr>
          <p:nvPr>
            <p:ph type="ftr" sz="quarter" idx="11"/>
          </p:nvPr>
        </p:nvSpPr>
        <p:spPr/>
        <p:txBody>
          <a:bodyPr/>
          <a:lstStyle/>
          <a:p>
            <a:r>
              <a:rPr lang="en-US" dirty="0"/>
              <a:t>Medicare and Medicaid Fraud, Waste, and Abuse Prevention</a:t>
            </a:r>
          </a:p>
        </p:txBody>
      </p:sp>
    </p:spTree>
    <p:extLst>
      <p:ext uri="{BB962C8B-B14F-4D97-AF65-F5344CB8AC3E}">
        <p14:creationId xmlns:p14="http://schemas.microsoft.com/office/powerpoint/2010/main" val="186496681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Medicare and Medicaid Fraud &amp; Abuse </a:t>
            </a:r>
            <a:br>
              <a:rPr lang="en-US" dirty="0"/>
            </a:br>
            <a:r>
              <a:rPr lang="en-US" dirty="0"/>
              <a:t>Resource Guide (continued)</a:t>
            </a:r>
          </a:p>
        </p:txBody>
      </p:sp>
      <p:graphicFrame>
        <p:nvGraphicFramePr>
          <p:cNvPr id="6" name="Content Placeholder 7" title="chart of resources"/>
          <p:cNvGraphicFramePr>
            <a:graphicFrameLocks/>
          </p:cNvGraphicFramePr>
          <p:nvPr>
            <p:extLst>
              <p:ext uri="{D42A27DB-BD31-4B8C-83A1-F6EECF244321}">
                <p14:modId xmlns:p14="http://schemas.microsoft.com/office/powerpoint/2010/main" val="2948476464"/>
              </p:ext>
            </p:extLst>
          </p:nvPr>
        </p:nvGraphicFramePr>
        <p:xfrm>
          <a:off x="1745672" y="1233487"/>
          <a:ext cx="10078466" cy="3611781"/>
        </p:xfrm>
        <a:graphic>
          <a:graphicData uri="http://schemas.openxmlformats.org/drawingml/2006/table">
            <a:tbl>
              <a:tblPr firstRow="1" bandRow="1">
                <a:tableStyleId>{BDBED569-4797-4DF1-A0F4-6AAB3CD982D8}</a:tableStyleId>
              </a:tblPr>
              <a:tblGrid>
                <a:gridCol w="5039233">
                  <a:extLst>
                    <a:ext uri="{9D8B030D-6E8A-4147-A177-3AD203B41FA5}">
                      <a16:colId xmlns:a16="http://schemas.microsoft.com/office/drawing/2014/main" val="20000"/>
                    </a:ext>
                  </a:extLst>
                </a:gridCol>
                <a:gridCol w="5039233">
                  <a:extLst>
                    <a:ext uri="{9D8B030D-6E8A-4147-A177-3AD203B41FA5}">
                      <a16:colId xmlns:a16="http://schemas.microsoft.com/office/drawing/2014/main" val="20001"/>
                    </a:ext>
                  </a:extLst>
                </a:gridCol>
              </a:tblGrid>
              <a:tr h="1570340">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0" lang="en-US" sz="1800" b="0" i="0" u="none" strike="noStrike" cap="none" normalizeH="0" baseline="0" dirty="0">
                          <a:ln>
                            <a:noFill/>
                          </a:ln>
                          <a:solidFill>
                            <a:srgbClr val="000000"/>
                          </a:solidFill>
                          <a:effectLst/>
                          <a:latin typeface="+mn-lt"/>
                          <a:ea typeface="ＭＳ Ｐゴシック" pitchFamily="7" charset="-128"/>
                        </a:rPr>
                        <a:t>U.S. Department of Health &amp; Human Services Office of the Inspector General</a:t>
                      </a:r>
                    </a:p>
                  </a:txBody>
                  <a:tcPr/>
                </a:tc>
                <a:tc>
                  <a:txBody>
                    <a:bodyPr/>
                    <a:lstStyle/>
                    <a:p>
                      <a:pPr marL="228600" marR="0" lvl="1" indent="-228600" algn="l" defTabSz="6858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Call 1-800-HHS-TIPS; (1-800-447-8477); TTY: 1-800-377-4950</a:t>
                      </a:r>
                    </a:p>
                    <a:p>
                      <a:pPr marL="228600" marR="0" lvl="1" indent="-228600" algn="l" defTabSz="6858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hlinkClick r:id="rId3"/>
                        </a:rPr>
                        <a:t>OIG.hhs.gov/fraud/report-fraud</a:t>
                      </a:r>
                      <a:r>
                        <a:rPr kumimoji="0" lang="en-US" sz="1800" b="0" i="0" u="none" strike="noStrike" kern="1200" cap="none" spc="0" normalizeH="0" baseline="0" noProof="0" dirty="0">
                          <a:ln>
                            <a:noFill/>
                          </a:ln>
                          <a:solidFill>
                            <a:prstClr val="black"/>
                          </a:solidFill>
                          <a:effectLst/>
                          <a:uLnTx/>
                          <a:uFillTx/>
                          <a:latin typeface="+mn-lt"/>
                          <a:ea typeface="+mn-ea"/>
                          <a:cs typeface="+mn-cs"/>
                        </a:rPr>
                        <a:t> </a:t>
                      </a:r>
                    </a:p>
                  </a:txBody>
                  <a:tcPr/>
                </a:tc>
                <a:extLst>
                  <a:ext uri="{0D108BD9-81ED-4DB2-BD59-A6C34878D82A}">
                    <a16:rowId xmlns:a16="http://schemas.microsoft.com/office/drawing/2014/main" val="10000"/>
                  </a:ext>
                </a:extLst>
              </a:tr>
              <a:tr h="2041441">
                <a:tc>
                  <a:txBody>
                    <a:bodyPr/>
                    <a:lstStyle/>
                    <a:p>
                      <a:pPr marL="0" marR="0" lvl="0" indent="0" algn="l" defTabSz="685800" rtl="0" eaLnBrk="1" fontAlgn="auto" latinLnBrk="0" hangingPunct="1">
                        <a:lnSpc>
                          <a:spcPct val="100000"/>
                        </a:lnSpc>
                        <a:spcBef>
                          <a:spcPts val="600"/>
                        </a:spcBef>
                        <a:spcAft>
                          <a:spcPts val="0"/>
                        </a:spcAft>
                        <a:buClrTx/>
                        <a:buSzTx/>
                        <a:buFontTx/>
                        <a:buNone/>
                        <a:tabLst/>
                        <a:defRPr/>
                      </a:pPr>
                      <a:r>
                        <a:rPr lang="en-US" sz="1800" b="0" kern="1200" dirty="0">
                          <a:solidFill>
                            <a:schemeClr val="tx1"/>
                          </a:solidFill>
                          <a:latin typeface="+mn-lt"/>
                          <a:ea typeface="+mn-ea"/>
                          <a:cs typeface="+mn-cs"/>
                        </a:rPr>
                        <a:t>Medicaid Fraud Education</a:t>
                      </a:r>
                      <a:endParaRPr lang="en-US" sz="1800" b="0" dirty="0">
                        <a:latin typeface="+mn-lt"/>
                      </a:endParaRPr>
                    </a:p>
                  </a:txBody>
                  <a:tcPr/>
                </a:tc>
                <a:tc>
                  <a:txBody>
                    <a:bodyPr/>
                    <a:lstStyle/>
                    <a:p>
                      <a:pPr marL="0" marR="0" lvl="0" indent="0" algn="l" defTabSz="685800" rtl="0" eaLnBrk="1" fontAlgn="auto" latinLnBrk="0" hangingPunct="1">
                        <a:lnSpc>
                          <a:spcPct val="100000"/>
                        </a:lnSpc>
                        <a:spcBef>
                          <a:spcPts val="600"/>
                        </a:spcBef>
                        <a:spcAft>
                          <a:spcPts val="0"/>
                        </a:spcAft>
                        <a:buClrTx/>
                        <a:buSzTx/>
                        <a:buFont typeface="Wingdings" panose="05000000000000000000" pitchFamily="2" charset="2"/>
                        <a:buNone/>
                        <a:tabLst/>
                        <a:defRPr/>
                      </a:pPr>
                      <a:r>
                        <a:rPr lang="en-US" sz="1800" b="0" kern="1200" dirty="0">
                          <a:solidFill>
                            <a:schemeClr val="tx1"/>
                          </a:solidFill>
                          <a:latin typeface="+mn-lt"/>
                          <a:ea typeface="ＭＳ Ｐゴシック" pitchFamily="7" charset="-128"/>
                          <a:cs typeface="+mn-cs"/>
                          <a:hlinkClick r:id="rId4" tooltip="http://cms.gov/Medicare-Medicaid-Coordination/Fraud-Prevention/Medicaid-Integrity-Education/edmic-landing.html"/>
                        </a:rPr>
                        <a:t>CMS.gov/Medicare-Medicaid-Coordination/Fraud-Prevention/Medicaid-Integrity-Education/edmic-landing.html </a:t>
                      </a:r>
                      <a:endParaRPr lang="en-US" sz="1800" b="0" kern="1200" dirty="0">
                        <a:solidFill>
                          <a:schemeClr val="tx1"/>
                        </a:solidFill>
                        <a:latin typeface="+mn-lt"/>
                        <a:ea typeface="ＭＳ Ｐゴシック" pitchFamily="7" charset="-128"/>
                        <a:cs typeface="+mn-cs"/>
                      </a:endParaRPr>
                    </a:p>
                  </a:txBody>
                  <a:tcPr/>
                </a:tc>
                <a:extLst>
                  <a:ext uri="{0D108BD9-81ED-4DB2-BD59-A6C34878D82A}">
                    <a16:rowId xmlns:a16="http://schemas.microsoft.com/office/drawing/2014/main" val="10001"/>
                  </a:ext>
                </a:extLst>
              </a:tr>
            </a:tbl>
          </a:graphicData>
        </a:graphic>
      </p:graphicFrame>
      <p:sp>
        <p:nvSpPr>
          <p:cNvPr id="3" name="Footer Placeholder 2"/>
          <p:cNvSpPr>
            <a:spLocks noGrp="1"/>
          </p:cNvSpPr>
          <p:nvPr>
            <p:ph type="ftr" sz="quarter" idx="11"/>
          </p:nvPr>
        </p:nvSpPr>
        <p:spPr/>
        <p:txBody>
          <a:bodyPr/>
          <a:lstStyle/>
          <a:p>
            <a:r>
              <a:rPr lang="en-US" dirty="0"/>
              <a:t>Medicare and Medicaid Fraud, Waste, and Abuse Prevention</a:t>
            </a:r>
          </a:p>
        </p:txBody>
      </p:sp>
      <p:sp>
        <p:nvSpPr>
          <p:cNvPr id="4" name="Date Placeholder 3"/>
          <p:cNvSpPr>
            <a:spLocks noGrp="1"/>
          </p:cNvSpPr>
          <p:nvPr>
            <p:ph type="dt" sz="half" idx="10"/>
          </p:nvPr>
        </p:nvSpPr>
        <p:spPr/>
        <p:txBody>
          <a:bodyPr/>
          <a:lstStyle/>
          <a:p>
            <a:r>
              <a:rPr lang="en-US" dirty="0"/>
              <a:t>May 2021</a:t>
            </a:r>
          </a:p>
        </p:txBody>
      </p:sp>
    </p:spTree>
    <p:extLst>
      <p:ext uri="{BB962C8B-B14F-4D97-AF65-F5344CB8AC3E}">
        <p14:creationId xmlns:p14="http://schemas.microsoft.com/office/powerpoint/2010/main" val="262914982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Medicare and Medicaid Fraud &amp; Abuse </a:t>
            </a:r>
            <a:br>
              <a:rPr lang="en-US" dirty="0"/>
            </a:br>
            <a:r>
              <a:rPr lang="en-US" dirty="0"/>
              <a:t>Resource Guide (continued 2)</a:t>
            </a:r>
          </a:p>
        </p:txBody>
      </p:sp>
      <p:graphicFrame>
        <p:nvGraphicFramePr>
          <p:cNvPr id="5" name="Content Placeholder 7" title="chart of publications"/>
          <p:cNvGraphicFramePr>
            <a:graphicFrameLocks/>
          </p:cNvGraphicFramePr>
          <p:nvPr>
            <p:extLst>
              <p:ext uri="{D42A27DB-BD31-4B8C-83A1-F6EECF244321}">
                <p14:modId xmlns:p14="http://schemas.microsoft.com/office/powerpoint/2010/main" val="65166459"/>
              </p:ext>
            </p:extLst>
          </p:nvPr>
        </p:nvGraphicFramePr>
        <p:xfrm>
          <a:off x="1733928" y="927803"/>
          <a:ext cx="9969448" cy="4042494"/>
        </p:xfrm>
        <a:graphic>
          <a:graphicData uri="http://schemas.openxmlformats.org/drawingml/2006/table">
            <a:tbl>
              <a:tblPr firstRow="1" bandRow="1">
                <a:tableStyleId>{BDBED569-4797-4DF1-A0F4-6AAB3CD982D8}</a:tableStyleId>
              </a:tblPr>
              <a:tblGrid>
                <a:gridCol w="6337045">
                  <a:extLst>
                    <a:ext uri="{9D8B030D-6E8A-4147-A177-3AD203B41FA5}">
                      <a16:colId xmlns:a16="http://schemas.microsoft.com/office/drawing/2014/main" val="20000"/>
                    </a:ext>
                  </a:extLst>
                </a:gridCol>
                <a:gridCol w="3632403">
                  <a:extLst>
                    <a:ext uri="{9D8B030D-6E8A-4147-A177-3AD203B41FA5}">
                      <a16:colId xmlns:a16="http://schemas.microsoft.com/office/drawing/2014/main" val="20001"/>
                    </a:ext>
                  </a:extLst>
                </a:gridCol>
              </a:tblGrid>
              <a:tr h="690401">
                <a:tc>
                  <a:txBody>
                    <a:bodyPr/>
                    <a:lstStyle/>
                    <a:p>
                      <a:pPr marL="228600" marR="0" lvl="0" indent="-228600" algn="l" defTabSz="914400" rtl="0" eaLnBrk="1" fontAlgn="base" latinLnBrk="0" hangingPunct="1">
                        <a:lnSpc>
                          <a:spcPct val="100000"/>
                        </a:lnSpc>
                        <a:spcBef>
                          <a:spcPts val="600"/>
                        </a:spcBef>
                        <a:spcAft>
                          <a:spcPts val="0"/>
                        </a:spcAft>
                        <a:buClrTx/>
                        <a:buSzTx/>
                        <a:buFont typeface="+mj-lt"/>
                        <a:buAutoNum type="arabicPeriod"/>
                        <a:tabLst/>
                        <a:defRPr/>
                      </a:pPr>
                      <a:r>
                        <a:rPr kumimoji="0" lang="en-US" sz="1800" b="0" i="0" u="none" strike="noStrike" cap="none" normalizeH="0" baseline="0" dirty="0">
                          <a:ln>
                            <a:noFill/>
                          </a:ln>
                          <a:solidFill>
                            <a:srgbClr val="000000"/>
                          </a:solidFill>
                          <a:effectLst/>
                          <a:latin typeface="+mn-lt"/>
                          <a:ea typeface="ＭＳ Ｐゴシック" pitchFamily="7" charset="-128"/>
                        </a:rPr>
                        <a:t>“Protecting Yourself &amp; Medicare From Fraud” (CMS Product No. 10111)</a:t>
                      </a:r>
                    </a:p>
                  </a:txBody>
                  <a:tcPr/>
                </a:tc>
                <a:tc>
                  <a:txBody>
                    <a:bodyPr/>
                    <a:lstStyle/>
                    <a:p>
                      <a:pPr marL="0" marR="0" lvl="0" indent="0" algn="l" defTabSz="6858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1800" b="0" i="0" u="none" strike="noStrike" cap="none" normalizeH="0" baseline="0" dirty="0">
                          <a:ln>
                            <a:noFill/>
                          </a:ln>
                          <a:solidFill>
                            <a:srgbClr val="000000"/>
                          </a:solidFill>
                          <a:effectLst/>
                          <a:latin typeface="+mn-lt"/>
                          <a:ea typeface="ＭＳ Ｐゴシック" pitchFamily="7" charset="-128"/>
                          <a:hlinkClick r:id="rId3"/>
                        </a:rPr>
                        <a:t>Medicare.gov/Pubs/pdf/10111-Protecting-Yourself-and-Medicare.pdf</a:t>
                      </a:r>
                      <a:r>
                        <a:rPr kumimoji="0" lang="en-US" sz="1800" b="0" i="0" u="none" strike="noStrike" cap="none" normalizeH="0" baseline="0" dirty="0">
                          <a:ln>
                            <a:noFill/>
                          </a:ln>
                          <a:solidFill>
                            <a:srgbClr val="000000"/>
                          </a:solidFill>
                          <a:effectLst/>
                          <a:latin typeface="+mn-lt"/>
                          <a:ea typeface="ＭＳ Ｐゴシック" pitchFamily="7" charset="-128"/>
                        </a:rPr>
                        <a:t> </a:t>
                      </a:r>
                    </a:p>
                  </a:txBody>
                  <a:tcPr/>
                </a:tc>
                <a:extLst>
                  <a:ext uri="{0D108BD9-81ED-4DB2-BD59-A6C34878D82A}">
                    <a16:rowId xmlns:a16="http://schemas.microsoft.com/office/drawing/2014/main" val="10000"/>
                  </a:ext>
                </a:extLst>
              </a:tr>
              <a:tr h="955055">
                <a:tc>
                  <a:txBody>
                    <a:bodyPr/>
                    <a:lstStyle/>
                    <a:p>
                      <a:pPr marL="228600" marR="0" lvl="0" indent="-228600" algn="l" defTabSz="685800" rtl="0" eaLnBrk="1" fontAlgn="auto" latinLnBrk="0" hangingPunct="1">
                        <a:lnSpc>
                          <a:spcPct val="100000"/>
                        </a:lnSpc>
                        <a:spcBef>
                          <a:spcPts val="600"/>
                        </a:spcBef>
                        <a:spcAft>
                          <a:spcPts val="0"/>
                        </a:spcAft>
                        <a:buClrTx/>
                        <a:buSzTx/>
                        <a:buFont typeface="+mj-lt"/>
                        <a:buAutoNum type="arabicPeriod" startAt="2"/>
                        <a:tabLst/>
                        <a:defRPr/>
                      </a:pPr>
                      <a:r>
                        <a:rPr kumimoji="0" lang="en-US" sz="1800" b="0" i="0" u="none" strike="noStrike" cap="none" normalizeH="0" baseline="0" dirty="0">
                          <a:ln>
                            <a:noFill/>
                          </a:ln>
                          <a:solidFill>
                            <a:srgbClr val="000000"/>
                          </a:solidFill>
                          <a:effectLst/>
                          <a:latin typeface="+mn-lt"/>
                          <a:ea typeface="ＭＳ Ｐゴシック" pitchFamily="7" charset="-128"/>
                        </a:rPr>
                        <a:t>“Medicare Fraud: Guard Your Card” (CMS Video)</a:t>
                      </a:r>
                    </a:p>
                  </a:txBody>
                  <a:tcPr/>
                </a:tc>
                <a:tc>
                  <a:txBody>
                    <a:bodyPr/>
                    <a:lstStyle/>
                    <a:p>
                      <a:pPr marL="0" marR="0" lvl="0" indent="0" algn="l" defTabSz="6858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sz="1800" b="0" kern="1200" dirty="0">
                          <a:solidFill>
                            <a:schemeClr val="tx1"/>
                          </a:solidFill>
                          <a:latin typeface="+mn-lt"/>
                          <a:ea typeface="ＭＳ Ｐゴシック" pitchFamily="7" charset="-128"/>
                          <a:cs typeface="+mn-cs"/>
                          <a:hlinkClick r:id="rId4"/>
                        </a:rPr>
                        <a:t>youtube.com/</a:t>
                      </a:r>
                      <a:r>
                        <a:rPr lang="en-US" sz="1800" b="0" kern="1200" dirty="0" err="1">
                          <a:solidFill>
                            <a:schemeClr val="tx1"/>
                          </a:solidFill>
                          <a:latin typeface="+mn-lt"/>
                          <a:ea typeface="ＭＳ Ｐゴシック" pitchFamily="7" charset="-128"/>
                          <a:cs typeface="+mn-cs"/>
                          <a:hlinkClick r:id="rId4"/>
                        </a:rPr>
                        <a:t>watch?v</a:t>
                      </a:r>
                      <a:r>
                        <a:rPr lang="en-US" sz="1800" b="0" kern="1200" dirty="0">
                          <a:solidFill>
                            <a:schemeClr val="tx1"/>
                          </a:solidFill>
                          <a:latin typeface="+mn-lt"/>
                          <a:ea typeface="ＭＳ Ｐゴシック" pitchFamily="7" charset="-128"/>
                          <a:cs typeface="+mn-cs"/>
                          <a:hlinkClick r:id="rId4"/>
                        </a:rPr>
                        <a:t>=vScAG7rtPe8&amp;list=PLaV7m2-zFKpiuxlWwMfKHNUrQ2Mxhay4b</a:t>
                      </a:r>
                      <a:endParaRPr lang="en-US" sz="1800" b="0" kern="1200" dirty="0">
                        <a:solidFill>
                          <a:schemeClr val="tx1"/>
                        </a:solidFill>
                        <a:latin typeface="+mn-lt"/>
                        <a:ea typeface="ＭＳ Ｐゴシック" pitchFamily="7" charset="-128"/>
                        <a:cs typeface="+mn-cs"/>
                      </a:endParaRPr>
                    </a:p>
                    <a:p>
                      <a:pPr marL="0" marR="0" lvl="0" indent="0" algn="l" defTabSz="6858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US" sz="1800" b="0" kern="1200" dirty="0">
                        <a:solidFill>
                          <a:schemeClr val="tx1"/>
                        </a:solidFill>
                        <a:latin typeface="+mn-lt"/>
                        <a:ea typeface="ＭＳ Ｐゴシック" pitchFamily="7" charset="-128"/>
                        <a:cs typeface="+mn-cs"/>
                      </a:endParaRPr>
                    </a:p>
                  </a:txBody>
                  <a:tcPr/>
                </a:tc>
                <a:extLst>
                  <a:ext uri="{0D108BD9-81ED-4DB2-BD59-A6C34878D82A}">
                    <a16:rowId xmlns:a16="http://schemas.microsoft.com/office/drawing/2014/main" val="10001"/>
                  </a:ext>
                </a:extLst>
              </a:tr>
              <a:tr h="483281">
                <a:tc>
                  <a:txBody>
                    <a:bodyPr/>
                    <a:lstStyle/>
                    <a:p>
                      <a:pPr marL="228600" marR="0" lvl="0" indent="-228600" algn="l" defTabSz="914400" rtl="0" eaLnBrk="0" fontAlgn="base" latinLnBrk="0" hangingPunct="0">
                        <a:lnSpc>
                          <a:spcPct val="100000"/>
                        </a:lnSpc>
                        <a:spcBef>
                          <a:spcPts val="600"/>
                        </a:spcBef>
                        <a:spcAft>
                          <a:spcPts val="0"/>
                        </a:spcAft>
                        <a:buClrTx/>
                        <a:buSzTx/>
                        <a:buFont typeface="+mj-lt"/>
                        <a:buAutoNum type="arabicPeriod" startAt="3"/>
                        <a:tabLst/>
                        <a:defRPr/>
                      </a:pPr>
                      <a:r>
                        <a:rPr kumimoji="0" lang="en-US" sz="1800" b="0" i="0" u="none" strike="noStrike" kern="1200" cap="none" normalizeH="0" baseline="0" dirty="0">
                          <a:ln>
                            <a:noFill/>
                          </a:ln>
                          <a:solidFill>
                            <a:srgbClr val="000000"/>
                          </a:solidFill>
                          <a:effectLst/>
                          <a:latin typeface="+mn-lt"/>
                          <a:ea typeface="ＭＳ Ｐゴシック" pitchFamily="7" charset="-128"/>
                          <a:cs typeface="+mn-cs"/>
                        </a:rPr>
                        <a:t>“4Rs for Fighting Fraud” (CMS Product No. 11610)</a:t>
                      </a:r>
                    </a:p>
                  </a:txBody>
                  <a:tcPr/>
                </a:tc>
                <a:tc>
                  <a:txBody>
                    <a:bodyPr/>
                    <a:lstStyle/>
                    <a:p>
                      <a:pPr marL="0" marR="0" lvl="0" indent="0" algn="l" defTabSz="6858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sz="1800" b="0" kern="1200" dirty="0">
                          <a:solidFill>
                            <a:schemeClr val="dk1"/>
                          </a:solidFill>
                          <a:effectLst/>
                          <a:latin typeface="+mn-lt"/>
                          <a:ea typeface="+mn-ea"/>
                          <a:cs typeface="+mn-cs"/>
                          <a:hlinkClick r:id="rId5"/>
                        </a:rPr>
                        <a:t>Medicare.gov/Pubs/pdf/11610-4R-for-Fighting-Fraud.pdf</a:t>
                      </a:r>
                      <a:r>
                        <a:rPr lang="en-US" sz="1800" b="0" kern="1200" dirty="0">
                          <a:solidFill>
                            <a:schemeClr val="dk1"/>
                          </a:solidFill>
                          <a:effectLst/>
                          <a:latin typeface="+mn-lt"/>
                          <a:ea typeface="+mn-ea"/>
                          <a:cs typeface="+mn-cs"/>
                        </a:rPr>
                        <a:t> </a:t>
                      </a:r>
                    </a:p>
                  </a:txBody>
                  <a:tcPr/>
                </a:tc>
                <a:extLst>
                  <a:ext uri="{0D108BD9-81ED-4DB2-BD59-A6C34878D82A}">
                    <a16:rowId xmlns:a16="http://schemas.microsoft.com/office/drawing/2014/main" val="10002"/>
                  </a:ext>
                </a:extLst>
              </a:tr>
              <a:tr h="540814">
                <a:tc>
                  <a:txBody>
                    <a:bodyPr/>
                    <a:lstStyle/>
                    <a:p>
                      <a:pPr marL="234950" marR="0" lvl="0" indent="-234950" algn="l" defTabSz="914400" rtl="0" eaLnBrk="0" fontAlgn="base" latinLnBrk="0" hangingPunct="0">
                        <a:lnSpc>
                          <a:spcPct val="100000"/>
                        </a:lnSpc>
                        <a:spcBef>
                          <a:spcPts val="600"/>
                        </a:spcBef>
                        <a:spcAft>
                          <a:spcPts val="0"/>
                        </a:spcAft>
                        <a:buClrTx/>
                        <a:buSzTx/>
                        <a:buFont typeface="+mj-lt"/>
                        <a:buNone/>
                        <a:tabLst/>
                        <a:defRPr/>
                      </a:pPr>
                      <a:r>
                        <a:rPr kumimoji="0" lang="en-US" sz="1800" b="0" i="0" u="none" strike="noStrike" cap="none" normalizeH="0" baseline="0" dirty="0">
                          <a:ln>
                            <a:noFill/>
                          </a:ln>
                          <a:solidFill>
                            <a:srgbClr val="000000"/>
                          </a:solidFill>
                          <a:effectLst/>
                          <a:latin typeface="+mn-lt"/>
                          <a:ea typeface="ＭＳ Ｐゴシック" pitchFamily="7" charset="-128"/>
                        </a:rPr>
                        <a:t>4. “Medicare &amp; You: Preventing Medicare Fraud” </a:t>
                      </a:r>
                      <a:br>
                        <a:rPr kumimoji="0" lang="en-US" sz="1800" b="0" i="0" u="none" strike="noStrike" cap="none" normalizeH="0" baseline="0" dirty="0">
                          <a:ln>
                            <a:noFill/>
                          </a:ln>
                          <a:solidFill>
                            <a:srgbClr val="000000"/>
                          </a:solidFill>
                          <a:effectLst/>
                          <a:latin typeface="+mn-lt"/>
                          <a:ea typeface="ＭＳ Ｐゴシック" pitchFamily="7" charset="-128"/>
                        </a:rPr>
                      </a:br>
                      <a:r>
                        <a:rPr kumimoji="0" lang="en-US" sz="1800" b="0" i="0" u="none" strike="noStrike" cap="none" normalizeH="0" baseline="0" dirty="0">
                          <a:ln>
                            <a:noFill/>
                          </a:ln>
                          <a:solidFill>
                            <a:srgbClr val="000000"/>
                          </a:solidFill>
                          <a:effectLst/>
                          <a:latin typeface="+mn-lt"/>
                          <a:ea typeface="ＭＳ Ｐゴシック" pitchFamily="7" charset="-128"/>
                        </a:rPr>
                        <a:t>(CMS Video)</a:t>
                      </a:r>
                    </a:p>
                  </a:txBody>
                  <a:tcPr/>
                </a:tc>
                <a:tc>
                  <a:txBody>
                    <a:bodyPr/>
                    <a:lstStyle/>
                    <a:p>
                      <a:pPr marL="0" marR="0" lvl="0" indent="0" algn="l" defTabSz="6858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sz="1800" b="0" kern="1200" dirty="0">
                          <a:solidFill>
                            <a:schemeClr val="dk1"/>
                          </a:solidFill>
                          <a:effectLst/>
                          <a:latin typeface="+mn-lt"/>
                          <a:ea typeface="+mn-ea"/>
                          <a:cs typeface="+mn-cs"/>
                          <a:hlinkClick r:id="rId6"/>
                        </a:rPr>
                        <a:t>youtube.com/watch?v=zKZuVdL-GC0</a:t>
                      </a:r>
                      <a:endParaRPr lang="en-US" sz="1800" b="0" kern="1200" dirty="0">
                        <a:solidFill>
                          <a:schemeClr val="dk1"/>
                        </a:solidFill>
                        <a:effectLst/>
                        <a:latin typeface="+mn-lt"/>
                        <a:ea typeface="+mn-ea"/>
                        <a:cs typeface="+mn-cs"/>
                      </a:endParaRPr>
                    </a:p>
                    <a:p>
                      <a:pPr marL="0" marR="0" lvl="0" indent="0" algn="l" defTabSz="6858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US" sz="1800" b="0" kern="1200" dirty="0">
                        <a:solidFill>
                          <a:schemeClr val="dk1"/>
                        </a:solidFill>
                        <a:effectLst/>
                        <a:latin typeface="+mn-lt"/>
                        <a:ea typeface="+mn-ea"/>
                        <a:cs typeface="+mn-cs"/>
                      </a:endParaRPr>
                    </a:p>
                  </a:txBody>
                  <a:tcPr/>
                </a:tc>
                <a:extLst>
                  <a:ext uri="{0D108BD9-81ED-4DB2-BD59-A6C34878D82A}">
                    <a16:rowId xmlns:a16="http://schemas.microsoft.com/office/drawing/2014/main" val="3386200517"/>
                  </a:ext>
                </a:extLst>
              </a:tr>
              <a:tr h="506814">
                <a:tc>
                  <a:txBody>
                    <a:bodyPr/>
                    <a:lstStyle/>
                    <a:p>
                      <a:pPr marL="234950" marR="0" lvl="0" indent="-234950" algn="l" defTabSz="914400" rtl="0" eaLnBrk="0" fontAlgn="base" latinLnBrk="0" hangingPunct="0">
                        <a:lnSpc>
                          <a:spcPct val="100000"/>
                        </a:lnSpc>
                        <a:spcBef>
                          <a:spcPts val="600"/>
                        </a:spcBef>
                        <a:spcAft>
                          <a:spcPts val="0"/>
                        </a:spcAft>
                        <a:buClrTx/>
                        <a:buSzTx/>
                        <a:buFont typeface="+mj-lt"/>
                        <a:buNone/>
                        <a:tabLst/>
                        <a:defRPr/>
                      </a:pPr>
                      <a:r>
                        <a:rPr kumimoji="0" lang="en-US" sz="1800" b="0" i="0" u="none" strike="noStrike" cap="none" normalizeH="0" baseline="0" dirty="0">
                          <a:ln>
                            <a:noFill/>
                          </a:ln>
                          <a:solidFill>
                            <a:srgbClr val="000000"/>
                          </a:solidFill>
                          <a:effectLst/>
                          <a:latin typeface="+mn-lt"/>
                          <a:ea typeface="ＭＳ Ｐゴシック" pitchFamily="7" charset="-128"/>
                        </a:rPr>
                        <a:t>5. “M</a:t>
                      </a:r>
                      <a:r>
                        <a:rPr lang="en-US" sz="1800" b="0" i="0" kern="1200" dirty="0">
                          <a:solidFill>
                            <a:schemeClr val="tx1"/>
                          </a:solidFill>
                          <a:effectLst/>
                          <a:latin typeface="+mn-lt"/>
                          <a:ea typeface="+mn-ea"/>
                          <a:cs typeface="+mn-cs"/>
                        </a:rPr>
                        <a:t>edicare Fraud: Coronavirus Scams (CMS Video)</a:t>
                      </a:r>
                      <a:endParaRPr kumimoji="0" lang="en-US" sz="1800" b="0" i="0" u="none" strike="noStrike" cap="none" normalizeH="0" baseline="0" dirty="0">
                        <a:ln>
                          <a:noFill/>
                        </a:ln>
                        <a:solidFill>
                          <a:srgbClr val="000000"/>
                        </a:solidFill>
                        <a:effectLst/>
                        <a:latin typeface="+mn-lt"/>
                        <a:ea typeface="ＭＳ Ｐゴシック" pitchFamily="7" charset="-128"/>
                      </a:endParaRPr>
                    </a:p>
                  </a:txBody>
                  <a:tcPr/>
                </a:tc>
                <a:tc>
                  <a:txBody>
                    <a:bodyPr/>
                    <a:lstStyle/>
                    <a:p>
                      <a:pPr marL="0" marR="0" lvl="0" indent="0" algn="l" defTabSz="6858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sz="1800" b="0" kern="1200" dirty="0">
                          <a:solidFill>
                            <a:schemeClr val="dk1"/>
                          </a:solidFill>
                          <a:effectLst/>
                          <a:latin typeface="+mn-lt"/>
                          <a:ea typeface="+mn-ea"/>
                          <a:cs typeface="+mn-cs"/>
                          <a:hlinkClick r:id="rId7"/>
                        </a:rPr>
                        <a:t>youtube.com/</a:t>
                      </a:r>
                      <a:r>
                        <a:rPr lang="en-US" sz="1800" b="0" kern="1200" dirty="0" err="1">
                          <a:solidFill>
                            <a:schemeClr val="dk1"/>
                          </a:solidFill>
                          <a:effectLst/>
                          <a:latin typeface="+mn-lt"/>
                          <a:ea typeface="+mn-ea"/>
                          <a:cs typeface="+mn-cs"/>
                          <a:hlinkClick r:id="rId7"/>
                        </a:rPr>
                        <a:t>watch?v</a:t>
                      </a:r>
                      <a:r>
                        <a:rPr lang="en-US" sz="1800" b="0" kern="1200" dirty="0">
                          <a:solidFill>
                            <a:schemeClr val="dk1"/>
                          </a:solidFill>
                          <a:effectLst/>
                          <a:latin typeface="+mn-lt"/>
                          <a:ea typeface="+mn-ea"/>
                          <a:cs typeface="+mn-cs"/>
                          <a:hlinkClick r:id="rId7"/>
                        </a:rPr>
                        <a:t>=N_iI1IkTQZo</a:t>
                      </a:r>
                      <a:endParaRPr lang="en-US" sz="1800" b="0" kern="1200" dirty="0">
                        <a:solidFill>
                          <a:schemeClr val="dk1"/>
                        </a:solidFill>
                        <a:effectLst/>
                        <a:latin typeface="+mn-lt"/>
                        <a:ea typeface="+mn-ea"/>
                        <a:cs typeface="+mn-cs"/>
                      </a:endParaRPr>
                    </a:p>
                  </a:txBody>
                  <a:tcPr/>
                </a:tc>
                <a:extLst>
                  <a:ext uri="{0D108BD9-81ED-4DB2-BD59-A6C34878D82A}">
                    <a16:rowId xmlns:a16="http://schemas.microsoft.com/office/drawing/2014/main" val="3268352588"/>
                  </a:ext>
                </a:extLst>
              </a:tr>
            </a:tbl>
          </a:graphicData>
        </a:graphic>
      </p:graphicFrame>
      <p:sp>
        <p:nvSpPr>
          <p:cNvPr id="6" name="TextBox 5"/>
          <p:cNvSpPr txBox="1"/>
          <p:nvPr/>
        </p:nvSpPr>
        <p:spPr>
          <a:xfrm>
            <a:off x="1715995" y="4912447"/>
            <a:ext cx="8831503" cy="1431161"/>
          </a:xfrm>
          <a:prstGeom prst="rect">
            <a:avLst/>
          </a:prstGeom>
          <a:noFill/>
        </p:spPr>
        <p:txBody>
          <a:bodyPr wrap="square" rtlCol="0">
            <a:spAutoFit/>
          </a:bodyPr>
          <a:lstStyle/>
          <a:p>
            <a:pPr>
              <a:spcBef>
                <a:spcPts val="600"/>
              </a:spcBef>
            </a:pPr>
            <a:r>
              <a:rPr lang="en-US" b="1" dirty="0">
                <a:ea typeface="Calibri"/>
                <a:cs typeface="Times New Roman"/>
              </a:rPr>
              <a:t>To access other helpful products:</a:t>
            </a:r>
          </a:p>
          <a:p>
            <a:pPr marL="233363" marR="0" indent="-233363">
              <a:lnSpc>
                <a:spcPct val="100000"/>
              </a:lnSpc>
              <a:spcBef>
                <a:spcPts val="600"/>
              </a:spcBef>
              <a:spcAft>
                <a:spcPts val="0"/>
              </a:spcAft>
              <a:buFont typeface="Wingdings" panose="05000000000000000000" pitchFamily="2" charset="2"/>
              <a:buChar char="§"/>
            </a:pPr>
            <a:r>
              <a:rPr lang="en-US" dirty="0">
                <a:ea typeface="Calibri"/>
                <a:cs typeface="Times New Roman"/>
              </a:rPr>
              <a:t>View or download at </a:t>
            </a:r>
            <a:r>
              <a:rPr lang="en-US" dirty="0">
                <a:ea typeface="Calibri"/>
                <a:cs typeface="Times New Roman"/>
                <a:hlinkClick r:id="rId8"/>
              </a:rPr>
              <a:t>Medicare.gov/publications</a:t>
            </a:r>
            <a:r>
              <a:rPr lang="en-US" dirty="0">
                <a:ea typeface="Calibri"/>
                <a:cs typeface="Times New Roman"/>
              </a:rPr>
              <a:t>.</a:t>
            </a:r>
            <a:endParaRPr lang="en-US" sz="800" dirty="0">
              <a:ea typeface="Calibri"/>
              <a:cs typeface="Times New Roman"/>
            </a:endParaRPr>
          </a:p>
          <a:p>
            <a:pPr marL="233363" marR="0" indent="-233363">
              <a:lnSpc>
                <a:spcPct val="100000"/>
              </a:lnSpc>
              <a:spcBef>
                <a:spcPts val="600"/>
              </a:spcBef>
              <a:spcAft>
                <a:spcPts val="0"/>
              </a:spcAft>
              <a:buFont typeface="Wingdings" panose="05000000000000000000" pitchFamily="2" charset="2"/>
              <a:buChar char="§"/>
            </a:pPr>
            <a:r>
              <a:rPr lang="en-US" dirty="0">
                <a:ea typeface="Calibri"/>
                <a:cs typeface="Times New Roman"/>
              </a:rPr>
              <a:t>Order multiple copies (partners only) at </a:t>
            </a:r>
            <a:r>
              <a:rPr lang="en-US" dirty="0">
                <a:ea typeface="Calibri"/>
                <a:cs typeface="Times New Roman"/>
                <a:hlinkClick r:id="rId9"/>
              </a:rPr>
              <a:t>Productordering.cms.hhs.gov</a:t>
            </a:r>
            <a:r>
              <a:rPr lang="en-US" dirty="0">
                <a:ea typeface="Calibri"/>
                <a:cs typeface="Times New Roman"/>
              </a:rPr>
              <a:t>. </a:t>
            </a:r>
          </a:p>
          <a:p>
            <a:pPr marR="0">
              <a:lnSpc>
                <a:spcPct val="100000"/>
              </a:lnSpc>
              <a:spcBef>
                <a:spcPts val="600"/>
              </a:spcBef>
              <a:spcAft>
                <a:spcPts val="0"/>
              </a:spcAft>
            </a:pPr>
            <a:r>
              <a:rPr lang="en-US" i="1" dirty="0">
                <a:ea typeface="Calibri"/>
                <a:cs typeface="Times New Roman"/>
              </a:rPr>
              <a:t>You must register your organization</a:t>
            </a:r>
            <a:r>
              <a:rPr lang="en-US" dirty="0">
                <a:ea typeface="Calibri"/>
                <a:cs typeface="Times New Roman"/>
              </a:rPr>
              <a:t>.</a:t>
            </a:r>
            <a:endParaRPr lang="en-US" dirty="0"/>
          </a:p>
        </p:txBody>
      </p:sp>
      <p:sp>
        <p:nvSpPr>
          <p:cNvPr id="4" name="Date Placeholder 3"/>
          <p:cNvSpPr>
            <a:spLocks noGrp="1"/>
          </p:cNvSpPr>
          <p:nvPr>
            <p:ph type="dt" sz="half" idx="10"/>
          </p:nvPr>
        </p:nvSpPr>
        <p:spPr/>
        <p:txBody>
          <a:bodyPr/>
          <a:lstStyle/>
          <a:p>
            <a:r>
              <a:rPr lang="en-US" dirty="0"/>
              <a:t>May 2021</a:t>
            </a:r>
          </a:p>
        </p:txBody>
      </p:sp>
      <p:sp>
        <p:nvSpPr>
          <p:cNvPr id="3" name="Footer Placeholder 2"/>
          <p:cNvSpPr>
            <a:spLocks noGrp="1"/>
          </p:cNvSpPr>
          <p:nvPr>
            <p:ph type="ftr" sz="quarter" idx="11"/>
          </p:nvPr>
        </p:nvSpPr>
        <p:spPr/>
        <p:txBody>
          <a:bodyPr/>
          <a:lstStyle/>
          <a:p>
            <a:r>
              <a:rPr lang="en-US" dirty="0"/>
              <a:t>Medicare and Medicaid Fraud, Waste, and Abuse Prevention</a:t>
            </a:r>
          </a:p>
        </p:txBody>
      </p:sp>
    </p:spTree>
    <p:extLst>
      <p:ext uri="{BB962C8B-B14F-4D97-AF65-F5344CB8AC3E}">
        <p14:creationId xmlns:p14="http://schemas.microsoft.com/office/powerpoint/2010/main" val="20156408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Improper Payments and Differences in Fraud, Waste, and Abuse</a:t>
            </a:r>
          </a:p>
        </p:txBody>
      </p:sp>
      <p:pic>
        <p:nvPicPr>
          <p:cNvPr id="6" name="Picture 5" descr="Mistakes are the lowest on the chart. They result in errors. Increasing as we move on, inefficiencies result in waste, bending the rules results in abuse, and intentional deception results in fraud." title="Errors, Fraud, Waste, and Abuse Spectrum Chart"/>
          <p:cNvPicPr>
            <a:picLocks noChangeAspect="1"/>
          </p:cNvPicPr>
          <p:nvPr/>
        </p:nvPicPr>
        <p:blipFill rotWithShape="1">
          <a:blip r:embed="rId3"/>
          <a:srcRect l="577" r="790"/>
          <a:stretch/>
        </p:blipFill>
        <p:spPr>
          <a:xfrm>
            <a:off x="34833" y="1040684"/>
            <a:ext cx="12096207" cy="5351418"/>
          </a:xfrm>
          <a:prstGeom prst="rect">
            <a:avLst/>
          </a:prstGeom>
        </p:spPr>
      </p:pic>
      <p:sp>
        <p:nvSpPr>
          <p:cNvPr id="2" name="Date Placeholder 1"/>
          <p:cNvSpPr>
            <a:spLocks noGrp="1"/>
          </p:cNvSpPr>
          <p:nvPr>
            <p:ph type="dt" sz="half" idx="10"/>
          </p:nvPr>
        </p:nvSpPr>
        <p:spPr/>
        <p:txBody>
          <a:bodyPr/>
          <a:lstStyle/>
          <a:p>
            <a:r>
              <a:rPr lang="en-US"/>
              <a:t>May 2021</a:t>
            </a:r>
            <a:endParaRPr lang="en-US" dirty="0"/>
          </a:p>
        </p:txBody>
      </p:sp>
      <p:sp>
        <p:nvSpPr>
          <p:cNvPr id="3" name="Footer Placeholder 2"/>
          <p:cNvSpPr>
            <a:spLocks noGrp="1"/>
          </p:cNvSpPr>
          <p:nvPr>
            <p:ph type="ftr" sz="quarter" idx="11"/>
          </p:nvPr>
        </p:nvSpPr>
        <p:spPr/>
        <p:txBody>
          <a:bodyPr/>
          <a:lstStyle/>
          <a:p>
            <a:r>
              <a:rPr lang="en-US"/>
              <a:t>Medicare and Medicaid Fraud, Waste, and Abuse Prevention</a:t>
            </a:r>
            <a:endParaRPr lang="en-US" dirty="0"/>
          </a:p>
        </p:txBody>
      </p:sp>
    </p:spTree>
    <p:extLst>
      <p:ext uri="{BB962C8B-B14F-4D97-AF65-F5344CB8AC3E}">
        <p14:creationId xmlns:p14="http://schemas.microsoft.com/office/powerpoint/2010/main" val="338678125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Acronyms</a:t>
            </a:r>
          </a:p>
        </p:txBody>
      </p:sp>
      <p:sp>
        <p:nvSpPr>
          <p:cNvPr id="5" name="Content Placeholder 4"/>
          <p:cNvSpPr txBox="1">
            <a:spLocks/>
          </p:cNvSpPr>
          <p:nvPr/>
        </p:nvSpPr>
        <p:spPr>
          <a:xfrm>
            <a:off x="1721922" y="1143000"/>
            <a:ext cx="5248894" cy="5021042"/>
          </a:xfrm>
          <a:prstGeom prst="rect">
            <a:avLst/>
          </a:prstGeom>
        </p:spPr>
        <p:txBody>
          <a:bodyPr>
            <a:noAutofit/>
          </a:bodyPr>
          <a:lstStyle>
            <a:lvl1pPr marL="228600" indent="-228600" algn="l" defTabSz="914400" rtl="0" eaLnBrk="1" latinLnBrk="0" hangingPunct="1">
              <a:lnSpc>
                <a:spcPct val="100000"/>
              </a:lnSpc>
              <a:spcBef>
                <a:spcPts val="600"/>
              </a:spcBef>
              <a:buFont typeface="Wingdings" pitchFamily="2" charset="2"/>
              <a:buChar char="§"/>
              <a:defRPr lang="en-US" sz="3200" kern="1200" dirty="0">
                <a:solidFill>
                  <a:prstClr val="black"/>
                </a:solidFill>
                <a:latin typeface="+mn-lt"/>
                <a:ea typeface="+mn-ea"/>
                <a:cs typeface="+mn-cs"/>
              </a:defRPr>
            </a:lvl1pPr>
            <a:lvl2pPr marL="573088" indent="-342900" algn="l" defTabSz="914400" rtl="0" eaLnBrk="1" latinLnBrk="0" hangingPunct="1">
              <a:lnSpc>
                <a:spcPct val="100000"/>
              </a:lnSpc>
              <a:spcBef>
                <a:spcPts val="600"/>
              </a:spcBef>
              <a:buFont typeface="Arial" panose="020B0604020202020204" pitchFamily="34" charset="0"/>
              <a:buChar char="•"/>
              <a:defRPr lang="en-US" sz="2800" kern="1200" dirty="0">
                <a:solidFill>
                  <a:prstClr val="black"/>
                </a:solidFill>
                <a:latin typeface="+mn-lt"/>
                <a:ea typeface="+mn-ea"/>
                <a:cs typeface="+mn-cs"/>
              </a:defRPr>
            </a:lvl2pPr>
            <a:lvl3pPr marL="804863" indent="-342900" algn="l" defTabSz="914400" rtl="0" eaLnBrk="1" latinLnBrk="0" hangingPunct="1">
              <a:lnSpc>
                <a:spcPct val="100000"/>
              </a:lnSpc>
              <a:spcBef>
                <a:spcPts val="600"/>
              </a:spcBef>
              <a:buFont typeface="Arial" panose="020B0604020202020204" pitchFamily="34" charset="0"/>
              <a:buChar char="•"/>
              <a:defRPr lang="en-US" sz="2400" kern="1200" dirty="0">
                <a:solidFill>
                  <a:prstClr val="black"/>
                </a:solidFill>
                <a:latin typeface="+mn-lt"/>
                <a:ea typeface="+mn-ea"/>
                <a:cs typeface="+mn-cs"/>
              </a:defRPr>
            </a:lvl3pPr>
            <a:lvl4pPr marL="969962" indent="-285750" algn="l" defTabSz="914400" rtl="0" eaLnBrk="1" latinLnBrk="0" hangingPunct="1">
              <a:lnSpc>
                <a:spcPct val="100000"/>
              </a:lnSpc>
              <a:spcBef>
                <a:spcPts val="600"/>
              </a:spcBef>
              <a:buFont typeface="Arial" panose="020B0604020202020204" pitchFamily="34" charset="0"/>
              <a:buChar char="•"/>
              <a:defRPr lang="en-US" sz="2000" kern="1200" dirty="0">
                <a:solidFill>
                  <a:prstClr val="black"/>
                </a:solidFill>
                <a:latin typeface="+mn-lt"/>
                <a:ea typeface="+mn-ea"/>
                <a:cs typeface="+mn-cs"/>
              </a:defRPr>
            </a:lvl4pPr>
            <a:lvl5pPr marL="1200150" indent="-285750" algn="l" defTabSz="914400" rtl="0" eaLnBrk="1" latinLnBrk="0" hangingPunct="1">
              <a:lnSpc>
                <a:spcPct val="100000"/>
              </a:lnSpc>
              <a:spcBef>
                <a:spcPts val="600"/>
              </a:spcBef>
              <a:buFont typeface="Arial" panose="020B0604020202020204" pitchFamily="34" charset="0"/>
              <a:buChar char="•"/>
              <a:defRPr lang="en-US" sz="1600" kern="1200" dirty="0">
                <a:solidFill>
                  <a:prstClr val="black"/>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itchFamily="2" charset="2"/>
              <a:buNone/>
            </a:pPr>
            <a:r>
              <a:rPr lang="en-US" sz="2000" b="1" dirty="0"/>
              <a:t>BFCC-QIO</a:t>
            </a:r>
            <a:r>
              <a:rPr lang="en-US" sz="2000" dirty="0"/>
              <a:t> Beneficiary and Family-Centered Care Quality Improvement Organization </a:t>
            </a:r>
          </a:p>
          <a:p>
            <a:pPr marL="0" indent="0">
              <a:buFont typeface="Wingdings" pitchFamily="2" charset="2"/>
              <a:buNone/>
            </a:pPr>
            <a:r>
              <a:rPr lang="en-US" sz="2000" b="1" dirty="0"/>
              <a:t>CBA</a:t>
            </a:r>
            <a:r>
              <a:rPr lang="en-US" sz="2000" dirty="0"/>
              <a:t> Competitive Bidding Area</a:t>
            </a:r>
          </a:p>
          <a:p>
            <a:pPr marL="0" indent="0">
              <a:buFont typeface="Wingdings" pitchFamily="2" charset="2"/>
              <a:buNone/>
            </a:pPr>
            <a:r>
              <a:rPr lang="en-US" sz="2000" b="1" dirty="0"/>
              <a:t>CBP</a:t>
            </a:r>
            <a:r>
              <a:rPr lang="en-US" sz="2000" dirty="0"/>
              <a:t> Competitive Bidding Program</a:t>
            </a:r>
          </a:p>
          <a:p>
            <a:pPr marL="0" indent="0">
              <a:buFont typeface="Wingdings" pitchFamily="2" charset="2"/>
              <a:buNone/>
            </a:pPr>
            <a:r>
              <a:rPr lang="en-US" sz="2000" b="1" dirty="0"/>
              <a:t>CHIP</a:t>
            </a:r>
            <a:r>
              <a:rPr lang="en-US" sz="2000" dirty="0"/>
              <a:t> Children’s Health Insurance Program </a:t>
            </a:r>
          </a:p>
          <a:p>
            <a:pPr marL="0" indent="0">
              <a:buFont typeface="Wingdings" pitchFamily="2" charset="2"/>
              <a:buNone/>
            </a:pPr>
            <a:r>
              <a:rPr lang="en-US" sz="2000" b="1" dirty="0"/>
              <a:t>CMS</a:t>
            </a:r>
            <a:r>
              <a:rPr lang="en-US" sz="2000" dirty="0"/>
              <a:t> Centers for Medicare &amp; Medicaid Services</a:t>
            </a:r>
          </a:p>
          <a:p>
            <a:pPr marL="0" indent="0">
              <a:buFont typeface="Wingdings" pitchFamily="2" charset="2"/>
              <a:buNone/>
            </a:pPr>
            <a:r>
              <a:rPr lang="en-US" sz="2000" b="1" dirty="0"/>
              <a:t>COVID-19</a:t>
            </a:r>
            <a:r>
              <a:rPr lang="en-US" sz="2000" dirty="0"/>
              <a:t> Novel Coronavirus 2019 </a:t>
            </a:r>
          </a:p>
          <a:p>
            <a:pPr marL="0" indent="0">
              <a:buFont typeface="Wingdings" pitchFamily="2" charset="2"/>
              <a:buNone/>
            </a:pPr>
            <a:r>
              <a:rPr lang="en-US" sz="2000" b="1" dirty="0"/>
              <a:t>CPI</a:t>
            </a:r>
            <a:r>
              <a:rPr lang="en-US" sz="2000" dirty="0"/>
              <a:t> Center for Program Integrity </a:t>
            </a:r>
          </a:p>
          <a:p>
            <a:pPr marL="0" indent="0">
              <a:buFont typeface="Wingdings" pitchFamily="2" charset="2"/>
              <a:buNone/>
            </a:pPr>
            <a:r>
              <a:rPr lang="en-US" sz="2000" b="1" dirty="0"/>
              <a:t>DME</a:t>
            </a:r>
            <a:r>
              <a:rPr lang="en-US" sz="2000" dirty="0"/>
              <a:t> Durable Medical Equipment </a:t>
            </a:r>
          </a:p>
          <a:p>
            <a:pPr marL="0" indent="0">
              <a:buFont typeface="Wingdings" pitchFamily="2" charset="2"/>
              <a:buNone/>
            </a:pPr>
            <a:r>
              <a:rPr lang="en-US" sz="2000" b="1" dirty="0"/>
              <a:t>DOJ</a:t>
            </a:r>
            <a:r>
              <a:rPr lang="en-US" sz="2000" dirty="0"/>
              <a:t> Department of Justice </a:t>
            </a:r>
          </a:p>
          <a:p>
            <a:pPr marL="0" indent="0">
              <a:buFont typeface="Wingdings" pitchFamily="2" charset="2"/>
              <a:buNone/>
            </a:pPr>
            <a:r>
              <a:rPr lang="en-US" sz="2000" b="1" dirty="0"/>
              <a:t>EOB</a:t>
            </a:r>
            <a:r>
              <a:rPr lang="en-US" sz="2000" dirty="0"/>
              <a:t> Explanation of Benefits</a:t>
            </a:r>
          </a:p>
          <a:p>
            <a:pPr marL="0" indent="0">
              <a:buFont typeface="Wingdings" pitchFamily="2" charset="2"/>
              <a:buNone/>
            </a:pPr>
            <a:r>
              <a:rPr lang="en-US" sz="2000" b="1" dirty="0"/>
              <a:t>FBI</a:t>
            </a:r>
            <a:r>
              <a:rPr lang="en-US" sz="2000" dirty="0"/>
              <a:t> Federal Bureau of Investigations</a:t>
            </a:r>
          </a:p>
          <a:p>
            <a:pPr marL="0" indent="0">
              <a:buFont typeface="Wingdings" pitchFamily="2" charset="2"/>
              <a:buNone/>
            </a:pPr>
            <a:r>
              <a:rPr lang="en-US" sz="2000" b="1" dirty="0"/>
              <a:t>FFS</a:t>
            </a:r>
            <a:r>
              <a:rPr lang="en-US" sz="2000" dirty="0"/>
              <a:t> Fee-for-Service </a:t>
            </a:r>
          </a:p>
          <a:p>
            <a:pPr marL="0" indent="0">
              <a:buFont typeface="Wingdings" pitchFamily="2" charset="2"/>
              <a:buNone/>
            </a:pPr>
            <a:r>
              <a:rPr lang="en-US" sz="2000" b="1" dirty="0"/>
              <a:t>FY</a:t>
            </a:r>
            <a:r>
              <a:rPr lang="en-US" sz="2000" dirty="0"/>
              <a:t> Fiscal Year </a:t>
            </a:r>
          </a:p>
          <a:p>
            <a:pPr marL="0" indent="0">
              <a:buFont typeface="Wingdings" pitchFamily="2" charset="2"/>
              <a:buNone/>
            </a:pPr>
            <a:endParaRPr lang="en-US" sz="2000" dirty="0"/>
          </a:p>
        </p:txBody>
      </p:sp>
      <p:sp>
        <p:nvSpPr>
          <p:cNvPr id="6" name="Content Placeholder 4"/>
          <p:cNvSpPr txBox="1">
            <a:spLocks/>
          </p:cNvSpPr>
          <p:nvPr/>
        </p:nvSpPr>
        <p:spPr>
          <a:xfrm>
            <a:off x="7274178" y="1057681"/>
            <a:ext cx="4624893" cy="5049621"/>
          </a:xfrm>
          <a:prstGeom prst="rect">
            <a:avLst/>
          </a:prstGeom>
        </p:spPr>
        <p:txBody>
          <a:bodyPr vert="horz" lIns="91440" tIns="45720" rIns="91440" bIns="45720" rtlCol="0">
            <a:noAutofit/>
          </a:bodyPr>
          <a:lstStyle>
            <a:lvl1pPr marL="230188" indent="-230188" algn="l" defTabSz="685800" rtl="0" eaLnBrk="1" latinLnBrk="0" hangingPunct="1">
              <a:lnSpc>
                <a:spcPct val="100000"/>
              </a:lnSpc>
              <a:spcBef>
                <a:spcPts val="600"/>
              </a:spcBef>
              <a:buFont typeface="Wingdings" panose="05000000000000000000" pitchFamily="2" charset="2"/>
              <a:buChar char="§"/>
              <a:defRPr sz="2800" kern="1200">
                <a:solidFill>
                  <a:schemeClr val="tx1"/>
                </a:solidFill>
                <a:latin typeface="+mn-lt"/>
                <a:ea typeface="+mn-ea"/>
                <a:cs typeface="+mn-cs"/>
              </a:defRPr>
            </a:lvl1pPr>
            <a:lvl2pPr marL="461963" indent="-231775" algn="l" defTabSz="685800" rtl="0" eaLnBrk="1" latinLnBrk="0" hangingPunct="1">
              <a:lnSpc>
                <a:spcPct val="100000"/>
              </a:lnSpc>
              <a:spcBef>
                <a:spcPts val="600"/>
              </a:spcBef>
              <a:buFont typeface="Arial" panose="020B0604020202020204" pitchFamily="34" charset="0"/>
              <a:buChar char="•"/>
              <a:defRPr sz="2800" kern="1200">
                <a:solidFill>
                  <a:schemeClr val="tx1"/>
                </a:solidFill>
                <a:latin typeface="+mn-lt"/>
                <a:ea typeface="+mn-ea"/>
                <a:cs typeface="+mn-cs"/>
              </a:defRPr>
            </a:lvl2pPr>
            <a:lvl3pPr marL="684213" indent="-222250" algn="l" defTabSz="685800" rtl="0" eaLnBrk="1" latinLnBrk="0" hangingPunct="1">
              <a:lnSpc>
                <a:spcPct val="100000"/>
              </a:lnSpc>
              <a:spcBef>
                <a:spcPts val="600"/>
              </a:spcBef>
              <a:buSzPct val="50000"/>
              <a:buFont typeface="Wingdings" panose="05000000000000000000" pitchFamily="2" charset="2"/>
              <a:buChar char="q"/>
              <a:defRPr sz="2800" kern="1200">
                <a:solidFill>
                  <a:schemeClr val="tx1"/>
                </a:solidFill>
                <a:latin typeface="+mn-lt"/>
                <a:ea typeface="+mn-ea"/>
                <a:cs typeface="+mn-cs"/>
              </a:defRPr>
            </a:lvl3pPr>
            <a:lvl4pPr marL="914400" indent="-230188" algn="l" defTabSz="685800" rtl="0" eaLnBrk="1" latinLnBrk="0" hangingPunct="1">
              <a:lnSpc>
                <a:spcPct val="100000"/>
              </a:lnSpc>
              <a:spcBef>
                <a:spcPts val="600"/>
              </a:spcBef>
              <a:buFont typeface="Calibri" panose="020F0502020204030204" pitchFamily="34" charset="0"/>
              <a:buChar char="–"/>
              <a:defRPr lang="en-US" sz="2400" kern="1200" dirty="0">
                <a:solidFill>
                  <a:schemeClr val="tx1"/>
                </a:solidFill>
                <a:latin typeface="+mn-lt"/>
                <a:ea typeface="+mn-ea"/>
                <a:cs typeface="+mn-cs"/>
              </a:defRPr>
            </a:lvl4pPr>
            <a:lvl5pPr marL="1144588" indent="-230188" algn="l" defTabSz="685800" rtl="0" eaLnBrk="1" latinLnBrk="0" hangingPunct="1">
              <a:lnSpc>
                <a:spcPct val="100000"/>
              </a:lnSpc>
              <a:spcBef>
                <a:spcPts val="600"/>
              </a:spcBef>
              <a:buFont typeface="Arial" panose="020B0604020202020204" pitchFamily="34" charset="0"/>
              <a:buChar char="•"/>
              <a:defRPr sz="2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2000" b="1" dirty="0"/>
              <a:t>HEAT</a:t>
            </a:r>
            <a:r>
              <a:rPr lang="en-US" sz="2000" dirty="0"/>
              <a:t> Health Care Fraud Prevention and Enforcement Action Team </a:t>
            </a:r>
          </a:p>
          <a:p>
            <a:pPr marL="0" indent="0">
              <a:buNone/>
            </a:pPr>
            <a:r>
              <a:rPr lang="en-US" sz="2000" b="1" dirty="0"/>
              <a:t>HFPP</a:t>
            </a:r>
            <a:r>
              <a:rPr lang="en-US" sz="2000" dirty="0"/>
              <a:t> Health Care Fraud Prevention Partnership</a:t>
            </a:r>
          </a:p>
          <a:p>
            <a:pPr marL="0" indent="0">
              <a:buNone/>
            </a:pPr>
            <a:r>
              <a:rPr lang="en-US" sz="2000" b="1" dirty="0"/>
              <a:t>HHS</a:t>
            </a:r>
            <a:r>
              <a:rPr lang="en-US" sz="2000" dirty="0"/>
              <a:t> Health and Human Services </a:t>
            </a:r>
          </a:p>
          <a:p>
            <a:pPr marL="0" indent="0">
              <a:buNone/>
            </a:pPr>
            <a:r>
              <a:rPr lang="en-US" sz="2000" b="1" dirty="0"/>
              <a:t>IRS</a:t>
            </a:r>
            <a:r>
              <a:rPr lang="en-US" sz="2000" dirty="0"/>
              <a:t> Internal Revenue Service</a:t>
            </a:r>
          </a:p>
          <a:p>
            <a:pPr marL="0" indent="0">
              <a:buNone/>
            </a:pPr>
            <a:r>
              <a:rPr lang="en-US" sz="2000" b="1" dirty="0"/>
              <a:t>IVR</a:t>
            </a:r>
            <a:r>
              <a:rPr lang="en-US" sz="2000" dirty="0"/>
              <a:t> Interactive Voice Response </a:t>
            </a:r>
          </a:p>
          <a:p>
            <a:pPr marL="0" indent="0">
              <a:buNone/>
            </a:pPr>
            <a:r>
              <a:rPr lang="en-US" sz="2000" b="1" dirty="0"/>
              <a:t>MEDIC</a:t>
            </a:r>
            <a:r>
              <a:rPr lang="en-US" sz="2000" dirty="0"/>
              <a:t> Medicare Drug Integrity Contractor </a:t>
            </a:r>
          </a:p>
          <a:p>
            <a:pPr marL="0" indent="0">
              <a:buNone/>
            </a:pPr>
            <a:r>
              <a:rPr lang="en-US" sz="2000" b="1" dirty="0"/>
              <a:t>MFCU</a:t>
            </a:r>
            <a:r>
              <a:rPr lang="en-US" sz="2000" dirty="0"/>
              <a:t> Medicaid Fraud Control Unit </a:t>
            </a:r>
          </a:p>
          <a:p>
            <a:pPr marL="0" indent="0">
              <a:lnSpc>
                <a:spcPct val="120000"/>
              </a:lnSpc>
              <a:buNone/>
            </a:pPr>
            <a:r>
              <a:rPr lang="en-US" sz="2000" b="1" dirty="0"/>
              <a:t>MICs</a:t>
            </a:r>
            <a:r>
              <a:rPr lang="en-US" sz="2000" dirty="0"/>
              <a:t> Medicaid Integrity Contractors </a:t>
            </a:r>
          </a:p>
          <a:p>
            <a:pPr marL="0" indent="0">
              <a:lnSpc>
                <a:spcPct val="120000"/>
              </a:lnSpc>
              <a:buNone/>
            </a:pPr>
            <a:r>
              <a:rPr lang="en-US" sz="2000" b="1" dirty="0"/>
              <a:t>MSN</a:t>
            </a:r>
            <a:r>
              <a:rPr lang="en-US" sz="2000" dirty="0"/>
              <a:t> Medicare Summary Notice </a:t>
            </a:r>
          </a:p>
          <a:p>
            <a:pPr marL="0" indent="0">
              <a:lnSpc>
                <a:spcPct val="120000"/>
              </a:lnSpc>
              <a:buNone/>
            </a:pPr>
            <a:r>
              <a:rPr lang="en-US" sz="2000" b="1" dirty="0"/>
              <a:t>NTP</a:t>
            </a:r>
            <a:r>
              <a:rPr lang="en-US" sz="2000" dirty="0"/>
              <a:t> National Training Program</a:t>
            </a:r>
          </a:p>
          <a:p>
            <a:pPr marL="0" indent="0">
              <a:lnSpc>
                <a:spcPct val="120000"/>
              </a:lnSpc>
              <a:buNone/>
            </a:pPr>
            <a:r>
              <a:rPr lang="en-US" sz="2000" dirty="0"/>
              <a:t> </a:t>
            </a:r>
          </a:p>
        </p:txBody>
      </p:sp>
      <p:sp>
        <p:nvSpPr>
          <p:cNvPr id="4" name="Date Placeholder 3"/>
          <p:cNvSpPr>
            <a:spLocks noGrp="1"/>
          </p:cNvSpPr>
          <p:nvPr>
            <p:ph type="dt" sz="half" idx="10"/>
          </p:nvPr>
        </p:nvSpPr>
        <p:spPr/>
        <p:txBody>
          <a:bodyPr/>
          <a:lstStyle/>
          <a:p>
            <a:r>
              <a:rPr lang="en-US" dirty="0"/>
              <a:t>May 2021</a:t>
            </a:r>
          </a:p>
        </p:txBody>
      </p:sp>
      <p:sp>
        <p:nvSpPr>
          <p:cNvPr id="3" name="Footer Placeholder 2"/>
          <p:cNvSpPr>
            <a:spLocks noGrp="1"/>
          </p:cNvSpPr>
          <p:nvPr>
            <p:ph type="ftr" sz="quarter" idx="11"/>
          </p:nvPr>
        </p:nvSpPr>
        <p:spPr/>
        <p:txBody>
          <a:bodyPr/>
          <a:lstStyle/>
          <a:p>
            <a:r>
              <a:rPr lang="en-US" dirty="0"/>
              <a:t>Medicare and Medicaid Fraud, Waste, and Abuse Prevention</a:t>
            </a:r>
          </a:p>
        </p:txBody>
      </p:sp>
    </p:spTree>
    <p:extLst>
      <p:ext uri="{BB962C8B-B14F-4D97-AF65-F5344CB8AC3E}">
        <p14:creationId xmlns:p14="http://schemas.microsoft.com/office/powerpoint/2010/main" val="21430442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Acronyms (continued)</a:t>
            </a:r>
          </a:p>
        </p:txBody>
      </p:sp>
      <p:sp>
        <p:nvSpPr>
          <p:cNvPr id="5" name="Content Placeholder 5"/>
          <p:cNvSpPr txBox="1">
            <a:spLocks/>
          </p:cNvSpPr>
          <p:nvPr/>
        </p:nvSpPr>
        <p:spPr>
          <a:xfrm>
            <a:off x="1866142" y="1143000"/>
            <a:ext cx="9837234" cy="5021042"/>
          </a:xfrm>
          <a:prstGeom prst="rect">
            <a:avLst/>
          </a:prstGeom>
        </p:spPr>
        <p:txBody>
          <a:bodyPr>
            <a:normAutofit fontScale="70000" lnSpcReduction="20000"/>
          </a:bodyPr>
          <a:lstStyle>
            <a:lvl1pPr marL="228600" indent="-228600" algn="l" defTabSz="914400" rtl="0" eaLnBrk="1" latinLnBrk="0" hangingPunct="1">
              <a:lnSpc>
                <a:spcPct val="100000"/>
              </a:lnSpc>
              <a:spcBef>
                <a:spcPts val="600"/>
              </a:spcBef>
              <a:buFont typeface="Wingdings" pitchFamily="2" charset="2"/>
              <a:buChar char="§"/>
              <a:defRPr lang="en-US" sz="3200" kern="1200" dirty="0">
                <a:solidFill>
                  <a:prstClr val="black"/>
                </a:solidFill>
                <a:latin typeface="+mn-lt"/>
                <a:ea typeface="+mn-ea"/>
                <a:cs typeface="+mn-cs"/>
              </a:defRPr>
            </a:lvl1pPr>
            <a:lvl2pPr marL="573088" indent="-342900" algn="l" defTabSz="914400" rtl="0" eaLnBrk="1" latinLnBrk="0" hangingPunct="1">
              <a:lnSpc>
                <a:spcPct val="100000"/>
              </a:lnSpc>
              <a:spcBef>
                <a:spcPts val="600"/>
              </a:spcBef>
              <a:buFont typeface="Arial" panose="020B0604020202020204" pitchFamily="34" charset="0"/>
              <a:buChar char="•"/>
              <a:defRPr lang="en-US" sz="2800" kern="1200" dirty="0">
                <a:solidFill>
                  <a:prstClr val="black"/>
                </a:solidFill>
                <a:latin typeface="+mn-lt"/>
                <a:ea typeface="+mn-ea"/>
                <a:cs typeface="+mn-cs"/>
              </a:defRPr>
            </a:lvl2pPr>
            <a:lvl3pPr marL="804863" indent="-342900" algn="l" defTabSz="914400" rtl="0" eaLnBrk="1" latinLnBrk="0" hangingPunct="1">
              <a:lnSpc>
                <a:spcPct val="100000"/>
              </a:lnSpc>
              <a:spcBef>
                <a:spcPts val="600"/>
              </a:spcBef>
              <a:buFont typeface="Arial" panose="020B0604020202020204" pitchFamily="34" charset="0"/>
              <a:buChar char="•"/>
              <a:defRPr lang="en-US" sz="2400" kern="1200" dirty="0">
                <a:solidFill>
                  <a:prstClr val="black"/>
                </a:solidFill>
                <a:latin typeface="+mn-lt"/>
                <a:ea typeface="+mn-ea"/>
                <a:cs typeface="+mn-cs"/>
              </a:defRPr>
            </a:lvl3pPr>
            <a:lvl4pPr marL="969962" indent="-285750" algn="l" defTabSz="914400" rtl="0" eaLnBrk="1" latinLnBrk="0" hangingPunct="1">
              <a:lnSpc>
                <a:spcPct val="100000"/>
              </a:lnSpc>
              <a:spcBef>
                <a:spcPts val="600"/>
              </a:spcBef>
              <a:buFont typeface="Arial" panose="020B0604020202020204" pitchFamily="34" charset="0"/>
              <a:buChar char="•"/>
              <a:defRPr lang="en-US" sz="2000" kern="1200" dirty="0">
                <a:solidFill>
                  <a:prstClr val="black"/>
                </a:solidFill>
                <a:latin typeface="+mn-lt"/>
                <a:ea typeface="+mn-ea"/>
                <a:cs typeface="+mn-cs"/>
              </a:defRPr>
            </a:lvl4pPr>
            <a:lvl5pPr marL="1200150" indent="-285750" algn="l" defTabSz="914400" rtl="0" eaLnBrk="1" latinLnBrk="0" hangingPunct="1">
              <a:lnSpc>
                <a:spcPct val="100000"/>
              </a:lnSpc>
              <a:spcBef>
                <a:spcPts val="600"/>
              </a:spcBef>
              <a:buFont typeface="Arial" panose="020B0604020202020204" pitchFamily="34" charset="0"/>
              <a:buChar char="•"/>
              <a:defRPr lang="en-US" sz="1600" kern="1200" dirty="0">
                <a:solidFill>
                  <a:prstClr val="black"/>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Font typeface="Wingdings" pitchFamily="2" charset="2"/>
              <a:buNone/>
            </a:pPr>
            <a:r>
              <a:rPr lang="en-US" dirty="0"/>
              <a:t> </a:t>
            </a:r>
          </a:p>
          <a:p>
            <a:pPr marL="0" indent="0">
              <a:lnSpc>
                <a:spcPct val="120000"/>
              </a:lnSpc>
              <a:buFont typeface="Wingdings" pitchFamily="2" charset="2"/>
              <a:buNone/>
            </a:pPr>
            <a:r>
              <a:rPr lang="en-US" b="1" dirty="0"/>
              <a:t>OIG</a:t>
            </a:r>
            <a:r>
              <a:rPr lang="en-US" dirty="0"/>
              <a:t> Office of Inspector General </a:t>
            </a:r>
          </a:p>
          <a:p>
            <a:pPr marL="0" indent="0">
              <a:lnSpc>
                <a:spcPct val="120000"/>
              </a:lnSpc>
              <a:buFont typeface="Wingdings" pitchFamily="2" charset="2"/>
              <a:buNone/>
            </a:pPr>
            <a:r>
              <a:rPr lang="en-US" b="1" dirty="0"/>
              <a:t>PDP</a:t>
            </a:r>
            <a:r>
              <a:rPr lang="en-US" dirty="0"/>
              <a:t> Medicare Prescription Drug Plan</a:t>
            </a:r>
          </a:p>
          <a:p>
            <a:pPr marL="0" indent="0">
              <a:lnSpc>
                <a:spcPct val="120000"/>
              </a:lnSpc>
              <a:buFont typeface="Wingdings" pitchFamily="2" charset="2"/>
              <a:buNone/>
            </a:pPr>
            <a:r>
              <a:rPr lang="en-US" b="1" dirty="0"/>
              <a:t>PERM</a:t>
            </a:r>
            <a:r>
              <a:rPr lang="en-US" dirty="0"/>
              <a:t> Payment Error Rate Measurement</a:t>
            </a:r>
          </a:p>
          <a:p>
            <a:pPr marL="0" indent="0">
              <a:lnSpc>
                <a:spcPct val="120000"/>
              </a:lnSpc>
              <a:buFont typeface="Wingdings" pitchFamily="2" charset="2"/>
              <a:buNone/>
            </a:pPr>
            <a:r>
              <a:rPr lang="en-US" b="1" dirty="0"/>
              <a:t>PPI </a:t>
            </a:r>
            <a:r>
              <a:rPr lang="en-US" dirty="0"/>
              <a:t>Plan Program Integrity</a:t>
            </a:r>
          </a:p>
          <a:p>
            <a:pPr marL="0" indent="0">
              <a:lnSpc>
                <a:spcPct val="120000"/>
              </a:lnSpc>
              <a:buFont typeface="Wingdings" pitchFamily="2" charset="2"/>
              <a:buNone/>
            </a:pPr>
            <a:r>
              <a:rPr lang="en-US" b="1" dirty="0"/>
              <a:t>QIO</a:t>
            </a:r>
            <a:r>
              <a:rPr lang="en-US" dirty="0"/>
              <a:t> Quality Improvement Organization </a:t>
            </a:r>
          </a:p>
          <a:p>
            <a:pPr marL="0" indent="0">
              <a:lnSpc>
                <a:spcPct val="120000"/>
              </a:lnSpc>
              <a:buFont typeface="Wingdings" pitchFamily="2" charset="2"/>
              <a:buNone/>
            </a:pPr>
            <a:r>
              <a:rPr lang="en-US" b="1" dirty="0"/>
              <a:t>RAC</a:t>
            </a:r>
            <a:r>
              <a:rPr lang="en-US" dirty="0"/>
              <a:t> Recovery Audit Contractor </a:t>
            </a:r>
          </a:p>
          <a:p>
            <a:pPr marL="0" indent="0">
              <a:lnSpc>
                <a:spcPct val="120000"/>
              </a:lnSpc>
              <a:buFont typeface="Wingdings" pitchFamily="2" charset="2"/>
              <a:buNone/>
            </a:pPr>
            <a:r>
              <a:rPr lang="en-US" b="1" dirty="0"/>
              <a:t>SHIP</a:t>
            </a:r>
            <a:r>
              <a:rPr lang="en-US" dirty="0"/>
              <a:t> State Health Insurance Assistance Program</a:t>
            </a:r>
          </a:p>
          <a:p>
            <a:pPr marL="0" indent="0">
              <a:lnSpc>
                <a:spcPct val="120000"/>
              </a:lnSpc>
              <a:buFont typeface="Wingdings" pitchFamily="2" charset="2"/>
              <a:buNone/>
            </a:pPr>
            <a:r>
              <a:rPr lang="en-US" b="1" dirty="0"/>
              <a:t>SMP</a:t>
            </a:r>
            <a:r>
              <a:rPr lang="en-US" dirty="0"/>
              <a:t> Senior Medicare Patrol </a:t>
            </a:r>
          </a:p>
          <a:p>
            <a:pPr marL="0" indent="0">
              <a:lnSpc>
                <a:spcPct val="120000"/>
              </a:lnSpc>
              <a:buFont typeface="Wingdings" pitchFamily="2" charset="2"/>
              <a:buNone/>
            </a:pPr>
            <a:r>
              <a:rPr lang="en-US" b="1" dirty="0"/>
              <a:t>TTY</a:t>
            </a:r>
            <a:r>
              <a:rPr lang="en-US" dirty="0"/>
              <a:t> Teletypewriter </a:t>
            </a:r>
          </a:p>
          <a:p>
            <a:pPr marL="0" indent="0">
              <a:lnSpc>
                <a:spcPct val="120000"/>
              </a:lnSpc>
              <a:buFont typeface="Wingdings" pitchFamily="2" charset="2"/>
              <a:buNone/>
            </a:pPr>
            <a:r>
              <a:rPr lang="en-US" b="1" dirty="0"/>
              <a:t>UPIC</a:t>
            </a:r>
            <a:r>
              <a:rPr lang="en-US" dirty="0"/>
              <a:t> Unified Program Integrity Contractor</a:t>
            </a:r>
          </a:p>
          <a:p>
            <a:pPr marL="0" indent="0">
              <a:lnSpc>
                <a:spcPct val="120000"/>
              </a:lnSpc>
              <a:buFont typeface="Wingdings" pitchFamily="2" charset="2"/>
              <a:buNone/>
            </a:pPr>
            <a:r>
              <a:rPr lang="en-US" b="1" dirty="0"/>
              <a:t>ZPIC</a:t>
            </a:r>
            <a:r>
              <a:rPr lang="en-US" dirty="0"/>
              <a:t> Zone Program Integrity Contractor </a:t>
            </a:r>
          </a:p>
          <a:p>
            <a:pPr marL="0" indent="0">
              <a:buFont typeface="Wingdings" pitchFamily="2" charset="2"/>
              <a:buNone/>
            </a:pPr>
            <a:endParaRPr lang="en-US" dirty="0"/>
          </a:p>
        </p:txBody>
      </p:sp>
      <p:sp>
        <p:nvSpPr>
          <p:cNvPr id="4" name="Date Placeholder 3"/>
          <p:cNvSpPr>
            <a:spLocks noGrp="1"/>
          </p:cNvSpPr>
          <p:nvPr>
            <p:ph type="dt" sz="half" idx="10"/>
          </p:nvPr>
        </p:nvSpPr>
        <p:spPr/>
        <p:txBody>
          <a:bodyPr/>
          <a:lstStyle/>
          <a:p>
            <a:r>
              <a:rPr lang="en-US" dirty="0"/>
              <a:t>May 2021</a:t>
            </a:r>
          </a:p>
        </p:txBody>
      </p:sp>
      <p:sp>
        <p:nvSpPr>
          <p:cNvPr id="3" name="Footer Placeholder 2"/>
          <p:cNvSpPr>
            <a:spLocks noGrp="1"/>
          </p:cNvSpPr>
          <p:nvPr>
            <p:ph type="ftr" sz="quarter" idx="11"/>
          </p:nvPr>
        </p:nvSpPr>
        <p:spPr/>
        <p:txBody>
          <a:bodyPr/>
          <a:lstStyle/>
          <a:p>
            <a:r>
              <a:rPr lang="en-US" dirty="0"/>
              <a:t>Medicare and Medicaid Fraud, Waste, and Abuse Prevention</a:t>
            </a:r>
          </a:p>
        </p:txBody>
      </p:sp>
    </p:spTree>
    <p:extLst>
      <p:ext uri="{BB962C8B-B14F-4D97-AF65-F5344CB8AC3E}">
        <p14:creationId xmlns:p14="http://schemas.microsoft.com/office/powerpoint/2010/main" val="213006311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592667F-B6EB-F84A-95CF-1B156979F98A}"/>
              </a:ext>
            </a:extLst>
          </p:cNvPr>
          <p:cNvSpPr>
            <a:spLocks noGrp="1"/>
          </p:cNvSpPr>
          <p:nvPr>
            <p:ph type="title"/>
          </p:nvPr>
        </p:nvSpPr>
        <p:spPr/>
        <p:txBody>
          <a:bodyPr/>
          <a:lstStyle/>
          <a:p>
            <a:r>
              <a:rPr lang="en-US" dirty="0"/>
              <a:t>CMS National Training Program (NTP)</a:t>
            </a:r>
          </a:p>
        </p:txBody>
      </p:sp>
      <p:sp>
        <p:nvSpPr>
          <p:cNvPr id="9" name="Content Placeholder 4"/>
          <p:cNvSpPr>
            <a:spLocks noGrp="1"/>
          </p:cNvSpPr>
          <p:nvPr>
            <p:ph sz="quarter" idx="1"/>
          </p:nvPr>
        </p:nvSpPr>
        <p:spPr>
          <a:xfrm>
            <a:off x="1866142" y="1143000"/>
            <a:ext cx="9837234" cy="5021042"/>
          </a:xfrm>
        </p:spPr>
        <p:txBody>
          <a:bodyPr/>
          <a:lstStyle/>
          <a:p>
            <a:pPr marL="0" lvl="0" indent="0">
              <a:buNone/>
            </a:pPr>
            <a:r>
              <a:rPr lang="en-US" dirty="0"/>
              <a:t>To view all available NTP training materials, </a:t>
            </a:r>
          </a:p>
          <a:p>
            <a:pPr marL="0" lvl="0" indent="0">
              <a:buNone/>
            </a:pPr>
            <a:r>
              <a:rPr lang="en-US" dirty="0"/>
              <a:t>or to subscribe to our email list, visit</a:t>
            </a:r>
          </a:p>
          <a:p>
            <a:pPr marL="0" lvl="0" indent="0">
              <a:buNone/>
            </a:pPr>
            <a:r>
              <a:rPr lang="en-US" dirty="0">
                <a:hlinkClick r:id="rId3"/>
              </a:rPr>
              <a:t>CMSnationaltrainingprogram.cms.gov</a:t>
            </a:r>
            <a:r>
              <a:rPr lang="en-US" dirty="0"/>
              <a:t>.</a:t>
            </a:r>
          </a:p>
          <a:p>
            <a:pPr marL="0" lvl="0" indent="0">
              <a:buNone/>
            </a:pPr>
            <a:endParaRPr lang="en-US" dirty="0"/>
          </a:p>
          <a:p>
            <a:pPr marL="0" lvl="0" indent="0">
              <a:buNone/>
            </a:pPr>
            <a:r>
              <a:rPr lang="en-US" dirty="0"/>
              <a:t>Stay connected. </a:t>
            </a:r>
          </a:p>
          <a:p>
            <a:pPr marL="0" lvl="0" indent="0">
              <a:buNone/>
            </a:pPr>
            <a:r>
              <a:rPr lang="en-US" dirty="0"/>
              <a:t>Contact us at </a:t>
            </a:r>
            <a:r>
              <a:rPr lang="en-US" dirty="0">
                <a:hlinkClick r:id="rId4"/>
              </a:rPr>
              <a:t>training@cms.hhs.gov</a:t>
            </a:r>
            <a:r>
              <a:rPr lang="en-US" dirty="0"/>
              <a:t>.</a:t>
            </a:r>
          </a:p>
        </p:txBody>
      </p:sp>
      <p:sp>
        <p:nvSpPr>
          <p:cNvPr id="2" name="Date Placeholder 1">
            <a:extLst>
              <a:ext uri="{FF2B5EF4-FFF2-40B4-BE49-F238E27FC236}">
                <a16:creationId xmlns:a16="http://schemas.microsoft.com/office/drawing/2014/main" id="{D17EC8DC-A4E9-0447-80A5-4CA4BC67AF06}"/>
              </a:ext>
            </a:extLst>
          </p:cNvPr>
          <p:cNvSpPr>
            <a:spLocks noGrp="1"/>
          </p:cNvSpPr>
          <p:nvPr>
            <p:ph type="dt" sz="half" idx="10"/>
          </p:nvPr>
        </p:nvSpPr>
        <p:spPr/>
        <p:txBody>
          <a:bodyPr/>
          <a:lstStyle/>
          <a:p>
            <a:r>
              <a:rPr lang="en-US" dirty="0"/>
              <a:t>May 2021</a:t>
            </a:r>
          </a:p>
        </p:txBody>
      </p:sp>
      <p:sp>
        <p:nvSpPr>
          <p:cNvPr id="3" name="Footer Placeholder 2">
            <a:extLst>
              <a:ext uri="{FF2B5EF4-FFF2-40B4-BE49-F238E27FC236}">
                <a16:creationId xmlns:a16="http://schemas.microsoft.com/office/drawing/2014/main" id="{52F93C84-E1D6-A140-990A-0FE55BEC62C1}"/>
              </a:ext>
            </a:extLst>
          </p:cNvPr>
          <p:cNvSpPr>
            <a:spLocks noGrp="1"/>
          </p:cNvSpPr>
          <p:nvPr>
            <p:ph type="ftr" sz="quarter" idx="11"/>
          </p:nvPr>
        </p:nvSpPr>
        <p:spPr/>
        <p:txBody>
          <a:bodyPr/>
          <a:lstStyle/>
          <a:p>
            <a:r>
              <a:rPr lang="en-US" dirty="0"/>
              <a:t>Medicare and Medicaid Fraud, Waste, and Abuse Prevention</a:t>
            </a:r>
          </a:p>
        </p:txBody>
      </p:sp>
    </p:spTree>
    <p:extLst>
      <p:ext uri="{BB962C8B-B14F-4D97-AF65-F5344CB8AC3E}">
        <p14:creationId xmlns:p14="http://schemas.microsoft.com/office/powerpoint/2010/main" val="42790512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B7A5FB7-624A-6D45-BB73-0C7AF9FBBF77}"/>
              </a:ext>
            </a:extLst>
          </p:cNvPr>
          <p:cNvSpPr>
            <a:spLocks noGrp="1"/>
          </p:cNvSpPr>
          <p:nvPr>
            <p:ph type="title"/>
          </p:nvPr>
        </p:nvSpPr>
        <p:spPr/>
        <p:txBody>
          <a:bodyPr/>
          <a:lstStyle/>
          <a:p>
            <a:r>
              <a:rPr lang="en-US" dirty="0"/>
              <a:t>Protecting Taxpayer Dollars</a:t>
            </a:r>
          </a:p>
        </p:txBody>
      </p:sp>
      <p:sp>
        <p:nvSpPr>
          <p:cNvPr id="5" name="Content Placeholder 4">
            <a:extLst>
              <a:ext uri="{FF2B5EF4-FFF2-40B4-BE49-F238E27FC236}">
                <a16:creationId xmlns:a16="http://schemas.microsoft.com/office/drawing/2014/main" id="{710F3EA5-7453-3044-8A3D-84393179DEE8}"/>
              </a:ext>
            </a:extLst>
          </p:cNvPr>
          <p:cNvSpPr>
            <a:spLocks noGrp="1"/>
          </p:cNvSpPr>
          <p:nvPr>
            <p:ph idx="1"/>
          </p:nvPr>
        </p:nvSpPr>
        <p:spPr/>
        <p:txBody>
          <a:bodyPr/>
          <a:lstStyle/>
          <a:p>
            <a:pPr marL="0" indent="0">
              <a:buNone/>
            </a:pPr>
            <a:r>
              <a:rPr lang="en-US" dirty="0"/>
              <a:t>The Centers for Medicare &amp; Medicaid Services (CMS) must: </a:t>
            </a:r>
          </a:p>
          <a:p>
            <a:pPr indent="285750"/>
            <a:r>
              <a:rPr lang="en-US" sz="2800" dirty="0"/>
              <a:t>Protect Medicare Trust Funds</a:t>
            </a:r>
          </a:p>
          <a:p>
            <a:pPr marL="574675" lvl="2" indent="227013"/>
            <a:r>
              <a:rPr lang="en-US" dirty="0"/>
              <a:t>Medicare Hospital Insurance (HI) (Part A) Trust Fund</a:t>
            </a:r>
          </a:p>
          <a:p>
            <a:pPr marL="574675" lvl="2" indent="227013"/>
            <a:r>
              <a:rPr lang="en-US" dirty="0"/>
              <a:t>Supplementary Medical Insurance (SMI) (Part B) Trust Fund</a:t>
            </a:r>
          </a:p>
          <a:p>
            <a:pPr indent="285750"/>
            <a:r>
              <a:rPr lang="en-US" sz="2800" dirty="0"/>
              <a:t>Protect the public resources that fund Medicaid Programs</a:t>
            </a:r>
          </a:p>
          <a:p>
            <a:pPr marL="461963" indent="-234950"/>
            <a:r>
              <a:rPr lang="en-US" sz="2800" dirty="0"/>
              <a:t>Verify data used to generate Advance Premium Tax Credits in the Marketplace </a:t>
            </a:r>
          </a:p>
          <a:p>
            <a:pPr marL="461963" indent="-234950"/>
            <a:r>
              <a:rPr lang="en-US" sz="2800" dirty="0"/>
              <a:t>Manage the careful balance between paying claims quickly while limiting provider burden and conducting reviews that prevent and detect fraud </a:t>
            </a:r>
          </a:p>
          <a:p>
            <a:endParaRPr lang="en-US" dirty="0"/>
          </a:p>
          <a:p>
            <a:endParaRPr lang="en-US" dirty="0"/>
          </a:p>
        </p:txBody>
      </p:sp>
      <p:sp>
        <p:nvSpPr>
          <p:cNvPr id="6" name="Date Placeholder 5">
            <a:extLst>
              <a:ext uri="{FF2B5EF4-FFF2-40B4-BE49-F238E27FC236}">
                <a16:creationId xmlns:a16="http://schemas.microsoft.com/office/drawing/2014/main" id="{24DFEBB1-81D0-C34F-ADEC-D0F887B655C6}"/>
              </a:ext>
            </a:extLst>
          </p:cNvPr>
          <p:cNvSpPr>
            <a:spLocks noGrp="1"/>
          </p:cNvSpPr>
          <p:nvPr>
            <p:ph type="dt" sz="half" idx="10"/>
          </p:nvPr>
        </p:nvSpPr>
        <p:spPr/>
        <p:txBody>
          <a:bodyPr/>
          <a:lstStyle/>
          <a:p>
            <a:r>
              <a:rPr lang="en-US" dirty="0"/>
              <a:t>May 2021</a:t>
            </a:r>
          </a:p>
        </p:txBody>
      </p:sp>
      <p:sp>
        <p:nvSpPr>
          <p:cNvPr id="7" name="Footer Placeholder 6">
            <a:extLst>
              <a:ext uri="{FF2B5EF4-FFF2-40B4-BE49-F238E27FC236}">
                <a16:creationId xmlns:a16="http://schemas.microsoft.com/office/drawing/2014/main" id="{5A20AE4D-0D94-194C-9E1C-072CFE5BB361}"/>
              </a:ext>
            </a:extLst>
          </p:cNvPr>
          <p:cNvSpPr>
            <a:spLocks noGrp="1"/>
          </p:cNvSpPr>
          <p:nvPr>
            <p:ph type="ftr" sz="quarter" idx="11"/>
          </p:nvPr>
        </p:nvSpPr>
        <p:spPr/>
        <p:txBody>
          <a:bodyPr/>
          <a:lstStyle/>
          <a:p>
            <a:r>
              <a:rPr lang="en-US" dirty="0"/>
              <a:t>Medicare and Medicaid Fraud, Waste, and Abuse Prevention</a:t>
            </a:r>
          </a:p>
        </p:txBody>
      </p:sp>
    </p:spTree>
    <p:extLst>
      <p:ext uri="{BB962C8B-B14F-4D97-AF65-F5344CB8AC3E}">
        <p14:creationId xmlns:p14="http://schemas.microsoft.com/office/powerpoint/2010/main" val="1240129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B7A5FB7-624A-6D45-BB73-0C7AF9FBBF77}"/>
              </a:ext>
            </a:extLst>
          </p:cNvPr>
          <p:cNvSpPr>
            <a:spLocks noGrp="1"/>
          </p:cNvSpPr>
          <p:nvPr>
            <p:ph type="title"/>
          </p:nvPr>
        </p:nvSpPr>
        <p:spPr/>
        <p:txBody>
          <a:bodyPr/>
          <a:lstStyle/>
          <a:p>
            <a:r>
              <a:rPr lang="en-US" dirty="0"/>
              <a:t>Examples of Possible Fraud</a:t>
            </a:r>
          </a:p>
        </p:txBody>
      </p:sp>
      <p:sp>
        <p:nvSpPr>
          <p:cNvPr id="5" name="Content Placeholder 4">
            <a:extLst>
              <a:ext uri="{FF2B5EF4-FFF2-40B4-BE49-F238E27FC236}">
                <a16:creationId xmlns:a16="http://schemas.microsoft.com/office/drawing/2014/main" id="{710F3EA5-7453-3044-8A3D-84393179DEE8}"/>
              </a:ext>
            </a:extLst>
          </p:cNvPr>
          <p:cNvSpPr>
            <a:spLocks noGrp="1"/>
          </p:cNvSpPr>
          <p:nvPr>
            <p:ph idx="1"/>
          </p:nvPr>
        </p:nvSpPr>
        <p:spPr/>
        <p:txBody>
          <a:bodyPr>
            <a:normAutofit fontScale="92500" lnSpcReduction="10000"/>
          </a:bodyPr>
          <a:lstStyle/>
          <a:p>
            <a:r>
              <a:rPr lang="en-US" dirty="0"/>
              <a:t>Medicare or Medicaid is billed for services or equipment you never got</a:t>
            </a:r>
          </a:p>
          <a:p>
            <a:r>
              <a:rPr lang="en-US" dirty="0"/>
              <a:t>A provider bills Medicare or Medicaid for services that would be considered impossible</a:t>
            </a:r>
          </a:p>
          <a:p>
            <a:r>
              <a:rPr lang="en-US" dirty="0"/>
              <a:t>Documents are altered to gain a higher payment </a:t>
            </a:r>
          </a:p>
          <a:p>
            <a:r>
              <a:rPr lang="en-US" dirty="0"/>
              <a:t>Dates, descriptions of services, or your identity are misrepresented</a:t>
            </a:r>
          </a:p>
          <a:p>
            <a:r>
              <a:rPr lang="en-US" dirty="0"/>
              <a:t>Someone uses your Medicare or Medicaid card with or without your knowledge</a:t>
            </a:r>
          </a:p>
          <a:p>
            <a:r>
              <a:rPr lang="en-US" dirty="0"/>
              <a:t>A company uses false information to mislead you into joining a Medicare plan </a:t>
            </a:r>
          </a:p>
          <a:p>
            <a:pPr marL="0" indent="0">
              <a:buNone/>
            </a:pPr>
            <a:endParaRPr lang="en-US" dirty="0"/>
          </a:p>
        </p:txBody>
      </p:sp>
      <p:sp>
        <p:nvSpPr>
          <p:cNvPr id="6" name="Date Placeholder 5">
            <a:extLst>
              <a:ext uri="{FF2B5EF4-FFF2-40B4-BE49-F238E27FC236}">
                <a16:creationId xmlns:a16="http://schemas.microsoft.com/office/drawing/2014/main" id="{24DFEBB1-81D0-C34F-ADEC-D0F887B655C6}"/>
              </a:ext>
            </a:extLst>
          </p:cNvPr>
          <p:cNvSpPr>
            <a:spLocks noGrp="1"/>
          </p:cNvSpPr>
          <p:nvPr>
            <p:ph type="dt" sz="half" idx="10"/>
          </p:nvPr>
        </p:nvSpPr>
        <p:spPr/>
        <p:txBody>
          <a:bodyPr/>
          <a:lstStyle/>
          <a:p>
            <a:r>
              <a:rPr lang="en-US" dirty="0"/>
              <a:t>May 2021</a:t>
            </a:r>
          </a:p>
        </p:txBody>
      </p:sp>
      <p:sp>
        <p:nvSpPr>
          <p:cNvPr id="7" name="Footer Placeholder 6">
            <a:extLst>
              <a:ext uri="{FF2B5EF4-FFF2-40B4-BE49-F238E27FC236}">
                <a16:creationId xmlns:a16="http://schemas.microsoft.com/office/drawing/2014/main" id="{5A20AE4D-0D94-194C-9E1C-072CFE5BB361}"/>
              </a:ext>
            </a:extLst>
          </p:cNvPr>
          <p:cNvSpPr>
            <a:spLocks noGrp="1"/>
          </p:cNvSpPr>
          <p:nvPr>
            <p:ph type="ftr" sz="quarter" idx="11"/>
          </p:nvPr>
        </p:nvSpPr>
        <p:spPr/>
        <p:txBody>
          <a:bodyPr/>
          <a:lstStyle/>
          <a:p>
            <a:r>
              <a:rPr lang="en-US" dirty="0"/>
              <a:t>Medicare and Medicaid Fraud, Waste, and Abuse Prevention</a:t>
            </a:r>
          </a:p>
        </p:txBody>
      </p:sp>
    </p:spTree>
    <p:extLst>
      <p:ext uri="{BB962C8B-B14F-4D97-AF65-F5344CB8AC3E}">
        <p14:creationId xmlns:p14="http://schemas.microsoft.com/office/powerpoint/2010/main" val="4987515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B7A5FB7-624A-6D45-BB73-0C7AF9FBBF77}"/>
              </a:ext>
            </a:extLst>
          </p:cNvPr>
          <p:cNvSpPr>
            <a:spLocks noGrp="1"/>
          </p:cNvSpPr>
          <p:nvPr>
            <p:ph type="title"/>
          </p:nvPr>
        </p:nvSpPr>
        <p:spPr/>
        <p:txBody>
          <a:bodyPr/>
          <a:lstStyle/>
          <a:p>
            <a:r>
              <a:rPr lang="en-US" dirty="0"/>
              <a:t>Who Commits Fraud?</a:t>
            </a:r>
          </a:p>
        </p:txBody>
      </p:sp>
      <p:sp>
        <p:nvSpPr>
          <p:cNvPr id="5" name="Content Placeholder 4">
            <a:extLst>
              <a:ext uri="{FF2B5EF4-FFF2-40B4-BE49-F238E27FC236}">
                <a16:creationId xmlns:a16="http://schemas.microsoft.com/office/drawing/2014/main" id="{710F3EA5-7453-3044-8A3D-84393179DEE8}"/>
              </a:ext>
            </a:extLst>
          </p:cNvPr>
          <p:cNvSpPr>
            <a:spLocks noGrp="1"/>
          </p:cNvSpPr>
          <p:nvPr>
            <p:ph idx="1"/>
          </p:nvPr>
        </p:nvSpPr>
        <p:spPr/>
        <p:txBody>
          <a:bodyPr>
            <a:normAutofit lnSpcReduction="10000"/>
          </a:bodyPr>
          <a:lstStyle/>
          <a:p>
            <a:r>
              <a:rPr lang="en-US" dirty="0"/>
              <a:t>Most individuals and organizations that work with Medicare and Medicaid are honest </a:t>
            </a:r>
          </a:p>
          <a:p>
            <a:r>
              <a:rPr lang="en-US" dirty="0"/>
              <a:t>Sometimes organized crime is at the root of the problem</a:t>
            </a:r>
          </a:p>
          <a:p>
            <a:r>
              <a:rPr lang="en-US" dirty="0"/>
              <a:t>Anyone can commit fraud, including:</a:t>
            </a:r>
          </a:p>
          <a:p>
            <a:pPr lvl="1"/>
            <a:r>
              <a:rPr lang="en-US" dirty="0"/>
              <a:t>Doctors, pharmacists, other health care providers, and staff</a:t>
            </a:r>
          </a:p>
          <a:p>
            <a:pPr lvl="1"/>
            <a:r>
              <a:rPr lang="en-US" dirty="0"/>
              <a:t>Durable medical equipment (DME) suppliers, hospitals, pharmacies, home health organizations, ambulance services, billing companies</a:t>
            </a:r>
          </a:p>
          <a:p>
            <a:pPr lvl="1"/>
            <a:r>
              <a:rPr lang="en-US" dirty="0"/>
              <a:t>People with Medicare and/or Medicaid, or individuals who have stolen their identities </a:t>
            </a:r>
          </a:p>
          <a:p>
            <a:pPr lvl="1"/>
            <a:r>
              <a:rPr lang="en-US" dirty="0"/>
              <a:t>Telemarketing companies</a:t>
            </a:r>
          </a:p>
        </p:txBody>
      </p:sp>
      <p:sp>
        <p:nvSpPr>
          <p:cNvPr id="6" name="Date Placeholder 5">
            <a:extLst>
              <a:ext uri="{FF2B5EF4-FFF2-40B4-BE49-F238E27FC236}">
                <a16:creationId xmlns:a16="http://schemas.microsoft.com/office/drawing/2014/main" id="{24DFEBB1-81D0-C34F-ADEC-D0F887B655C6}"/>
              </a:ext>
            </a:extLst>
          </p:cNvPr>
          <p:cNvSpPr>
            <a:spLocks noGrp="1"/>
          </p:cNvSpPr>
          <p:nvPr>
            <p:ph type="dt" sz="half" idx="10"/>
          </p:nvPr>
        </p:nvSpPr>
        <p:spPr/>
        <p:txBody>
          <a:bodyPr/>
          <a:lstStyle/>
          <a:p>
            <a:r>
              <a:rPr lang="en-US" dirty="0"/>
              <a:t>May 2021</a:t>
            </a:r>
          </a:p>
        </p:txBody>
      </p:sp>
      <p:sp>
        <p:nvSpPr>
          <p:cNvPr id="7" name="Footer Placeholder 6">
            <a:extLst>
              <a:ext uri="{FF2B5EF4-FFF2-40B4-BE49-F238E27FC236}">
                <a16:creationId xmlns:a16="http://schemas.microsoft.com/office/drawing/2014/main" id="{5A20AE4D-0D94-194C-9E1C-072CFE5BB361}"/>
              </a:ext>
            </a:extLst>
          </p:cNvPr>
          <p:cNvSpPr>
            <a:spLocks noGrp="1"/>
          </p:cNvSpPr>
          <p:nvPr>
            <p:ph type="ftr" sz="quarter" idx="11"/>
          </p:nvPr>
        </p:nvSpPr>
        <p:spPr/>
        <p:txBody>
          <a:bodyPr/>
          <a:lstStyle/>
          <a:p>
            <a:r>
              <a:rPr lang="en-US" dirty="0"/>
              <a:t>Medicare and Medicaid Fraud, Waste, and Abuse Prevention</a:t>
            </a:r>
          </a:p>
        </p:txBody>
      </p:sp>
    </p:spTree>
    <p:extLst>
      <p:ext uri="{BB962C8B-B14F-4D97-AF65-F5344CB8AC3E}">
        <p14:creationId xmlns:p14="http://schemas.microsoft.com/office/powerpoint/2010/main" val="184028528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UIDATA" val="&lt;database version=&quot;11.0&quot;&gt;&lt;object type=&quot;1&quot; unique_id=&quot;10001&quot;&gt;&lt;object type=&quot;2&quot; unique_id=&quot;17349&quot;&gt;&lt;object type=&quot;3&quot; unique_id=&quot;17350&quot;&gt;&lt;property id=&quot;20148&quot; value=&quot;5&quot;/&gt;&lt;property id=&quot;20300&quot; value=&quot;Slide 1 - &amp;quot;Medicare and Medicaid Fraud, Waste, and Abuse Prevention&amp;quot;&quot;/&gt;&lt;property id=&quot;20307&quot; value=&quot;359&quot;/&gt;&lt;/object&gt;&lt;object type=&quot;3&quot; unique_id=&quot;17351&quot;&gt;&lt;property id=&quot;20148&quot; value=&quot;5&quot;/&gt;&lt;property id=&quot;20300&quot; value=&quot;Slide 2 - &amp;quot;Contents&amp;quot;&quot;/&gt;&lt;property id=&quot;20307&quot; value=&quot;360&quot;/&gt;&lt;/object&gt;&lt;object type=&quot;3&quot; unique_id=&quot;17352&quot;&gt;&lt;property id=&quot;20148&quot; value=&quot;5&quot;/&gt;&lt;property id=&quot;20300&quot; value=&quot;Slide 3 - &amp;quot;Session Objectives&amp;quot;&quot;/&gt;&lt;property id=&quot;20307&quot; value=&quot;378&quot;/&gt;&lt;/object&gt;&lt;object type=&quot;3&quot; unique_id=&quot;17353&quot;&gt;&lt;property id=&quot;20148&quot; value=&quot;5&quot;/&gt;&lt;property id=&quot;20300&quot; value=&quot;Slide 4 - &amp;quot;Lesson 1&amp;amp;#x09;&amp;quot;&quot;/&gt;&lt;property id=&quot;20307&quot; value=&quot;363&quot;/&gt;&lt;/object&gt;&lt;object type=&quot;3&quot; unique_id=&quot;17355&quot;&gt;&lt;property id=&quot;20148&quot; value=&quot;5&quot;/&gt;&lt;property id=&quot;20300&quot; value=&quot;Slide 57 - &amp;quot;Medicare and Medicaid Fraud &amp;amp; Abuse  Resource Guide&amp;quot;&quot;/&gt;&lt;property id=&quot;20307&quot; value=&quot;371&quot;/&gt;&lt;/object&gt;&lt;object type=&quot;3&quot; unique_id=&quot;17368&quot;&gt;&lt;property id=&quot;20148&quot; value=&quot;5&quot;/&gt;&lt;property id=&quot;20300&quot; value=&quot;Slide 62 - &amp;quot;CMS National Training Program (NTP)&amp;quot;&quot;/&gt;&lt;property id=&quot;20307&quot; value=&quot;362&quot;/&gt;&lt;/object&gt;&lt;object type=&quot;3&quot; unique_id=&quot;372181&quot;&gt;&lt;property id=&quot;20148&quot; value=&quot;5&quot;/&gt;&lt;property id=&quot;20300&quot; value=&quot;Slide 5 - &amp;quot;Definitions of Fraud, Waste, and Abuse&amp;quot;&quot;/&gt;&lt;property id=&quot;20307&quot; value=&quot;391&quot;/&gt;&lt;/object&gt;&lt;object type=&quot;3&quot; unique_id=&quot;372539&quot;&gt;&lt;property id=&quot;20148&quot; value=&quot;5&quot;/&gt;&lt;property id=&quot;20300&quot; value=&quot;Slide 7 - &amp;quot;Protecting Taxpayer Dollars&amp;quot;&quot;/&gt;&lt;property id=&quot;20307&quot; value=&quot;392&quot;/&gt;&lt;/object&gt;&lt;object type=&quot;3&quot; unique_id=&quot;372540&quot;&gt;&lt;property id=&quot;20148&quot; value=&quot;5&quot;/&gt;&lt;property id=&quot;20300&quot; value=&quot;Slide 8 - &amp;quot;Examples of Possible Fraud&amp;quot;&quot;/&gt;&lt;property id=&quot;20307&quot; value=&quot;393&quot;/&gt;&lt;/object&gt;&lt;object type=&quot;3&quot; unique_id=&quot;372541&quot;&gt;&lt;property id=&quot;20148&quot; value=&quot;5&quot;/&gt;&lt;property id=&quot;20300&quot; value=&quot;Slide 9 - &amp;quot;Who Commits Fraud?&amp;quot;&quot;/&gt;&lt;property id=&quot;20307&quot; value=&quot;394&quot;/&gt;&lt;/object&gt;&lt;object type=&quot;3&quot; unique_id=&quot;372542&quot;&gt;&lt;property id=&quot;20148&quot; value=&quot;5&quot;/&gt;&lt;property id=&quot;20300&quot; value=&quot;Slide 10 - &amp;quot;Improper Payments&amp;quot;&quot;/&gt;&lt;property id=&quot;20307&quot; value=&quot;395&quot;/&gt;&lt;/object&gt;&lt;object type=&quot;3&quot; unique_id=&quot;372543&quot;&gt;&lt;property id=&quot;20148&quot; value=&quot;5&quot;/&gt;&lt;property id=&quot;20300&quot; value=&quot;Slide 11 - &amp;quot;Common Causes of Improper Payments&amp;quot;&quot;/&gt;&lt;property id=&quot;20307&quot; value=&quot;396&quot;/&gt;&lt;/object&gt;&lt;object type=&quot;3&quot; unique_id=&quot;372544&quot;&gt;&lt;property id=&quot;20148&quot; value=&quot;5&quot;/&gt;&lt;property id=&quot;20300&quot; value=&quot;Slide 12 - &amp;quot;Improper Payment Transparency—Medicare&amp;quot;&quot;/&gt;&lt;property id=&quot;20307&quot; value=&quot;397&quot;/&gt;&lt;/object&gt;&lt;object type=&quot;3&quot; unique_id=&quot;372545&quot;&gt;&lt;property id=&quot;20148&quot; value=&quot;5&quot;/&gt;&lt;property id=&quot;20300&quot; value=&quot;Slide 13 - &amp;quot;Improper Payment Transparency—Medicaid&amp;quot;&quot;/&gt;&lt;property id=&quot;20307&quot; value=&quot;398&quot;/&gt;&lt;/object&gt;&lt;object type=&quot;3&quot; unique_id=&quot;372546&quot;&gt;&lt;property id=&quot;20148&quot; value=&quot;5&quot;/&gt;&lt;property id=&quot;20300&quot; value=&quot;Slide 19 - &amp;quot;Consequences of Sharing Your Health Care Information  or Number&amp;quot;&quot;/&gt;&lt;property id=&quot;20307&quot; value=&quot;399&quot;/&gt;&lt;/object&gt;&lt;object type=&quot;3&quot; unique_id=&quot;372547&quot;&gt;&lt;property id=&quot;20148&quot; value=&quot;5&quot;/&gt;&lt;property id=&quot;20300&quot; value=&quot;Slide 20 - &amp;quot;Preventing Fraud in Medicare Health and Drug Plans&amp;quot;&quot;/&gt;&lt;property id=&quot;20307&quot; value=&quot;400&quot;/&gt;&lt;/object&gt;&lt;object type=&quot;3&quot; unique_id=&quot;372548&quot;&gt;&lt;property id=&quot;20148&quot; value=&quot;5&quot;/&gt;&lt;property id=&quot;20300&quot; value=&quot;Slide 22 - &amp;quot;Telemarketing and Fraud— Durable Medical Equipment (DME) &amp;quot;&quot;/&gt;&lt;property id=&quot;20307&quot; value=&quot;401&quot;/&gt;&lt;/object&gt;&lt;object type=&quot;3&quot; unique_id=&quot;372549&quot;&gt;&lt;property id=&quot;20148&quot; value=&quot;5&quot;/&gt;&lt;property id=&quot;20300&quot; value=&quot;Slide 21 - &amp;quot;Common Fraud Examples—Genetic Testing &amp;amp; Braces&amp;quot;&quot;/&gt;&lt;property id=&quot;20307&quot; value=&quot;402&quot;/&gt;&lt;/object&gt;&lt;object type=&quot;3&quot; unique_id=&quot;372550&quot;&gt;&lt;property id=&quot;20148&quot; value=&quot;5&quot;/&gt;&lt;property id=&quot;20300&quot; value=&quot;Slide 23 - &amp;quot;Medicare’s Competitive Bidding Program For Certain Durable Medical Equipment, Prosthetics, &amp;amp; Orthotics (DMEPOS)&amp;quot;&quot;/&gt;&lt;property id=&quot;20307&quot; value=&quot;403&quot;/&gt;&lt;/object&gt;&lt;object type=&quot;3&quot; unique_id=&quot;372551&quot;&gt;&lt;property id=&quot;20148&quot; value=&quot;5&quot;/&gt;&lt;property id=&quot;20300&quot; value=&quot;Slide 24 - &amp;quot;More Information About Competitive Bidding Program (CBP) Round 2021&amp;quot;&quot;/&gt;&lt;property id=&quot;20307&quot; value=&quot;404&quot;/&gt;&lt;/object&gt;&lt;object type=&quot;3&quot; unique_id=&quot;372552&quot;&gt;&lt;property id=&quot;20148&quot; value=&quot;5&quot;/&gt;&lt;property id=&quot;20300&quot; value=&quot;Slide 25 - &amp;quot;Quality of Care Concerns&amp;quot;&quot;/&gt;&lt;property id=&quot;20307&quot; value=&quot;405&quot;/&gt;&lt;/object&gt;&lt;object type=&quot;3&quot; unique_id=&quot;374029&quot;&gt;&lt;property id=&quot;20148&quot; value=&quot;5&quot;/&gt;&lt;property id=&quot;20300&quot; value=&quot;Slide 14 - &amp;quot;Check Your Knowledge—Question 1&amp;quot;&quot;/&gt;&lt;property id=&quot;20307&quot; value=&quot;423&quot;/&gt;&lt;/object&gt;&lt;object type=&quot;3&quot; unique_id=&quot;374030&quot;&gt;&lt;property id=&quot;20148&quot; value=&quot;5&quot;/&gt;&lt;property id=&quot;20300&quot; value=&quot;Slide 15 - &amp;quot;Check Your Knowledge—Question 2&amp;quot;&quot;/&gt;&lt;property id=&quot;20307&quot; value=&quot;424&quot;/&gt;&lt;/object&gt;&lt;object type=&quot;3&quot; unique_id=&quot;374031&quot;&gt;&lt;property id=&quot;20148&quot; value=&quot;5&quot;/&gt;&lt;property id=&quot;20300&quot; value=&quot;Slide 16 - &amp;quot;Lesson 2&amp;quot;&quot;/&gt;&lt;property id=&quot;20307&quot; value=&quot;425&quot;/&gt;&lt;/object&gt;&lt;object type=&quot;3&quot; unique_id=&quot;374032&quot;&gt;&lt;property id=&quot;20148&quot; value=&quot;5&quot;/&gt;&lt;property id=&quot;20300&quot; value=&quot;Slide 26 - &amp;quot;The Centers for Medicare &amp;amp; Medicaid Services (CMS)&amp;quot;&quot;/&gt;&lt;property id=&quot;20307&quot; value=&quot;406&quot;/&gt;&lt;/object&gt;&lt;object type=&quot;3&quot; unique_id=&quot;374033&quot;&gt;&lt;property id=&quot;20148&quot; value=&quot;5&quot;/&gt;&lt;property id=&quot;20300&quot; value=&quot;Slide 27 - &amp;quot;CMS’ Center for Program Integrity (CPI)&amp;quot;&quot;/&gt;&lt;property id=&quot;20307&quot; value=&quot;407&quot;/&gt;&lt;/object&gt;&lt;object type=&quot;3&quot; unique_id=&quot;374034&quot;&gt;&lt;property id=&quot;20148&quot; value=&quot;5&quot;/&gt;&lt;property id=&quot;20300&quot; value=&quot;Slide 28 - &amp;quot;Program Integrity Contractors&amp;amp;#x09;&amp;quot;&quot;/&gt;&lt;property id=&quot;20307&quot; value=&quot;408&quot;/&gt;&lt;/object&gt;&lt;object type=&quot;3&quot; unique_id=&quot;374035&quot;&gt;&lt;property id=&quot;20148&quot; value=&quot;5&quot;/&gt;&lt;property id=&quot;20300&quot; value=&quot;Slide 29 - &amp;quot;Unified Program Integrity Contractor (UPIC)&amp;quot;&quot;/&gt;&lt;property id=&quot;20307&quot; value=&quot;409&quot;/&gt;&lt;/object&gt;&lt;object type=&quot;3&quot; unique_id=&quot;374036&quot;&gt;&lt;property id=&quot;20148&quot; value=&quot;5&quot;/&gt;&lt;property id=&quot;20300&quot; value=&quot;Slide 30 - &amp;quot;Medicare-Medicaid (Medi-Medi) Data Matching Funds&amp;quot;&quot;/&gt;&lt;property id=&quot;20307&quot; value=&quot;410&quot;/&gt;&lt;/object&gt;&lt;object type=&quot;3&quot; unique_id=&quot;374037&quot;&gt;&lt;property id=&quot;20148&quot; value=&quot;5&quot;/&gt;&lt;property id=&quot;20300&quot; value=&quot;Slide 31 - &amp;quot;Recovery Audit Programs&amp;quot;&quot;/&gt;&lt;property id=&quot;20307&quot; value=&quot;411&quot;/&gt;&lt;/object&gt;&lt;object type=&quot;3&quot; unique_id=&quot;374038&quot;&gt;&lt;property id=&quot;20148&quot; value=&quot;5&quot;/&gt;&lt;property id=&quot;20300&quot; value=&quot;Slide 32 - &amp;quot;Medicare Drug Integrity Contractors (MEDICs)&amp;quot;&quot;/&gt;&lt;property id=&quot;20307&quot; value=&quot;412&quot;/&gt;&lt;/object&gt;&lt;object type=&quot;3&quot; unique_id=&quot;374039&quot;&gt;&lt;property id=&quot;20148&quot; value=&quot;5&quot;/&gt;&lt;property id=&quot;20300&quot; value=&quot;Slide 33 - &amp;quot;CMS Administrative Actions&amp;quot;&quot;/&gt;&lt;property id=&quot;20307&quot; value=&quot;413&quot;/&gt;&lt;/object&gt;&lt;object type=&quot;3&quot; unique_id=&quot;374040&quot;&gt;&lt;property id=&quot;20148&quot; value=&quot;5&quot;/&gt;&lt;property id=&quot;20300&quot; value=&quot;Slide 34 - &amp;quot;Law Enforcement Actions&amp;quot;&quot;/&gt;&lt;property id=&quot;20307&quot; value=&quot;414&quot;/&gt;&lt;/object&gt;&lt;object type=&quot;3&quot; unique_id=&quot;374041&quot;&gt;&lt;property id=&quot;20148&quot; value=&quot;5&quot;/&gt;&lt;property id=&quot;20300&quot; value=&quot;Slide 35 - &amp;quot;Health Care Fraud Prevention Partnership (HFPP)&amp;quot;&quot;/&gt;&lt;property id=&quot;20307&quot; value=&quot;415&quot;/&gt;&lt;/object&gt;&lt;object type=&quot;3&quot; unique_id=&quot;374042&quot;&gt;&lt;property id=&quot;20148&quot; value=&quot;5&quot;/&gt;&lt;property id=&quot;20300&quot; value=&quot;Slide 36 - &amp;quot;Health Care Fraud Prevention  and Enforcement Action Team (HEAT)&amp;quot;&quot;/&gt;&lt;property id=&quot;20307&quot; value=&quot;416&quot;/&gt;&lt;/object&gt;&lt;object type=&quot;3&quot; unique_id=&quot;374043&quot;&gt;&lt;property id=&quot;20148&quot; value=&quot;5&quot;/&gt;&lt;property id=&quot;20300&quot; value=&quot;Slide 37 - &amp;quot;Medicare Fraud Strike Force Teams&amp;quot;&quot;/&gt;&lt;property id=&quot;20307&quot; value=&quot;417&quot;/&gt;&lt;/object&gt;&lt;object type=&quot;3&quot; unique_id=&quot;374044&quot;&gt;&lt;property id=&quot;20148&quot; value=&quot;5&quot;/&gt;&lt;property id=&quot;20300&quot; value=&quot;Slide 38 - &amp;quot;Education Efforts&amp;quot;&quot;/&gt;&lt;property id=&quot;20307&quot; value=&quot;418&quot;/&gt;&lt;/object&gt;&lt;object type=&quot;3&quot; unique_id=&quot;374045&quot;&gt;&lt;property id=&quot;20148&quot; value=&quot;5&quot;/&gt;&lt;property id=&quot;20300&quot; value=&quot;Slide 39 - &amp;quot;Check Your Knowledge—Question 3&amp;quot;&quot;/&gt;&lt;property id=&quot;20307&quot; value=&quot;427&quot;/&gt;&lt;/object&gt;&lt;object type=&quot;3&quot; unique_id=&quot;374046&quot;&gt;&lt;property id=&quot;20148&quot; value=&quot;5&quot;/&gt;&lt;property id=&quot;20300&quot; value=&quot;Slide 40 - &amp;quot;Lesson 3&amp;amp;#x09;&amp;quot;&quot;/&gt;&lt;property id=&quot;20307&quot; value=&quot;426&quot;/&gt;&lt;/object&gt;&lt;object type=&quot;3&quot; unique_id=&quot;374047&quot;&gt;&lt;property id=&quot;20148&quot; value=&quot;5&quot;/&gt;&lt;property id=&quot;20300&quot; value=&quot;Slide 41 - &amp;quot;The Senior Medicare Patrol (SMP)&amp;quot;&quot;/&gt;&lt;property id=&quot;20307&quot; value=&quot;419&quot;/&gt;&lt;/object&gt;&lt;object type=&quot;3&quot; unique_id=&quot;374048&quot;&gt;&lt;property id=&quot;20148&quot; value=&quot;5&quot;/&gt;&lt;property id=&quot;20300&quot; value=&quot;Slide 42 - &amp;quot;Fraud and Abuse Information on Medicare.gov&amp;quot;&quot;/&gt;&lt;property id=&quot;20307&quot; value=&quot;420&quot;/&gt;&lt;/object&gt;&lt;object type=&quot;3&quot; unique_id=&quot;374049&quot;&gt;&lt;property id=&quot;20148&quot; value=&quot;5&quot;/&gt;&lt;property id=&quot;20300&quot; value=&quot;Slide 43 - &amp;quot;Medicare Summary Notice (MSN)&amp;quot;&quot;/&gt;&lt;property id=&quot;20307&quot; value=&quot;421&quot;/&gt;&lt;/object&gt;&lt;object type=&quot;3&quot; unique_id=&quot;374050&quot;&gt;&lt;property id=&quot;20148&quot; value=&quot;5&quot;/&gt;&lt;property id=&quot;20300&quot; value=&quot;Slide 45 - &amp;quot;Medicare Account on Medicare.gov&amp;quot;&quot;/&gt;&lt;property id=&quot;20307&quot; value=&quot;422&quot;/&gt;&lt;/object&gt;&lt;object type=&quot;3&quot; unique_id=&quot;374051&quot;&gt;&lt;property id=&quot;20148&quot; value=&quot;5&quot;/&gt;&lt;property id=&quot;20300&quot; value=&quot;Slide 46 - &amp;quot;“4Rs” for Fighting Medicare Fraud&amp;quot;&quot;/&gt;&lt;property id=&quot;20307&quot; value=&quot;428&quot;/&gt;&lt;/object&gt;&lt;object type=&quot;3&quot; unique_id=&quot;374052&quot;&gt;&lt;property id=&quot;20148&quot; value=&quot;5&quot;/&gt;&lt;property id=&quot;20300&quot; value=&quot;Slide 47 - &amp;quot;1-800-MEDICARE (1-800-633-4227)  TTY: 1-877-486-2048&amp;quot;&quot;/&gt;&lt;property id=&quot;20307&quot; value=&quot;429&quot;/&gt;&lt;/object&gt;&lt;object type=&quot;3&quot; unique_id=&quot;374053&quot;&gt;&lt;property id=&quot;20148&quot; value=&quot;5&quot;/&gt;&lt;property id=&quot;20300&quot; value=&quot;Slide 48 - &amp;quot;Fighting Fraud Can Pay&amp;quot;&quot;/&gt;&lt;property id=&quot;20307&quot; value=&quot;430&quot;/&gt;&lt;/object&gt;&lt;object type=&quot;3&quot; unique_id=&quot;374054&quot;&gt;&lt;property id=&quot;20148&quot; value=&quot;5&quot;/&gt;&lt;property id=&quot;20300&quot; value=&quot;Slide 49 - &amp;quot;Learning Activity&amp;quot;&quot;/&gt;&lt;property id=&quot;20307&quot; value=&quot;431&quot;/&gt;&lt;/object&gt;&lt;object type=&quot;3&quot; unique_id=&quot;374055&quot;&gt;&lt;property id=&quot;20148&quot; value=&quot;5&quot;/&gt;&lt;property id=&quot;20300&quot; value=&quot;Slide 50 - &amp;quot;Learning Activity (continued)&amp;quot;&quot;/&gt;&lt;property id=&quot;20307&quot; value=&quot;432&quot;/&gt;&lt;/object&gt;&lt;object type=&quot;3&quot; unique_id=&quot;374056&quot;&gt;&lt;property id=&quot;20148&quot; value=&quot;5&quot;/&gt;&lt;property id=&quot;20300&quot; value=&quot;Slide 51 - &amp;quot;Protecting Personal Information&amp;quot;&quot;/&gt;&lt;property id=&quot;20307&quot; value=&quot;433&quot;/&gt;&lt;/object&gt;&lt;object type=&quot;3&quot; unique_id=&quot;374057&quot;&gt;&lt;property id=&quot;20148&quot; value=&quot;5&quot;/&gt;&lt;property id=&quot;20300&quot; value=&quot;Slide 52 - &amp;quot;Identity Theft&amp;quot;&quot;/&gt;&lt;property id=&quot;20307&quot; value=&quot;434&quot;/&gt;&lt;/object&gt;&lt;object type=&quot;3&quot; unique_id=&quot;374058&quot;&gt;&lt;property id=&quot;20148&quot; value=&quot;5&quot;/&gt;&lt;property id=&quot;20300&quot; value=&quot;Slide 53 - &amp;quot;Medical Identity Theft&amp;quot;&quot;/&gt;&lt;property id=&quot;20307&quot; value=&quot;435&quot;/&gt;&lt;/object&gt;&lt;object type=&quot;3&quot; unique_id=&quot;374059&quot;&gt;&lt;property id=&quot;20148&quot; value=&quot;5&quot;/&gt;&lt;property id=&quot;20300&quot; value=&quot;Slide 55 - &amp;quot;Key Points to Remember&amp;quot;&quot;/&gt;&lt;property id=&quot;20307&quot; value=&quot;436&quot;/&gt;&lt;/object&gt;&lt;object type=&quot;3&quot; unique_id=&quot;374060&quot;&gt;&lt;property id=&quot;20148&quot; value=&quot;5&quot;/&gt;&lt;property id=&quot;20300&quot; value=&quot;Slide 58 - &amp;quot;Medicare and Medicaid Fraud &amp;amp; Abuse  Resource Guide (continued)&amp;quot;&quot;/&gt;&lt;property id=&quot;20307&quot; value=&quot;437&quot;/&gt;&lt;/object&gt;&lt;object type=&quot;3&quot; unique_id=&quot;374061&quot;&gt;&lt;property id=&quot;20148&quot; value=&quot;5&quot;/&gt;&lt;property id=&quot;20300&quot; value=&quot;Slide 59 - &amp;quot;Medicare and Medicaid Fraud &amp;amp; Abuse  Resource Guide (continued 2)&amp;quot;&quot;/&gt;&lt;property id=&quot;20307&quot; value=&quot;438&quot;/&gt;&lt;/object&gt;&lt;object type=&quot;3&quot; unique_id=&quot;374062&quot;&gt;&lt;property id=&quot;20148&quot; value=&quot;5&quot;/&gt;&lt;property id=&quot;20300&quot; value=&quot;Slide 60 - &amp;quot;Acronyms&amp;quot;&quot;/&gt;&lt;property id=&quot;20307&quot; value=&quot;439&quot;/&gt;&lt;/object&gt;&lt;object type=&quot;3&quot; unique_id=&quot;374063&quot;&gt;&lt;property id=&quot;20148&quot; value=&quot;5&quot;/&gt;&lt;property id=&quot;20300&quot; value=&quot;Slide 61 - &amp;quot;Acronyms (continued)&amp;quot;&quot;/&gt;&lt;property id=&quot;20307&quot; value=&quot;440&quot;/&gt;&lt;/object&gt;&lt;object type=&quot;3&quot; unique_id=&quot;374251&quot;&gt;&lt;property id=&quot;20148&quot; value=&quot;5&quot;/&gt;&lt;property id=&quot;20300&quot; value=&quot;Slide 54 - &amp;quot;Reporting Suspected Medicaid Fraud&amp;quot;&quot;/&gt;&lt;property id=&quot;20307&quot; value=&quot;441&quot;/&gt;&lt;/object&gt;&lt;object type=&quot;3&quot; unique_id=&quot;374691&quot;&gt;&lt;property id=&quot;20148&quot; value=&quot;5&quot;/&gt;&lt;property id=&quot;20300&quot; value=&quot;Slide 17 - &amp;quot;Common Fraud Examples—COVID-19&amp;quot;&quot;/&gt;&lt;property id=&quot;20307&quot; value=&quot;442&quot;/&gt;&lt;/object&gt;&lt;object type=&quot;3&quot; unique_id=&quot;374692&quot;&gt;&lt;property id=&quot;20148&quot; value=&quot;5&quot;/&gt;&lt;property id=&quot;20300&quot; value=&quot;Slide 18 - &amp;quot;Ways to Protect Yourself from COVID-19 Fraud Schemes&amp;quot;&quot;/&gt;&lt;property id=&quot;20307&quot; value=&quot;443&quot;/&gt;&lt;/object&gt;&lt;object type=&quot;3&quot; unique_id=&quot;376366&quot;&gt;&lt;property id=&quot;20148&quot; value=&quot;5&quot;/&gt;&lt;property id=&quot;20300&quot; value=&quot;Slide 56 - &amp;quot;Examples of Successful Fraud Takedowns &amp;quot;&quot;/&gt;&lt;property id=&quot;20307&quot; value=&quot;444&quot;/&gt;&lt;/object&gt;&lt;object type=&quot;3&quot; unique_id=&quot;380277&quot;&gt;&lt;property id=&quot;20148&quot; value=&quot;5&quot;/&gt;&lt;property id=&quot;20300&quot; value=&quot;Slide 6 - &amp;quot;Improper Payments and Differences in Fraud, Waste, and Abuse&amp;quot;&quot;/&gt;&lt;property id=&quot;20307&quot; value=&quot;445&quot;/&gt;&lt;/object&gt;&lt;object type=&quot;3&quot; unique_id=&quot;380783&quot;&gt;&lt;property id=&quot;20148&quot; value=&quot;5&quot;/&gt;&lt;property id=&quot;20300&quot; value=&quot;Slide 44 - &amp;quot;Explanation of Benefits (EOBs)&amp;quot;&quot;/&gt;&lt;property id=&quot;20307&quot; value=&quot;446&quot;/&gt;&lt;/object&gt;&lt;/object&gt;&lt;object type=&quot;8&quot; unique_id=&quot;17389&quo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ZEROBASED" val="False"/>
</p:tagLst>
</file>

<file path=ppt/tags/tag3.xml><?xml version="1.0" encoding="utf-8"?>
<p:tagLst xmlns:a="http://schemas.openxmlformats.org/drawingml/2006/main" xmlns:r="http://schemas.openxmlformats.org/officeDocument/2006/relationships" xmlns:p="http://schemas.openxmlformats.org/presentationml/2006/main">
  <p:tag name="ZEROBASED" val="False"/>
</p:tagLst>
</file>

<file path=ppt/tags/tag4.xml><?xml version="1.0" encoding="utf-8"?>
<p:tagLst xmlns:a="http://schemas.openxmlformats.org/drawingml/2006/main" xmlns:r="http://schemas.openxmlformats.org/officeDocument/2006/relationships" xmlns:p="http://schemas.openxmlformats.org/presentationml/2006/main">
  <p:tag name="ZEROBASED" val="Fals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5253</TotalTime>
  <Words>14993</Words>
  <Application>Microsoft Office PowerPoint</Application>
  <PresentationFormat>Widescreen</PresentationFormat>
  <Paragraphs>979</Paragraphs>
  <Slides>62</Slides>
  <Notes>62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62</vt:i4>
      </vt:variant>
    </vt:vector>
  </HeadingPairs>
  <TitlesOfParts>
    <vt:vector size="69" baseType="lpstr">
      <vt:lpstr>Arial</vt:lpstr>
      <vt:lpstr>Calibri</vt:lpstr>
      <vt:lpstr>Calibri </vt:lpstr>
      <vt:lpstr>Courier New</vt:lpstr>
      <vt:lpstr>Times New Roman</vt:lpstr>
      <vt:lpstr>Wingdings</vt:lpstr>
      <vt:lpstr>Office Theme</vt:lpstr>
      <vt:lpstr>Medicare and Medicaid Fraud, Waste, and Abuse Prevention</vt:lpstr>
      <vt:lpstr>Contents</vt:lpstr>
      <vt:lpstr>Session Objectives</vt:lpstr>
      <vt:lpstr>Lesson 1 </vt:lpstr>
      <vt:lpstr>Definitions of Fraud, Waste, and Abuse</vt:lpstr>
      <vt:lpstr>Improper Payments and Differences in Fraud, Waste, and Abuse</vt:lpstr>
      <vt:lpstr>Protecting Taxpayer Dollars</vt:lpstr>
      <vt:lpstr>Examples of Possible Fraud</vt:lpstr>
      <vt:lpstr>Who Commits Fraud?</vt:lpstr>
      <vt:lpstr>Improper Payments</vt:lpstr>
      <vt:lpstr>Common Causes of Improper Payments</vt:lpstr>
      <vt:lpstr>Improper Payment Transparency—Medicare</vt:lpstr>
      <vt:lpstr>Improper Payment Transparency—Medicaid</vt:lpstr>
      <vt:lpstr>Check Your Knowledge—Question 1</vt:lpstr>
      <vt:lpstr>Check Your Knowledge—Question 2</vt:lpstr>
      <vt:lpstr>Lesson 2</vt:lpstr>
      <vt:lpstr>Common Fraud Examples—COVID-19</vt:lpstr>
      <vt:lpstr>Ways to Protect Yourself from COVID-19 Fraud Schemes</vt:lpstr>
      <vt:lpstr>Consequences of Sharing Your Health Care Information  or Number</vt:lpstr>
      <vt:lpstr>Preventing Fraud in Medicare Health and Drug Plans</vt:lpstr>
      <vt:lpstr>Common Fraud Examples—Genetic Testing &amp; Braces</vt:lpstr>
      <vt:lpstr>Telemarketing and Fraud— Durable Medical Equipment (DME) </vt:lpstr>
      <vt:lpstr>Medicare’s Competitive Bidding Program For Certain Durable Medical Equipment, Prosthetics, &amp; Orthotics (DMEPOS)</vt:lpstr>
      <vt:lpstr>More Information About Competitive Bidding Program (CBP) Round 2021</vt:lpstr>
      <vt:lpstr>Quality of Care Concerns</vt:lpstr>
      <vt:lpstr>The Centers for Medicare &amp; Medicaid Services (CMS)</vt:lpstr>
      <vt:lpstr>CMS’ Center for Program Integrity (CPI)</vt:lpstr>
      <vt:lpstr>Program Integrity Contractors </vt:lpstr>
      <vt:lpstr>Unified Program Integrity Contractor (UPIC)</vt:lpstr>
      <vt:lpstr>Medicare-Medicaid (Medi-Medi) Data Matching Funds</vt:lpstr>
      <vt:lpstr>Recovery Audit Programs</vt:lpstr>
      <vt:lpstr>Medicare Drug Integrity Contractors (MEDICs)</vt:lpstr>
      <vt:lpstr>CMS Administrative Actions</vt:lpstr>
      <vt:lpstr>Law Enforcement Actions</vt:lpstr>
      <vt:lpstr>Health Care Fraud Prevention Partnership (HFPP)</vt:lpstr>
      <vt:lpstr>Health Care Fraud Prevention  and Enforcement Action Team (HEAT)</vt:lpstr>
      <vt:lpstr>Medicare Fraud Strike Force Teams</vt:lpstr>
      <vt:lpstr>Education Efforts</vt:lpstr>
      <vt:lpstr>Check Your Knowledge—Question 3</vt:lpstr>
      <vt:lpstr>Lesson 3 </vt:lpstr>
      <vt:lpstr>The Senior Medicare Patrol (SMP)</vt:lpstr>
      <vt:lpstr>Fraud and Abuse Information on Medicare.gov</vt:lpstr>
      <vt:lpstr>Medicare Summary Notice (MSN)</vt:lpstr>
      <vt:lpstr>Explanation of Benefits (EOBs)</vt:lpstr>
      <vt:lpstr>Medicare Account on Medicare.gov</vt:lpstr>
      <vt:lpstr>“4Rs” for Fighting Medicare Fraud</vt:lpstr>
      <vt:lpstr>1-800-MEDICARE (1-800-633-4227)  TTY: 1-877-486-2048</vt:lpstr>
      <vt:lpstr>Fighting Fraud Can Pay</vt:lpstr>
      <vt:lpstr>Learning Activity</vt:lpstr>
      <vt:lpstr>Learning Activity (continued)</vt:lpstr>
      <vt:lpstr>Protecting Personal Information</vt:lpstr>
      <vt:lpstr>Identity Theft</vt:lpstr>
      <vt:lpstr>Medical Identity Theft</vt:lpstr>
      <vt:lpstr>Reporting Suspected Medicaid Fraud</vt:lpstr>
      <vt:lpstr>Key Points to Remember</vt:lpstr>
      <vt:lpstr>Examples of Successful Fraud Takedowns </vt:lpstr>
      <vt:lpstr>Medicare and Medicaid Fraud &amp; Abuse  Resource Guide</vt:lpstr>
      <vt:lpstr>Medicare and Medicaid Fraud &amp; Abuse  Resource Guide (continued)</vt:lpstr>
      <vt:lpstr>Medicare and Medicaid Fraud &amp; Abuse  Resource Guide (continued 2)</vt:lpstr>
      <vt:lpstr>Acronyms</vt:lpstr>
      <vt:lpstr>Acronyms (continued)</vt:lpstr>
      <vt:lpstr>CMS National Training Program (NTP)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Koelbl, Judith (CMS/OC)</dc:creator>
  <cp:lastModifiedBy>Emily Shum</cp:lastModifiedBy>
  <cp:revision>274</cp:revision>
  <cp:lastPrinted>2020-02-19T15:15:50Z</cp:lastPrinted>
  <dcterms:created xsi:type="dcterms:W3CDTF">2019-11-14T20:32:59Z</dcterms:created>
  <dcterms:modified xsi:type="dcterms:W3CDTF">2023-01-26T00:35:53Z</dcterms:modified>
</cp:coreProperties>
</file>