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2160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896111" y="1101852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883411"/>
            <a:ext cx="2884170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1700" y="1203452"/>
            <a:ext cx="8361045" cy="4582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965741" y="7265944"/>
            <a:ext cx="229234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4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4.xml"/><Relationship Id="rId7" Type="http://schemas.openxmlformats.org/officeDocument/2006/relationships/slide" Target="slide4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3.xml"/><Relationship Id="rId5" Type="http://schemas.openxmlformats.org/officeDocument/2006/relationships/slide" Target="slide12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Regulations-and-Guidance/Guidance/Manuals/Downloads/mc86c21.pdf" TargetMode="External"/><Relationship Id="rId2" Type="http://schemas.openxmlformats.org/officeDocument/2006/relationships/hyperlink" Target="https://www.cms.gov/Medicare/Prescription-Drug-Coverage/PrescriptionDrugCovContra/Downloads/Chapter9.pdf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Regulations-and-Guidance/Guidance/Manuals/Downloads/mc86c21.pdf" TargetMode="External"/><Relationship Id="rId2" Type="http://schemas.openxmlformats.org/officeDocument/2006/relationships/hyperlink" Target="https://www.cms.gov/Medicare/Prescription-Drug-Coverage/PrescriptionDrugCovContra/Downloads/Chapter9.pdf" TargetMode="Externa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apps/glossary" TargetMode="External"/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hyperlink" Target="https://oig.hhs.gov/compliance/safe-harbor-regulations" TargetMode="External"/><Relationship Id="rId3" Type="http://schemas.openxmlformats.org/officeDocument/2006/relationships/hyperlink" Target="https://oig.hhs.gov/compliance/provider-compliance-training" TargetMode="External"/><Relationship Id="rId7" Type="http://schemas.openxmlformats.org/officeDocument/2006/relationships/hyperlink" Target="https://www.cms.gov/Outreach-and-Education/Medicare-Learning-Network-MLN/MLNProducts/MLN-Publications-Items/CMS1254524.html" TargetMode="External"/><Relationship Id="rId2" Type="http://schemas.openxmlformats.org/officeDocument/2006/relationships/hyperlink" Target="https://oig.hhs.gov/compliance/101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ms.gov/Medicare/Fraud-and-Abuse/PhysicianSelfReferral" TargetMode="External"/><Relationship Id="rId5" Type="http://schemas.openxmlformats.org/officeDocument/2006/relationships/hyperlink" Target="https://www.cms.gov/medicare/compliance-and-audits/part-c-and-part-d-compliance-and-audits" TargetMode="External"/><Relationship Id="rId4" Type="http://schemas.openxmlformats.org/officeDocument/2006/relationships/hyperlink" Target="https://oig.hhs.gov/compliance/self-disclosure-info/protocol.as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ms.gov/Outreach-and-Education/Outreach/FFSProvPartProg" TargetMode="External"/><Relationship Id="rId3" Type="http://schemas.openxmlformats.org/officeDocument/2006/relationships/hyperlink" Target="https://www.cms.gov/Outreach-and-Education/Medicare-Learning-Network-MLN/MLNGenInfo/Events-and-Training.html" TargetMode="External"/><Relationship Id="rId7" Type="http://schemas.openxmlformats.org/officeDocument/2006/relationships/hyperlink" Target="https://www.cms.gov/Outreach-and-Education/Medicare-Learning-Network-MLN/MLNProducts" TargetMode="External"/><Relationship Id="rId2" Type="http://schemas.openxmlformats.org/officeDocument/2006/relationships/hyperlink" Target="https://www.cms.gov/Outreach-and-Education/Medicare-Learning-Network-MLN/MLNProducts/index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hyperlink" Target="https://www.cms.gov/Outreach-and-Education/Medicare-Learning-Network-MLN/MLNGenInfo/Continuing-Education.html" TargetMode="External"/><Relationship Id="rId4" Type="http://schemas.openxmlformats.org/officeDocument/2006/relationships/hyperlink" Target="https://www.cms.gov/Outreach-and-Education/Outreach/FFSProvPartProg/Index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fr.gov/cgi-bin/retrieveECFR?gp&amp;SID=5cff780d3df38cc4183f2802223859ba&amp;mc=true&amp;r=PART&amp;n=pt42.3.423" TargetMode="External"/><Relationship Id="rId2" Type="http://schemas.openxmlformats.org/officeDocument/2006/relationships/hyperlink" Target="https://www.ecfr.gov/cgi-bin/text-idx?SID=c66a16ad53319afd0580db00f12c5572&amp;mc=true&amp;node=pt42.3.422&amp;rgn=div5&amp;se42.3.422_1503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cms.gov/Medicare/Compliance-and-Audits/Part-C-and-Part-D-Compliance-and-Audits/ComplianceProgramPolicyandGuidance.html" TargetMode="External"/><Relationship Id="rId5" Type="http://schemas.openxmlformats.org/officeDocument/2006/relationships/hyperlink" Target="https://www.cms.gov/Regulations-and-Guidance/Guidance/Manuals/Downloads/mc86c21.pdf" TargetMode="External"/><Relationship Id="rId4" Type="http://schemas.openxmlformats.org/officeDocument/2006/relationships/hyperlink" Target="https://www.cms.gov/Medicare/Prescription-Drug-Coverage/PrescriptionDrugCovContra/Downloads/Chapter9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.gov/Outreach-and-Education/Medicare-Learning-Network-MLN/MLNProducts/Downloads/Fraud-Waste_Abuse-Training_12_13_11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7188" y="1931923"/>
            <a:ext cx="7299959" cy="74168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771014" marR="5080" indent="-1758950">
              <a:lnSpc>
                <a:spcPts val="2760"/>
              </a:lnSpc>
              <a:spcBef>
                <a:spcPts val="290"/>
              </a:spcBef>
            </a:pPr>
            <a:r>
              <a:rPr sz="2400" spc="10" dirty="0"/>
              <a:t>Medicare</a:t>
            </a:r>
            <a:r>
              <a:rPr sz="2400" spc="50" dirty="0"/>
              <a:t> </a:t>
            </a:r>
            <a:r>
              <a:rPr sz="2400" spc="15" dirty="0"/>
              <a:t>Parts</a:t>
            </a:r>
            <a:r>
              <a:rPr sz="2400" spc="45" dirty="0"/>
              <a:t> </a:t>
            </a:r>
            <a:r>
              <a:rPr sz="2400" dirty="0"/>
              <a:t>C</a:t>
            </a:r>
            <a:r>
              <a:rPr sz="2400" spc="45" dirty="0"/>
              <a:t> </a:t>
            </a:r>
            <a:r>
              <a:rPr sz="2400" spc="10" dirty="0"/>
              <a:t>and</a:t>
            </a:r>
            <a:r>
              <a:rPr sz="2400" spc="55" dirty="0"/>
              <a:t> </a:t>
            </a:r>
            <a:r>
              <a:rPr sz="2400" dirty="0"/>
              <a:t>D</a:t>
            </a:r>
            <a:r>
              <a:rPr sz="2400" spc="45" dirty="0"/>
              <a:t> </a:t>
            </a:r>
            <a:r>
              <a:rPr sz="2400" spc="20" dirty="0"/>
              <a:t>General</a:t>
            </a:r>
            <a:r>
              <a:rPr sz="2400" spc="50" dirty="0"/>
              <a:t> </a:t>
            </a:r>
            <a:r>
              <a:rPr sz="2400" spc="15" dirty="0"/>
              <a:t>Compliance</a:t>
            </a:r>
            <a:r>
              <a:rPr sz="2400" dirty="0"/>
              <a:t> </a:t>
            </a:r>
            <a:r>
              <a:rPr sz="2400" spc="-5" dirty="0"/>
              <a:t>Training </a:t>
            </a:r>
            <a:r>
              <a:rPr sz="2400" spc="-585" dirty="0"/>
              <a:t> </a:t>
            </a:r>
            <a:r>
              <a:rPr sz="2400" spc="5" dirty="0"/>
              <a:t>Web-Based</a:t>
            </a:r>
            <a:r>
              <a:rPr sz="2400" dirty="0"/>
              <a:t> </a:t>
            </a:r>
            <a:r>
              <a:rPr sz="2400" spc="-5" dirty="0"/>
              <a:t>Training</a:t>
            </a:r>
            <a:r>
              <a:rPr sz="2400" spc="55" dirty="0"/>
              <a:t> </a:t>
            </a:r>
            <a:r>
              <a:rPr sz="2400" spc="20" dirty="0"/>
              <a:t>Course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112767" y="2983484"/>
            <a:ext cx="18332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15" dirty="0">
                <a:latin typeface="Times New Roman"/>
                <a:cs typeface="Times New Roman"/>
              </a:rPr>
              <a:t>January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20" dirty="0">
                <a:latin typeface="Times New Roman"/>
                <a:cs typeface="Times New Roman"/>
              </a:rPr>
              <a:t>2019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61244" y="7265944"/>
            <a:ext cx="9588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dirty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9525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INTRODUCTION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111" y="1101852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1700" y="1032764"/>
            <a:ext cx="6057265" cy="140208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200" b="1" spc="-5" dirty="0">
                <a:latin typeface="Arial"/>
                <a:cs typeface="Arial"/>
              </a:rPr>
              <a:t>Navigating and Completing This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Course</a:t>
            </a:r>
            <a:endParaRPr sz="1200">
              <a:latin typeface="Arial"/>
              <a:cs typeface="Arial"/>
            </a:endParaRPr>
          </a:p>
          <a:p>
            <a:pPr marL="12700" marR="9525">
              <a:lnSpc>
                <a:spcPct val="95900"/>
              </a:lnSpc>
              <a:spcBef>
                <a:spcPts val="610"/>
              </a:spcBef>
            </a:pPr>
            <a:r>
              <a:rPr sz="1100" spc="-5" dirty="0">
                <a:latin typeface="Arial"/>
                <a:cs typeface="Arial"/>
              </a:rPr>
              <a:t>Anyone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who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provides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administrative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enrollees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must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satisfy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general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FWA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training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requirements.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 </a:t>
            </a:r>
            <a:r>
              <a:rPr sz="1100" dirty="0">
                <a:latin typeface="Arial"/>
                <a:cs typeface="Arial"/>
              </a:rPr>
              <a:t>may </a:t>
            </a:r>
            <a:r>
              <a:rPr sz="1100" spc="-5" dirty="0">
                <a:latin typeface="Arial"/>
                <a:cs typeface="Arial"/>
              </a:rPr>
              <a:t>use this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course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satisfy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general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 training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requirements.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ct val="95900"/>
              </a:lnSpc>
              <a:spcBef>
                <a:spcPts val="595"/>
              </a:spcBef>
            </a:pPr>
            <a:r>
              <a:rPr sz="1100" spc="-5" dirty="0">
                <a:latin typeface="Arial"/>
                <a:cs typeface="Arial"/>
              </a:rPr>
              <a:t>This </a:t>
            </a:r>
            <a:r>
              <a:rPr sz="1100" dirty="0">
                <a:latin typeface="Arial"/>
                <a:cs typeface="Arial"/>
              </a:rPr>
              <a:t>course</a:t>
            </a:r>
            <a:r>
              <a:rPr sz="1100" spc="-5" dirty="0">
                <a:latin typeface="Arial"/>
                <a:cs typeface="Arial"/>
              </a:rPr>
              <a:t> consists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lesson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a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Post-Assessment.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Successfully completing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course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completing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lesson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scoring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70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percent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higher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Post-Assessment.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After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successfully completing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Post-Assessment,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you’ll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get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instructions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print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certificate.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you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840" y="2334711"/>
            <a:ext cx="8194675" cy="121729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40"/>
              </a:spcBef>
            </a:pPr>
            <a:r>
              <a:rPr sz="1100" spc="-5" dirty="0">
                <a:latin typeface="Arial"/>
                <a:cs typeface="Arial"/>
              </a:rPr>
              <a:t>do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successfully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complete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course,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review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course </a:t>
            </a:r>
            <a:r>
              <a:rPr sz="1100" spc="-5" dirty="0">
                <a:latin typeface="Arial"/>
                <a:cs typeface="Arial"/>
              </a:rPr>
              <a:t>material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retake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Post-Assessment.</a:t>
            </a:r>
            <a:endParaRPr sz="1100">
              <a:latin typeface="Arial"/>
              <a:cs typeface="Arial"/>
            </a:endParaRPr>
          </a:p>
          <a:p>
            <a:pPr marL="12700" marR="5080" indent="-635" algn="just">
              <a:lnSpc>
                <a:spcPts val="1260"/>
              </a:lnSpc>
              <a:spcBef>
                <a:spcPts val="630"/>
              </a:spcBef>
            </a:pPr>
            <a:r>
              <a:rPr sz="1100" spc="-5" dirty="0">
                <a:latin typeface="Arial"/>
                <a:cs typeface="Arial"/>
              </a:rPr>
              <a:t>This </a:t>
            </a:r>
            <a:r>
              <a:rPr sz="1100" dirty="0">
                <a:latin typeface="Arial"/>
                <a:cs typeface="Arial"/>
              </a:rPr>
              <a:t>course </a:t>
            </a:r>
            <a:r>
              <a:rPr sz="1100" spc="-5" dirty="0">
                <a:latin typeface="Arial"/>
                <a:cs typeface="Arial"/>
              </a:rPr>
              <a:t>uses cues at various times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provide additional information and functionality. For more information on using these cues,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adjusting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screen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resolution,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suggested browser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settings,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select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“HELP”.</a:t>
            </a:r>
            <a:endParaRPr sz="1100">
              <a:latin typeface="Arial"/>
              <a:cs typeface="Arial"/>
            </a:endParaRPr>
          </a:p>
          <a:p>
            <a:pPr marL="13335" marR="27305" indent="-635" algn="just">
              <a:lnSpc>
                <a:spcPct val="95900"/>
              </a:lnSpc>
              <a:spcBef>
                <a:spcPts val="575"/>
              </a:spcBef>
            </a:pPr>
            <a:r>
              <a:rPr sz="1100" spc="-5" dirty="0">
                <a:latin typeface="Arial"/>
                <a:cs typeface="Arial"/>
              </a:rPr>
              <a:t>You do not have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complete this course in one session; however, you must complete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lesson before exiting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course. You can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complete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entire course in about 25 minutes. </a:t>
            </a:r>
            <a:r>
              <a:rPr sz="1100" dirty="0">
                <a:latin typeface="Arial"/>
                <a:cs typeface="Arial"/>
              </a:rPr>
              <a:t>After </a:t>
            </a:r>
            <a:r>
              <a:rPr sz="1100" spc="-5" dirty="0">
                <a:latin typeface="Arial"/>
                <a:cs typeface="Arial"/>
              </a:rPr>
              <a:t>you successfully complete this course, you </a:t>
            </a:r>
            <a:r>
              <a:rPr sz="1100" spc="-10" dirty="0">
                <a:latin typeface="Arial"/>
                <a:cs typeface="Arial"/>
              </a:rPr>
              <a:t>receive </a:t>
            </a:r>
            <a:r>
              <a:rPr sz="1100" spc="-5" dirty="0">
                <a:latin typeface="Arial"/>
                <a:cs typeface="Arial"/>
              </a:rPr>
              <a:t>instructions on how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print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certificate.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24700" y="1233157"/>
            <a:ext cx="2097405" cy="114046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95885" marR="222250">
              <a:lnSpc>
                <a:spcPct val="95800"/>
              </a:lnSpc>
              <a:spcBef>
                <a:spcPts val="370"/>
              </a:spcBef>
            </a:pPr>
            <a:r>
              <a:rPr sz="1100" spc="-5" dirty="0">
                <a:latin typeface="Arial"/>
                <a:cs typeface="Arial"/>
              </a:rPr>
              <a:t>Visit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 action="ppaction://hlinksldjump"/>
              </a:rPr>
              <a:t>Resources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  <a:hlinkClick r:id="rId2" action="ppaction://hlinksldjump"/>
              </a:rPr>
              <a:t> </a:t>
            </a:r>
            <a:r>
              <a:rPr sz="1100" spc="-5" dirty="0">
                <a:latin typeface="Arial"/>
                <a:cs typeface="Arial"/>
              </a:rPr>
              <a:t>page for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disclaimers,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glossary, and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frequently </a:t>
            </a:r>
            <a:r>
              <a:rPr sz="1100" dirty="0">
                <a:latin typeface="Arial"/>
                <a:cs typeface="Arial"/>
              </a:rPr>
              <a:t>asked </a:t>
            </a:r>
            <a:r>
              <a:rPr sz="1100" spc="-5" dirty="0">
                <a:latin typeface="Arial"/>
                <a:cs typeface="Arial"/>
              </a:rPr>
              <a:t>questions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(FAQs). You </a:t>
            </a:r>
            <a:r>
              <a:rPr sz="1100" dirty="0">
                <a:latin typeface="Arial"/>
                <a:cs typeface="Arial"/>
              </a:rPr>
              <a:t>may find </a:t>
            </a:r>
            <a:r>
              <a:rPr sz="1100" spc="-5" dirty="0">
                <a:latin typeface="Arial"/>
                <a:cs typeface="Arial"/>
              </a:rPr>
              <a:t>this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information useful as </a:t>
            </a:r>
            <a:r>
              <a:rPr sz="1100" spc="-10" dirty="0">
                <a:latin typeface="Arial"/>
                <a:cs typeface="Arial"/>
              </a:rPr>
              <a:t>you </a:t>
            </a:r>
            <a:r>
              <a:rPr sz="1100" spc="-5" dirty="0">
                <a:latin typeface="Arial"/>
                <a:cs typeface="Arial"/>
              </a:rPr>
              <a:t> proceed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through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course.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078980" cy="206248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448627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INTRODUCTION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Course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Objectives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100" dirty="0">
                <a:latin typeface="Arial"/>
                <a:cs typeface="Arial"/>
              </a:rPr>
              <a:t>After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completing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course, you should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correctly: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Recognize how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 operates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Recognize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 violations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should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reported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100" spc="-5" dirty="0">
                <a:latin typeface="Arial"/>
                <a:cs typeface="Arial"/>
              </a:rPr>
              <a:t>Select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“MAIN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MENU”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button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return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Main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Menu.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Then,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select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“Lesson: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Training.”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57073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LESSON:</a:t>
            </a:r>
            <a:r>
              <a:rPr dirty="0"/>
              <a:t> </a:t>
            </a:r>
            <a:r>
              <a:rPr spc="-5" dirty="0"/>
              <a:t>COMPLIANCE</a:t>
            </a:r>
            <a:r>
              <a:rPr spc="-10" dirty="0"/>
              <a:t> </a:t>
            </a:r>
            <a:r>
              <a:rPr spc="-5" dirty="0"/>
              <a:t>PROGRAM</a:t>
            </a:r>
            <a:r>
              <a:rPr spc="-15" dirty="0"/>
              <a:t> </a:t>
            </a:r>
            <a:r>
              <a:rPr spc="-5" dirty="0"/>
              <a:t>TRAINING</a:t>
            </a:r>
          </a:p>
        </p:txBody>
      </p:sp>
      <p:sp>
        <p:nvSpPr>
          <p:cNvPr id="4" name="object 4"/>
          <p:cNvSpPr/>
          <p:nvPr/>
        </p:nvSpPr>
        <p:spPr>
          <a:xfrm>
            <a:off x="896111" y="1470660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1700" y="1221739"/>
            <a:ext cx="6005195" cy="13931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latin typeface="Arial"/>
                <a:cs typeface="Arial"/>
              </a:rPr>
              <a:t>Introduction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and Learning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Objectives</a:t>
            </a:r>
            <a:endParaRPr sz="1200">
              <a:latin typeface="Arial"/>
              <a:cs typeface="Arial"/>
            </a:endParaRPr>
          </a:p>
          <a:p>
            <a:pPr marL="12700" marR="5080" indent="-635">
              <a:lnSpc>
                <a:spcPct val="140900"/>
              </a:lnSpc>
              <a:spcBef>
                <a:spcPts val="15"/>
              </a:spcBef>
            </a:pP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lesson outlines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programs.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should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take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about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15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minutes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complete.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After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completing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lesson,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should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correctly: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Recognize how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 operates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Recognize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 violations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should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reported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705090" cy="223139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11302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Compliance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Program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Requirement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640"/>
              </a:spcBef>
            </a:pP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Centers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&amp;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Medicaid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(CMS)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requires Sponsors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-5" dirty="0">
                <a:latin typeface="Arial"/>
                <a:cs typeface="Arial"/>
              </a:rPr>
              <a:t> implement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maintain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5" dirty="0">
                <a:latin typeface="Arial"/>
                <a:cs typeface="Arial"/>
              </a:rPr>
              <a:t> its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dirty="0">
                <a:latin typeface="Arial"/>
                <a:cs typeface="Arial"/>
              </a:rPr>
              <a:t> Parts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D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plans.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 must: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58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Articulate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demonstrate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organization’s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commitment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legal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ethical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Provide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guidance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 how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handle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 questions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concerns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Provide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guidance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 how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identify 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violations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089900" cy="284734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49719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dirty="0">
                <a:latin typeface="Arial"/>
                <a:cs typeface="Arial"/>
              </a:rPr>
              <a:t>What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Is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an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Effective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Compliance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Program?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fosters</a:t>
            </a:r>
            <a:r>
              <a:rPr sz="1100" dirty="0">
                <a:latin typeface="Arial"/>
                <a:cs typeface="Arial"/>
              </a:rPr>
              <a:t> a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culture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within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organization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minimum: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Prevents,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detects,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corrects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dirty="0">
                <a:latin typeface="Arial"/>
                <a:cs typeface="Arial"/>
              </a:rPr>
              <a:t>Is</a:t>
            </a:r>
            <a:r>
              <a:rPr sz="1100" spc="-5" dirty="0">
                <a:latin typeface="Arial"/>
                <a:cs typeface="Arial"/>
              </a:rPr>
              <a:t> fully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implemented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tailored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organization’s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unique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operations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circumstances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Has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adequate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resources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Promotes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organization’s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</a:t>
            </a:r>
            <a:r>
              <a:rPr sz="1100" spc="-10" dirty="0">
                <a:latin typeface="Arial"/>
                <a:cs typeface="Arial"/>
              </a:rPr>
              <a:t> of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Establishes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clear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lines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communication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</a:t>
            </a:r>
            <a:endParaRPr sz="1100">
              <a:latin typeface="Arial"/>
              <a:cs typeface="Arial"/>
            </a:endParaRPr>
          </a:p>
          <a:p>
            <a:pPr marL="13335" marR="5080" indent="-635">
              <a:lnSpc>
                <a:spcPts val="1270"/>
              </a:lnSpc>
              <a:spcBef>
                <a:spcPts val="325"/>
              </a:spcBef>
            </a:pP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essential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prevent,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detect,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correct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well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fraud,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waste,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abuse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(FWA).</a:t>
            </a:r>
            <a:r>
              <a:rPr sz="1100" dirty="0">
                <a:latin typeface="Arial"/>
                <a:cs typeface="Arial"/>
              </a:rPr>
              <a:t> It </a:t>
            </a:r>
            <a:r>
              <a:rPr sz="1100" spc="-5" dirty="0">
                <a:latin typeface="Arial"/>
                <a:cs typeface="Arial"/>
              </a:rPr>
              <a:t>must,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dirty="0">
                <a:latin typeface="Arial"/>
                <a:cs typeface="Arial"/>
              </a:rPr>
              <a:t> a </a:t>
            </a:r>
            <a:r>
              <a:rPr sz="1100" spc="-5" dirty="0">
                <a:latin typeface="Arial"/>
                <a:cs typeface="Arial"/>
              </a:rPr>
              <a:t>minimum,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include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seven</a:t>
            </a:r>
            <a:r>
              <a:rPr sz="1100" dirty="0">
                <a:latin typeface="Arial"/>
                <a:cs typeface="Arial"/>
              </a:rPr>
              <a:t> core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requirements.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238490" cy="35572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64578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Seven Core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Compliance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Program Requirements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100" spc="-5" dirty="0">
                <a:latin typeface="Arial"/>
                <a:cs typeface="Arial"/>
              </a:rPr>
              <a:t>CMS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include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seven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core</a:t>
            </a:r>
            <a:r>
              <a:rPr sz="1100" spc="-5" dirty="0">
                <a:latin typeface="Arial"/>
                <a:cs typeface="Arial"/>
              </a:rPr>
              <a:t> requirements: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1935" algn="l"/>
              </a:tabLst>
            </a:pPr>
            <a:r>
              <a:rPr sz="1100" b="1" spc="-5" dirty="0">
                <a:latin typeface="Arial"/>
                <a:cs typeface="Arial"/>
              </a:rPr>
              <a:t>Written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Policies,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Procedures,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and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Standards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of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Conduct</a:t>
            </a:r>
            <a:endParaRPr sz="1100">
              <a:latin typeface="Arial"/>
              <a:cs typeface="Arial"/>
            </a:endParaRPr>
          </a:p>
          <a:p>
            <a:pPr marL="241300" marR="144145" indent="-635">
              <a:lnSpc>
                <a:spcPts val="1260"/>
              </a:lnSpc>
              <a:spcBef>
                <a:spcPts val="250"/>
              </a:spcBef>
            </a:pPr>
            <a:r>
              <a:rPr sz="1100" dirty="0">
                <a:latin typeface="Arial"/>
                <a:cs typeface="Arial"/>
              </a:rPr>
              <a:t>These</a:t>
            </a:r>
            <a:r>
              <a:rPr sz="1100" spc="-5" dirty="0">
                <a:latin typeface="Arial"/>
                <a:cs typeface="Arial"/>
              </a:rPr>
              <a:t> articulate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Sponsor’s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commitment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comply with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applicable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Federal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State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describe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expectations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according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to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495"/>
              </a:spcBef>
              <a:buAutoNum type="arabicPeriod" startAt="2"/>
              <a:tabLst>
                <a:tab pos="241935" algn="l"/>
              </a:tabLst>
            </a:pPr>
            <a:r>
              <a:rPr sz="1100" b="1" spc="-5" dirty="0">
                <a:latin typeface="Arial"/>
                <a:cs typeface="Arial"/>
              </a:rPr>
              <a:t>Compliance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Officer,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Compliance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Committee,</a:t>
            </a:r>
            <a:r>
              <a:rPr sz="1100" b="1" spc="2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and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High-Level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Oversight</a:t>
            </a:r>
            <a:endParaRPr sz="1100">
              <a:latin typeface="Arial"/>
              <a:cs typeface="Arial"/>
            </a:endParaRPr>
          </a:p>
          <a:p>
            <a:pPr marL="241300" marR="5080">
              <a:lnSpc>
                <a:spcPts val="1260"/>
              </a:lnSpc>
              <a:spcBef>
                <a:spcPts val="260"/>
              </a:spcBef>
            </a:pP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Sponsor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must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designate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 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officer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committee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accountable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responsible</a:t>
            </a:r>
            <a:r>
              <a:rPr sz="1100" dirty="0">
                <a:latin typeface="Arial"/>
                <a:cs typeface="Arial"/>
              </a:rPr>
              <a:t> for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activities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dirty="0">
                <a:latin typeface="Arial"/>
                <a:cs typeface="Arial"/>
              </a:rPr>
              <a:t> status</a:t>
            </a:r>
            <a:r>
              <a:rPr sz="1100" spc="-10" dirty="0">
                <a:latin typeface="Arial"/>
                <a:cs typeface="Arial"/>
              </a:rPr>
              <a:t> of</a:t>
            </a:r>
            <a:r>
              <a:rPr sz="1100" dirty="0">
                <a:latin typeface="Arial"/>
                <a:cs typeface="Arial"/>
              </a:rPr>
              <a:t> the </a:t>
            </a:r>
            <a:r>
              <a:rPr sz="1100" spc="-5" dirty="0">
                <a:latin typeface="Arial"/>
                <a:cs typeface="Arial"/>
              </a:rPr>
              <a:t>compliance program,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including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issues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identified, investigated,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resolved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by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  <a:p>
            <a:pPr marL="241300" marR="216535">
              <a:lnSpc>
                <a:spcPts val="1270"/>
              </a:lnSpc>
              <a:spcBef>
                <a:spcPts val="595"/>
              </a:spcBef>
            </a:pP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Sponsor’s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senior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management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governing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body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must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engaged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exercise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reasonable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oversight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Sponsor’s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 program.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495"/>
              </a:spcBef>
              <a:buAutoNum type="arabicPeriod" startAt="3"/>
              <a:tabLst>
                <a:tab pos="241935" algn="l"/>
              </a:tabLst>
            </a:pPr>
            <a:r>
              <a:rPr sz="1100" b="1" spc="-5" dirty="0">
                <a:latin typeface="Arial"/>
                <a:cs typeface="Arial"/>
              </a:rPr>
              <a:t>Effective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Training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and</a:t>
            </a:r>
            <a:r>
              <a:rPr sz="1100" b="1" spc="-2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Education</a:t>
            </a:r>
            <a:endParaRPr sz="1100">
              <a:latin typeface="Arial"/>
              <a:cs typeface="Arial"/>
            </a:endParaRPr>
          </a:p>
          <a:p>
            <a:pPr marL="241300" marR="307340" indent="-635">
              <a:lnSpc>
                <a:spcPts val="1270"/>
              </a:lnSpc>
              <a:spcBef>
                <a:spcPts val="240"/>
              </a:spcBef>
            </a:pPr>
            <a:r>
              <a:rPr sz="1100" dirty="0">
                <a:latin typeface="Arial"/>
                <a:cs typeface="Arial"/>
              </a:rPr>
              <a:t>This</a:t>
            </a:r>
            <a:r>
              <a:rPr sz="1100" spc="-5" dirty="0">
                <a:latin typeface="Arial"/>
                <a:cs typeface="Arial"/>
              </a:rPr>
              <a:t> covers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elements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well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preventing,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detecting,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reporting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FWA.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Tailor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training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education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different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employees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their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responsibilities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job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functions.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419" y="147320"/>
            <a:ext cx="8360409" cy="27616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76834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Seven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Core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Compliance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Program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Requirements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(continued)</a:t>
            </a:r>
            <a:endParaRPr sz="12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45"/>
              </a:spcBef>
              <a:buAutoNum type="arabicPeriod" startAt="4"/>
              <a:tabLst>
                <a:tab pos="241935" algn="l"/>
              </a:tabLst>
            </a:pPr>
            <a:r>
              <a:rPr sz="1100" b="1" spc="-5" dirty="0">
                <a:latin typeface="Arial"/>
                <a:cs typeface="Arial"/>
              </a:rPr>
              <a:t>Effective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Lines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of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Communication</a:t>
            </a:r>
            <a:endParaRPr sz="1100">
              <a:latin typeface="Arial"/>
              <a:cs typeface="Arial"/>
            </a:endParaRPr>
          </a:p>
          <a:p>
            <a:pPr marL="241300" marR="323850" indent="-635">
              <a:lnSpc>
                <a:spcPts val="1270"/>
              </a:lnSpc>
              <a:spcBef>
                <a:spcPts val="240"/>
              </a:spcBef>
            </a:pPr>
            <a:r>
              <a:rPr sz="1100" spc="-5" dirty="0">
                <a:latin typeface="Arial"/>
                <a:cs typeface="Arial"/>
              </a:rPr>
              <a:t>Make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lines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communication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accessible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all,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ensure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confidentiality,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provide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methods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anonymous and good- </a:t>
            </a:r>
            <a:r>
              <a:rPr sz="1100" dirty="0">
                <a:latin typeface="Arial"/>
                <a:cs typeface="Arial"/>
              </a:rPr>
              <a:t> faith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issues reporting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first-tier, downstream,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related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entity (FDR) levels.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495"/>
              </a:spcBef>
              <a:buAutoNum type="arabicPeriod" startAt="5"/>
              <a:tabLst>
                <a:tab pos="241935" algn="l"/>
              </a:tabLst>
            </a:pPr>
            <a:r>
              <a:rPr sz="1100" b="1" spc="-5" dirty="0">
                <a:latin typeface="Arial"/>
                <a:cs typeface="Arial"/>
              </a:rPr>
              <a:t>Well-Publicized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Disciplinary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Standards</a:t>
            </a:r>
            <a:endParaRPr sz="1100">
              <a:latin typeface="Arial"/>
              <a:cs typeface="Arial"/>
            </a:endParaRPr>
          </a:p>
          <a:p>
            <a:pPr marL="241300">
              <a:lnSpc>
                <a:spcPct val="100000"/>
              </a:lnSpc>
              <a:spcBef>
                <a:spcPts val="155"/>
              </a:spcBef>
            </a:pPr>
            <a:r>
              <a:rPr sz="1100" spc="-5" dirty="0">
                <a:latin typeface="Arial"/>
                <a:cs typeface="Arial"/>
              </a:rPr>
              <a:t>Sponsor</a:t>
            </a:r>
            <a:r>
              <a:rPr sz="1100" dirty="0">
                <a:latin typeface="Arial"/>
                <a:cs typeface="Arial"/>
              </a:rPr>
              <a:t> must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enforce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 </a:t>
            </a:r>
            <a:r>
              <a:rPr sz="1100" dirty="0">
                <a:latin typeface="Arial"/>
                <a:cs typeface="Arial"/>
              </a:rPr>
              <a:t>through </a:t>
            </a:r>
            <a:r>
              <a:rPr sz="1100" spc="-5" dirty="0">
                <a:latin typeface="Arial"/>
                <a:cs typeface="Arial"/>
              </a:rPr>
              <a:t>well-publicized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disciplinary guidelines.</a:t>
            </a:r>
            <a:endParaRPr sz="1100">
              <a:latin typeface="Arial"/>
              <a:cs typeface="Arial"/>
            </a:endParaRPr>
          </a:p>
          <a:p>
            <a:pPr marL="240665" indent="-228600">
              <a:lnSpc>
                <a:spcPct val="100000"/>
              </a:lnSpc>
              <a:spcBef>
                <a:spcPts val="540"/>
              </a:spcBef>
              <a:buAutoNum type="arabicPeriod" startAt="6"/>
              <a:tabLst>
                <a:tab pos="241300" algn="l"/>
              </a:tabLst>
            </a:pPr>
            <a:r>
              <a:rPr sz="1100" b="1" spc="-5" dirty="0">
                <a:latin typeface="Arial"/>
                <a:cs typeface="Arial"/>
              </a:rPr>
              <a:t>Effective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System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for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Routine Monitoring,</a:t>
            </a:r>
            <a:r>
              <a:rPr sz="1100" b="1" spc="3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Auditing,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and Identifying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Compliance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Risks</a:t>
            </a:r>
            <a:endParaRPr sz="1100">
              <a:latin typeface="Arial"/>
              <a:cs typeface="Arial"/>
            </a:endParaRPr>
          </a:p>
          <a:p>
            <a:pPr marL="241300" marR="5080" indent="-635">
              <a:lnSpc>
                <a:spcPts val="1260"/>
              </a:lnSpc>
              <a:spcBef>
                <a:spcPts val="250"/>
              </a:spcBef>
            </a:pPr>
            <a:r>
              <a:rPr sz="1100" spc="-5" dirty="0">
                <a:latin typeface="Arial"/>
                <a:cs typeface="Arial"/>
              </a:rPr>
              <a:t>Conduct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routine monitoring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auditing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Sponsor’s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FDR’s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operations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evaluate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with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CMS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requirements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well </a:t>
            </a:r>
            <a:r>
              <a:rPr sz="1100" spc="-5" dirty="0">
                <a:latin typeface="Arial"/>
                <a:cs typeface="Arial"/>
              </a:rPr>
              <a:t> as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overall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effectiveness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239" y="2949962"/>
            <a:ext cx="45974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10" dirty="0">
                <a:latin typeface="Arial"/>
                <a:cs typeface="Arial"/>
              </a:rPr>
              <a:t>N</a:t>
            </a:r>
            <a:r>
              <a:rPr sz="1100" b="1" spc="5" dirty="0">
                <a:latin typeface="Arial"/>
                <a:cs typeface="Arial"/>
              </a:rPr>
              <a:t>O</a:t>
            </a:r>
            <a:r>
              <a:rPr sz="1100" b="1" spc="-15" dirty="0">
                <a:latin typeface="Arial"/>
                <a:cs typeface="Arial"/>
              </a:rPr>
              <a:t>T</a:t>
            </a:r>
            <a:r>
              <a:rPr sz="1100" b="1" spc="-5" dirty="0">
                <a:latin typeface="Arial"/>
                <a:cs typeface="Arial"/>
              </a:rPr>
              <a:t>E</a:t>
            </a:r>
            <a:r>
              <a:rPr sz="1100" b="1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5996" y="2949961"/>
            <a:ext cx="7007225" cy="35687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>
              <a:lnSpc>
                <a:spcPts val="1280"/>
              </a:lnSpc>
              <a:spcBef>
                <a:spcPts val="180"/>
              </a:spcBef>
            </a:pPr>
            <a:r>
              <a:rPr sz="1100" spc="-5" dirty="0">
                <a:latin typeface="Arial"/>
                <a:cs typeface="Arial"/>
              </a:rPr>
              <a:t>Sponsors must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ensure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FDRs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performing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delegated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administrative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care</a:t>
            </a:r>
            <a:r>
              <a:rPr sz="1100" spc="-5" dirty="0">
                <a:latin typeface="Arial"/>
                <a:cs typeface="Arial"/>
              </a:rPr>
              <a:t> service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functions concerning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Sponsor’s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dirty="0">
                <a:latin typeface="Arial"/>
                <a:cs typeface="Arial"/>
              </a:rPr>
              <a:t>D </a:t>
            </a:r>
            <a:r>
              <a:rPr sz="1100" spc="-5" dirty="0">
                <a:latin typeface="Arial"/>
                <a:cs typeface="Arial"/>
              </a:rPr>
              <a:t>program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comply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with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 requirements.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559" y="3328523"/>
            <a:ext cx="8098155" cy="40068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100" b="1" spc="-5" dirty="0">
                <a:latin typeface="Arial"/>
                <a:cs typeface="Arial"/>
              </a:rPr>
              <a:t>7.</a:t>
            </a:r>
            <a:r>
              <a:rPr sz="1100" b="1" spc="58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Procedures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and System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for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Prompt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Response</a:t>
            </a:r>
            <a:r>
              <a:rPr sz="1100" b="1" dirty="0">
                <a:latin typeface="Arial"/>
                <a:cs typeface="Arial"/>
              </a:rPr>
              <a:t> to</a:t>
            </a:r>
            <a:r>
              <a:rPr sz="1100" b="1" spc="-5" dirty="0">
                <a:latin typeface="Arial"/>
                <a:cs typeface="Arial"/>
              </a:rPr>
              <a:t> Compliance Issues</a:t>
            </a:r>
            <a:endParaRPr sz="11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155"/>
              </a:spcBef>
            </a:pP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Sponsor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must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use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measures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respond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promptly</a:t>
            </a:r>
            <a:r>
              <a:rPr sz="1100" dirty="0">
                <a:latin typeface="Arial"/>
                <a:cs typeface="Arial"/>
              </a:rPr>
              <a:t> to </a:t>
            </a:r>
            <a:r>
              <a:rPr sz="1100" spc="-5" dirty="0">
                <a:latin typeface="Arial"/>
                <a:cs typeface="Arial"/>
              </a:rPr>
              <a:t>non-compliance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undertake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appropriate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corrective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action.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737475" cy="173037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14540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Compliance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Training: Sponsors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and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Their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FDRs</a:t>
            </a:r>
            <a:endParaRPr sz="1200">
              <a:latin typeface="Arial"/>
              <a:cs typeface="Arial"/>
            </a:endParaRPr>
          </a:p>
          <a:p>
            <a:pPr marL="12700" marR="5080" indent="-635">
              <a:lnSpc>
                <a:spcPct val="95900"/>
              </a:lnSpc>
              <a:spcBef>
                <a:spcPts val="610"/>
              </a:spcBef>
            </a:pPr>
            <a:r>
              <a:rPr sz="1100" spc="-5" dirty="0">
                <a:latin typeface="Arial"/>
                <a:cs typeface="Arial"/>
              </a:rPr>
              <a:t>CMS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expects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will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apply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training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requirements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“effective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lines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communication”</a:t>
            </a:r>
            <a:r>
              <a:rPr sz="1100" dirty="0">
                <a:latin typeface="Arial"/>
                <a:cs typeface="Arial"/>
              </a:rPr>
              <a:t> to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FDRs.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Having </a:t>
            </a:r>
            <a:r>
              <a:rPr sz="1100" spc="-5" dirty="0">
                <a:latin typeface="Arial"/>
                <a:cs typeface="Arial"/>
              </a:rPr>
              <a:t> “effective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lines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communication”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means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employees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Sponsor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Sponsor’s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FDRs have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several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avenues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 concerns.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599045" cy="22790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0634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Ethics: Do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the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Right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Thing!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 Program,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must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yourself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 ethical 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legal manner.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It’s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about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right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thing!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dirty="0">
                <a:latin typeface="Arial"/>
                <a:cs typeface="Arial"/>
              </a:rPr>
              <a:t>Act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fairly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honestly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Adhere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high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ethical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Comply with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applicable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laws,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regulations,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CMS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requirements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Report suspected</a:t>
            </a:r>
            <a:r>
              <a:rPr sz="1100" spc="-10" dirty="0">
                <a:latin typeface="Arial"/>
                <a:cs typeface="Arial"/>
              </a:rPr>
              <a:t> violations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217534" cy="27616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62483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10" dirty="0">
                <a:latin typeface="Arial"/>
                <a:cs typeface="Arial"/>
              </a:rPr>
              <a:t>How</a:t>
            </a:r>
            <a:r>
              <a:rPr sz="1200" b="1" spc="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Do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You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Know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What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Is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Expected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 </a:t>
            </a:r>
            <a:r>
              <a:rPr sz="1200" b="1" spc="-10" dirty="0">
                <a:latin typeface="Arial"/>
                <a:cs typeface="Arial"/>
              </a:rPr>
              <a:t>You?</a:t>
            </a:r>
            <a:endParaRPr sz="1200">
              <a:latin typeface="Arial"/>
              <a:cs typeface="Arial"/>
            </a:endParaRPr>
          </a:p>
          <a:p>
            <a:pPr marL="12700" marR="267335">
              <a:lnSpc>
                <a:spcPts val="1270"/>
              </a:lnSpc>
              <a:spcBef>
                <a:spcPts val="640"/>
              </a:spcBef>
            </a:pPr>
            <a:r>
              <a:rPr sz="1100" spc="-5" dirty="0">
                <a:latin typeface="Arial"/>
                <a:cs typeface="Arial"/>
              </a:rPr>
              <a:t>Now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you’ve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read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general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ethical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guidelines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previous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page,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know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what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expected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specific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situation?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565"/>
              </a:spcBef>
            </a:pPr>
            <a:r>
              <a:rPr sz="1100" spc="-5" dirty="0">
                <a:latin typeface="Arial"/>
                <a:cs typeface="Arial"/>
              </a:rPr>
              <a:t>Standards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(or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Code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Conduct)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state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5" dirty="0">
                <a:latin typeface="Arial"/>
                <a:cs typeface="Arial"/>
              </a:rPr>
              <a:t> organization’s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expectations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their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operational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principles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values.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Organizational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vary.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organization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should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tailor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content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individual </a:t>
            </a:r>
            <a:r>
              <a:rPr sz="1100" spc="-5" dirty="0">
                <a:latin typeface="Arial"/>
                <a:cs typeface="Arial"/>
              </a:rPr>
              <a:t> organization’s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culture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business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operations.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Ask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management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where to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locate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organization’s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100" spc="-5" dirty="0">
                <a:latin typeface="Arial"/>
                <a:cs typeface="Arial"/>
              </a:rPr>
              <a:t>Reporting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violations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suspected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everyone’s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responsibility.</a:t>
            </a:r>
            <a:endParaRPr sz="1100">
              <a:latin typeface="Arial"/>
              <a:cs typeface="Arial"/>
            </a:endParaRPr>
          </a:p>
          <a:p>
            <a:pPr marL="12700" marR="487680">
              <a:lnSpc>
                <a:spcPts val="1260"/>
              </a:lnSpc>
              <a:spcBef>
                <a:spcPts val="660"/>
              </a:spcBef>
            </a:pP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organization’s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Policies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Procedures should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identify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obligation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tell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report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suspected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061244" y="7265944"/>
            <a:ext cx="9588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dirty="0">
                <a:latin typeface="Times New Roman"/>
                <a:cs typeface="Times New Roman"/>
              </a:rPr>
              <a:t>2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145542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TABLE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OF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CONTENTS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147320"/>
            <a:ext cx="3074035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General 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27654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TABLE</a:t>
            </a:r>
            <a:r>
              <a:rPr spc="-30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spc="-5" dirty="0"/>
              <a:t>CONTENTS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58900" y="1184284"/>
            <a:ext cx="7799705" cy="199199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635"/>
              </a:spcBef>
            </a:pPr>
            <a:r>
              <a:rPr sz="1400" spc="-5" dirty="0">
                <a:latin typeface="Times New Roman"/>
                <a:cs typeface="Times New Roman"/>
                <a:hlinkClick r:id="rId2" action="ppaction://hlinksldjump"/>
              </a:rPr>
              <a:t>ACRONYMS......................................................................................................................................................</a:t>
            </a:r>
            <a:r>
              <a:rPr sz="1400" spc="55" dirty="0">
                <a:latin typeface="Times New Roman"/>
                <a:cs typeface="Times New Roman"/>
                <a:hlinkClick r:id="rId2" action="ppaction://hlinksldjump"/>
              </a:rPr>
              <a:t> </a:t>
            </a:r>
            <a:r>
              <a:rPr sz="1400" dirty="0">
                <a:latin typeface="Times New Roman"/>
                <a:cs typeface="Times New Roman"/>
                <a:hlinkClick r:id="rId2" action="ppaction://hlinksldjump"/>
              </a:rPr>
              <a:t>3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40"/>
              </a:spcBef>
            </a:pPr>
            <a:r>
              <a:rPr sz="1400" spc="-5" dirty="0">
                <a:latin typeface="Times New Roman"/>
                <a:cs typeface="Times New Roman"/>
                <a:hlinkClick r:id="rId3" action="ppaction://hlinksldjump"/>
              </a:rPr>
              <a:t>TITLE</a:t>
            </a:r>
            <a:r>
              <a:rPr sz="1400" spc="-35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3" action="ppaction://hlinksldjump"/>
              </a:rPr>
              <a:t>.................................................................................................................................................................</a:t>
            </a:r>
            <a:r>
              <a:rPr sz="1400" spc="-35" dirty="0">
                <a:latin typeface="Times New Roman"/>
                <a:cs typeface="Times New Roman"/>
                <a:hlinkClick r:id="rId3" action="ppaction://hlinksldjump"/>
              </a:rPr>
              <a:t> </a:t>
            </a:r>
            <a:r>
              <a:rPr sz="1400" dirty="0">
                <a:latin typeface="Times New Roman"/>
                <a:cs typeface="Times New Roman"/>
                <a:hlinkClick r:id="rId3" action="ppaction://hlinksldjump"/>
              </a:rPr>
              <a:t>4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31500"/>
              </a:lnSpc>
            </a:pPr>
            <a:r>
              <a:rPr sz="1400" spc="-5" dirty="0">
                <a:latin typeface="Times New Roman"/>
                <a:cs typeface="Times New Roman"/>
                <a:hlinkClick r:id="rId4" action="ppaction://hlinksldjump"/>
              </a:rPr>
              <a:t>INTRODUCTION .............................................................................................................................................. </a:t>
            </a:r>
            <a:r>
              <a:rPr sz="1400" dirty="0">
                <a:latin typeface="Times New Roman"/>
                <a:cs typeface="Times New Roman"/>
                <a:hlinkClick r:id="rId4" action="ppaction://hlinksldjump"/>
              </a:rPr>
              <a:t>5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5" action="ppaction://hlinksldjump"/>
              </a:rPr>
              <a:t>LESSON: COMPLIANCE PROGRAM TRAINING...................................................................................... </a:t>
            </a:r>
            <a:r>
              <a:rPr sz="1400" spc="5" dirty="0">
                <a:latin typeface="Times New Roman"/>
                <a:cs typeface="Times New Roman"/>
                <a:hlinkClick r:id="rId5" action="ppaction://hlinksldjump"/>
              </a:rPr>
              <a:t>12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6" action="ppaction://hlinksldjump"/>
              </a:rPr>
              <a:t>POST-ASSESSMENT......................................................................................................................................</a:t>
            </a:r>
            <a:r>
              <a:rPr sz="1400" spc="10" dirty="0">
                <a:latin typeface="Times New Roman"/>
                <a:cs typeface="Times New Roman"/>
                <a:hlinkClick r:id="rId6" action="ppaction://hlinksldjump"/>
              </a:rPr>
              <a:t> </a:t>
            </a:r>
            <a:r>
              <a:rPr sz="1400" spc="5" dirty="0">
                <a:latin typeface="Times New Roman"/>
                <a:cs typeface="Times New Roman"/>
                <a:hlinkClick r:id="rId6" action="ppaction://hlinksldjump"/>
              </a:rPr>
              <a:t>33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400" spc="-5" dirty="0">
                <a:latin typeface="Times New Roman"/>
                <a:cs typeface="Times New Roman"/>
                <a:hlinkClick r:id="rId7" action="ppaction://hlinksldjump"/>
              </a:rPr>
              <a:t>APPENDIX</a:t>
            </a:r>
            <a:r>
              <a:rPr sz="1400" spc="5" dirty="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7" action="ppaction://hlinksldjump"/>
              </a:rPr>
              <a:t>A:</a:t>
            </a:r>
            <a:r>
              <a:rPr sz="1400" spc="20" dirty="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7" action="ppaction://hlinksldjump"/>
              </a:rPr>
              <a:t>RESOURCES</a:t>
            </a:r>
            <a:r>
              <a:rPr sz="1400" spc="-65" dirty="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7" action="ppaction://hlinksldjump"/>
              </a:rPr>
              <a:t>.........................................................................................................................</a:t>
            </a:r>
            <a:r>
              <a:rPr sz="1400" spc="-65" dirty="0">
                <a:latin typeface="Times New Roman"/>
                <a:cs typeface="Times New Roman"/>
                <a:hlinkClick r:id="rId7" action="ppaction://hlinksldjump"/>
              </a:rPr>
              <a:t> </a:t>
            </a:r>
            <a:r>
              <a:rPr sz="1400" spc="5" dirty="0">
                <a:latin typeface="Times New Roman"/>
                <a:cs typeface="Times New Roman"/>
                <a:hlinkClick r:id="rId7" action="ppaction://hlinksldjump"/>
              </a:rPr>
              <a:t>44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400" spc="-5" dirty="0">
                <a:latin typeface="Times New Roman"/>
                <a:cs typeface="Times New Roman"/>
                <a:hlinkClick r:id="rId8" action="ppaction://hlinksldjump"/>
              </a:rPr>
              <a:t>APPENDIX</a:t>
            </a:r>
            <a:r>
              <a:rPr sz="1400" dirty="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8" action="ppaction://hlinksldjump"/>
              </a:rPr>
              <a:t>B:</a:t>
            </a:r>
            <a:r>
              <a:rPr sz="1400" spc="15" dirty="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sz="1400" dirty="0">
                <a:latin typeface="Times New Roman"/>
                <a:cs typeface="Times New Roman"/>
                <a:hlinkClick r:id="rId8" action="ppaction://hlinksldjump"/>
              </a:rPr>
              <a:t>JOB</a:t>
            </a:r>
            <a:r>
              <a:rPr sz="1400" spc="10" dirty="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8" action="ppaction://hlinksldjump"/>
              </a:rPr>
              <a:t>AIDS</a:t>
            </a:r>
            <a:r>
              <a:rPr sz="1400" spc="-90" dirty="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sz="1400" spc="-5" dirty="0">
                <a:latin typeface="Times New Roman"/>
                <a:cs typeface="Times New Roman"/>
                <a:hlinkClick r:id="rId8" action="ppaction://hlinksldjump"/>
              </a:rPr>
              <a:t>...............................................................................................................................</a:t>
            </a:r>
            <a:r>
              <a:rPr sz="1400" spc="-70" dirty="0">
                <a:latin typeface="Times New Roman"/>
                <a:cs typeface="Times New Roman"/>
                <a:hlinkClick r:id="rId8" action="ppaction://hlinksldjump"/>
              </a:rPr>
              <a:t> </a:t>
            </a:r>
            <a:r>
              <a:rPr sz="1400" spc="5" dirty="0">
                <a:latin typeface="Times New Roman"/>
                <a:cs typeface="Times New Roman"/>
                <a:hlinkClick r:id="rId8" action="ppaction://hlinksldjump"/>
              </a:rPr>
              <a:t>46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161020" cy="15703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56895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dirty="0">
                <a:latin typeface="Arial"/>
                <a:cs typeface="Arial"/>
              </a:rPr>
              <a:t>What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Is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Non-Compliance?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640"/>
              </a:spcBef>
            </a:pPr>
            <a:r>
              <a:rPr sz="1100" spc="-5" dirty="0">
                <a:latin typeface="Arial"/>
                <a:cs typeface="Arial"/>
              </a:rPr>
              <a:t>Non-compliance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" dirty="0">
                <a:latin typeface="Arial"/>
                <a:cs typeface="Arial"/>
              </a:rPr>
              <a:t>does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conform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law,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Federal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care</a:t>
            </a:r>
            <a:r>
              <a:rPr sz="1100" spc="-5" dirty="0">
                <a:latin typeface="Arial"/>
                <a:cs typeface="Arial"/>
              </a:rPr>
              <a:t> program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requirements,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 organization’s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ethical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business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policies.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CMS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identified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following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dirty="0">
                <a:latin typeface="Arial"/>
                <a:cs typeface="Arial"/>
              </a:rPr>
              <a:t> Parts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 high</a:t>
            </a:r>
            <a:r>
              <a:rPr sz="1100" spc="-5" dirty="0">
                <a:latin typeface="Arial"/>
                <a:cs typeface="Arial"/>
              </a:rPr>
              <a:t> risk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areas: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0379" y="1728311"/>
            <a:ext cx="3587115" cy="1644014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2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Agent/broker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misrepresentation</a:t>
            </a:r>
            <a:endParaRPr sz="1100">
              <a:latin typeface="Arial"/>
              <a:cs typeface="Arial"/>
            </a:endParaRPr>
          </a:p>
          <a:p>
            <a:pPr marL="241300" marR="5080" indent="-229235">
              <a:lnSpc>
                <a:spcPts val="1260"/>
              </a:lnSpc>
              <a:spcBef>
                <a:spcPts val="41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Appeals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grievance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review </a:t>
            </a:r>
            <a:r>
              <a:rPr sz="1100" dirty="0">
                <a:latin typeface="Arial"/>
                <a:cs typeface="Arial"/>
              </a:rPr>
              <a:t>(for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example, coverage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organization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determinations)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29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Beneficiary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notices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Conflicts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interest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Claims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processing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Credentialing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provider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networks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Documentation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Timeliness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requirements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74023" y="1728171"/>
            <a:ext cx="3375660" cy="143510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2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Ethics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FDR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oversight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monitoring</a:t>
            </a:r>
            <a:endParaRPr sz="1100">
              <a:latin typeface="Arial"/>
              <a:cs typeface="Arial"/>
            </a:endParaRPr>
          </a:p>
          <a:p>
            <a:pPr marL="241300" marR="5080" indent="-229235">
              <a:lnSpc>
                <a:spcPts val="1270"/>
              </a:lnSpc>
              <a:spcBef>
                <a:spcPts val="39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Insurance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Portability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Accountability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Act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(HIPAA)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28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Marketing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enrollment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Pharmacy,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formulary,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benefit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administration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Quality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1700" y="3576320"/>
            <a:ext cx="8093709" cy="3536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635">
              <a:lnSpc>
                <a:spcPts val="1260"/>
              </a:lnSpc>
              <a:spcBef>
                <a:spcPts val="195"/>
              </a:spcBef>
            </a:pPr>
            <a:r>
              <a:rPr sz="1100" spc="-5" dirty="0">
                <a:latin typeface="Arial"/>
                <a:cs typeface="Arial"/>
              </a:rPr>
              <a:t>For</a:t>
            </a:r>
            <a:r>
              <a:rPr sz="1100" dirty="0">
                <a:latin typeface="Arial"/>
                <a:cs typeface="Arial"/>
              </a:rPr>
              <a:t> more </a:t>
            </a:r>
            <a:r>
              <a:rPr sz="1100" spc="-5" dirty="0">
                <a:latin typeface="Arial"/>
                <a:cs typeface="Arial"/>
              </a:rPr>
              <a:t>information,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refer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Guidelines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Medicare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Prescription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Drug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Benefit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Manual</a:t>
            </a:r>
            <a:r>
              <a:rPr sz="1100" spc="2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Medicare </a:t>
            </a:r>
            <a:r>
              <a:rPr sz="110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Managed Care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Manual</a:t>
            </a:r>
            <a:r>
              <a:rPr sz="1100" spc="-5" dirty="0">
                <a:latin typeface="Arial"/>
                <a:cs typeface="Arial"/>
                <a:hlinkClick r:id="rId3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4875" y="4136034"/>
            <a:ext cx="7953375" cy="265747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300"/>
              </a:spcBef>
            </a:pPr>
            <a:r>
              <a:rPr sz="1200" b="1" spc="-10" dirty="0">
                <a:latin typeface="Arial"/>
                <a:cs typeface="Arial"/>
              </a:rPr>
              <a:t>Know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the Consequences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Non-Compliance</a:t>
            </a:r>
            <a:endParaRPr sz="1200">
              <a:latin typeface="Arial"/>
              <a:cs typeface="Arial"/>
            </a:endParaRPr>
          </a:p>
          <a:p>
            <a:pPr marL="95885">
              <a:lnSpc>
                <a:spcPct val="100000"/>
              </a:lnSpc>
              <a:spcBef>
                <a:spcPts val="555"/>
              </a:spcBef>
            </a:pPr>
            <a:r>
              <a:rPr sz="1100" spc="-5" dirty="0">
                <a:latin typeface="Arial"/>
                <a:cs typeface="Arial"/>
              </a:rPr>
              <a:t>Failure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follow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requirements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CMS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guidance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can </a:t>
            </a:r>
            <a:r>
              <a:rPr sz="1100" spc="-5" dirty="0">
                <a:latin typeface="Arial"/>
                <a:cs typeface="Arial"/>
              </a:rPr>
              <a:t>lead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serious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consequences,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including:</a:t>
            </a:r>
            <a:endParaRPr sz="1100">
              <a:latin typeface="Arial"/>
              <a:cs typeface="Arial"/>
            </a:endParaRPr>
          </a:p>
          <a:p>
            <a:pPr marL="553085" indent="-229235">
              <a:lnSpc>
                <a:spcPct val="100000"/>
              </a:lnSpc>
              <a:spcBef>
                <a:spcPts val="610"/>
              </a:spcBef>
              <a:buFont typeface="Symbol"/>
              <a:buChar char=""/>
              <a:tabLst>
                <a:tab pos="553085" algn="l"/>
                <a:tab pos="553720" algn="l"/>
              </a:tabLst>
            </a:pPr>
            <a:r>
              <a:rPr sz="1100" spc="-5" dirty="0">
                <a:latin typeface="Arial"/>
                <a:cs typeface="Arial"/>
              </a:rPr>
              <a:t>Contract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termination</a:t>
            </a:r>
            <a:endParaRPr sz="1100">
              <a:latin typeface="Arial"/>
              <a:cs typeface="Arial"/>
            </a:endParaRPr>
          </a:p>
          <a:p>
            <a:pPr marL="553085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553085" algn="l"/>
                <a:tab pos="553720" algn="l"/>
              </a:tabLst>
            </a:pPr>
            <a:r>
              <a:rPr sz="1100" spc="-5" dirty="0">
                <a:latin typeface="Arial"/>
                <a:cs typeface="Arial"/>
              </a:rPr>
              <a:t>Criminal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penalties</a:t>
            </a:r>
            <a:endParaRPr sz="1100">
              <a:latin typeface="Arial"/>
              <a:cs typeface="Arial"/>
            </a:endParaRPr>
          </a:p>
          <a:p>
            <a:pPr marL="553720" indent="-229870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553085" algn="l"/>
                <a:tab pos="554355" algn="l"/>
              </a:tabLst>
            </a:pPr>
            <a:r>
              <a:rPr sz="1100" spc="-5" dirty="0">
                <a:latin typeface="Arial"/>
                <a:cs typeface="Arial"/>
              </a:rPr>
              <a:t>Exclusion</a:t>
            </a:r>
            <a:r>
              <a:rPr sz="1100" dirty="0">
                <a:latin typeface="Arial"/>
                <a:cs typeface="Arial"/>
              </a:rPr>
              <a:t> from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participating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Federal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programs</a:t>
            </a:r>
            <a:endParaRPr sz="1100">
              <a:latin typeface="Arial"/>
              <a:cs typeface="Arial"/>
            </a:endParaRPr>
          </a:p>
          <a:p>
            <a:pPr marL="553720" indent="-229870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553085" algn="l"/>
                <a:tab pos="554355" algn="l"/>
              </a:tabLst>
            </a:pPr>
            <a:r>
              <a:rPr sz="1100" spc="-5" dirty="0">
                <a:latin typeface="Arial"/>
                <a:cs typeface="Arial"/>
              </a:rPr>
              <a:t>Civil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monetary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penalties</a:t>
            </a:r>
            <a:endParaRPr sz="1100">
              <a:latin typeface="Arial"/>
              <a:cs typeface="Arial"/>
            </a:endParaRPr>
          </a:p>
          <a:p>
            <a:pPr marL="96520" marR="494030">
              <a:lnSpc>
                <a:spcPts val="1270"/>
              </a:lnSpc>
              <a:spcBef>
                <a:spcPts val="325"/>
              </a:spcBef>
            </a:pPr>
            <a:r>
              <a:rPr sz="1100" spc="-5" dirty="0">
                <a:latin typeface="Arial"/>
                <a:cs typeface="Arial"/>
              </a:rPr>
              <a:t>Additionally,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must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have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disciplinary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behavior.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Those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who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engage</a:t>
            </a:r>
            <a:r>
              <a:rPr sz="1100" spc="-5" dirty="0">
                <a:latin typeface="Arial"/>
                <a:cs typeface="Arial"/>
              </a:rPr>
              <a:t> in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behavior </a:t>
            </a:r>
            <a:r>
              <a:rPr sz="1100" dirty="0">
                <a:latin typeface="Arial"/>
                <a:cs typeface="Arial"/>
              </a:rPr>
              <a:t>may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subject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any</a:t>
            </a:r>
            <a:r>
              <a:rPr sz="1100" spc="-10" dirty="0">
                <a:latin typeface="Arial"/>
                <a:cs typeface="Arial"/>
              </a:rPr>
              <a:t> of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following:</a:t>
            </a:r>
            <a:endParaRPr sz="1100">
              <a:latin typeface="Arial"/>
              <a:cs typeface="Arial"/>
            </a:endParaRPr>
          </a:p>
          <a:p>
            <a:pPr marL="553720" indent="-229870">
              <a:lnSpc>
                <a:spcPct val="100000"/>
              </a:lnSpc>
              <a:spcBef>
                <a:spcPts val="580"/>
              </a:spcBef>
              <a:buFont typeface="Symbol"/>
              <a:buChar char=""/>
              <a:tabLst>
                <a:tab pos="553085" algn="l"/>
                <a:tab pos="554355" algn="l"/>
              </a:tabLst>
            </a:pPr>
            <a:r>
              <a:rPr sz="1100" spc="-5" dirty="0">
                <a:latin typeface="Arial"/>
                <a:cs typeface="Arial"/>
              </a:rPr>
              <a:t>Mandatory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training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 </a:t>
            </a:r>
            <a:r>
              <a:rPr sz="1100" spc="-5" dirty="0">
                <a:latin typeface="Arial"/>
                <a:cs typeface="Arial"/>
              </a:rPr>
              <a:t>re-training</a:t>
            </a:r>
            <a:endParaRPr sz="1100">
              <a:latin typeface="Arial"/>
              <a:cs typeface="Arial"/>
            </a:endParaRPr>
          </a:p>
          <a:p>
            <a:pPr marL="55372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sz="1100" spc="-5" dirty="0">
                <a:latin typeface="Arial"/>
                <a:cs typeface="Arial"/>
              </a:rPr>
              <a:t>Disciplinary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action</a:t>
            </a:r>
            <a:endParaRPr sz="1100">
              <a:latin typeface="Arial"/>
              <a:cs typeface="Arial"/>
            </a:endParaRPr>
          </a:p>
          <a:p>
            <a:pPr marL="55372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sz="1100" spc="-5" dirty="0">
                <a:latin typeface="Arial"/>
                <a:cs typeface="Arial"/>
              </a:rPr>
              <a:t>Termination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914400"/>
          <a:ext cx="8232775" cy="6026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0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35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765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HYPERLINK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URL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TEXT/IMAGE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67945" marR="1831339">
                        <a:lnSpc>
                          <a:spcPts val="1150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https://www.cms.gov/Medicare/Prescription-Drug-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Coverage/PrescriptionDrugCovContra/Downloads/Chapter9.pdf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25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Medicare Prescription Drug Benefit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Manual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https://www.cms.gov/Regulations-and-Guidance/Guidance/Manuals/Downloads/mc86c21.pdf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Managed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Care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Manual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4778375" cy="37782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218567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100" b="1" spc="-5" dirty="0">
                <a:latin typeface="Arial"/>
                <a:cs typeface="Arial"/>
              </a:rPr>
              <a:t>NON-COMPLIANCE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AFFECTS </a:t>
            </a:r>
            <a:r>
              <a:rPr sz="1100" b="1" spc="-5" dirty="0">
                <a:latin typeface="Arial"/>
                <a:cs typeface="Arial"/>
              </a:rPr>
              <a:t>EVERYBODY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140900"/>
              </a:lnSpc>
              <a:spcBef>
                <a:spcPts val="25"/>
              </a:spcBef>
            </a:pPr>
            <a:r>
              <a:rPr sz="1100" spc="-5" dirty="0">
                <a:latin typeface="Arial"/>
                <a:cs typeface="Arial"/>
              </a:rPr>
              <a:t>Without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programs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prevent,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detect,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correct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risk: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Harm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beneficiaries,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such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1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10" dirty="0">
                <a:latin typeface="Arial"/>
                <a:cs typeface="Arial"/>
              </a:rPr>
              <a:t>D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spc="-10" dirty="0">
                <a:latin typeface="Arial"/>
                <a:cs typeface="Arial"/>
              </a:rPr>
              <a:t>l</a:t>
            </a:r>
            <a:r>
              <a:rPr sz="1100" spc="-5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y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d s</a:t>
            </a:r>
            <a:r>
              <a:rPr sz="1100" spc="-5" dirty="0">
                <a:latin typeface="Arial"/>
                <a:cs typeface="Arial"/>
              </a:rPr>
              <a:t>e</a:t>
            </a:r>
            <a:r>
              <a:rPr sz="1100" dirty="0">
                <a:latin typeface="Arial"/>
                <a:cs typeface="Arial"/>
              </a:rPr>
              <a:t>r</a:t>
            </a:r>
            <a:r>
              <a:rPr sz="1100" spc="-15" dirty="0">
                <a:latin typeface="Arial"/>
                <a:cs typeface="Arial"/>
              </a:rPr>
              <a:t>v</a:t>
            </a:r>
            <a:r>
              <a:rPr sz="1100" spc="-10" dirty="0">
                <a:latin typeface="Arial"/>
                <a:cs typeface="Arial"/>
              </a:rPr>
              <a:t>i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es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Denial</a:t>
            </a:r>
            <a:r>
              <a:rPr sz="1100" spc="-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benefits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Difficulty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using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providers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choice</a:t>
            </a:r>
            <a:endParaRPr sz="1100">
              <a:latin typeface="Arial"/>
              <a:cs typeface="Arial"/>
            </a:endParaRPr>
          </a:p>
          <a:p>
            <a:pPr marL="12700" marR="2683510" indent="227965">
              <a:lnSpc>
                <a:spcPct val="119100"/>
              </a:lnSpc>
              <a:spcBef>
                <a:spcPts val="6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dirty="0">
                <a:latin typeface="Arial"/>
                <a:cs typeface="Arial"/>
              </a:rPr>
              <a:t>Other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hurdles</a:t>
            </a:r>
            <a:r>
              <a:rPr sz="1100" spc="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care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Less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money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everyone,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due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to:</a:t>
            </a:r>
            <a:endParaRPr sz="11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610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sz="1100" spc="-5" dirty="0">
                <a:latin typeface="Arial"/>
                <a:cs typeface="Arial"/>
              </a:rPr>
              <a:t>High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insurance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copayments</a:t>
            </a:r>
            <a:endParaRPr sz="11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sz="1100" spc="-5" dirty="0">
                <a:latin typeface="Arial"/>
                <a:cs typeface="Arial"/>
              </a:rPr>
              <a:t>Higher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premiums</a:t>
            </a:r>
            <a:endParaRPr sz="11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sz="1100" spc="-5" dirty="0">
                <a:latin typeface="Arial"/>
                <a:cs typeface="Arial"/>
              </a:rPr>
              <a:t>Lower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benefits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individuals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employers</a:t>
            </a:r>
            <a:endParaRPr sz="11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sz="1100" spc="-5" dirty="0">
                <a:latin typeface="Arial"/>
                <a:cs typeface="Arial"/>
              </a:rPr>
              <a:t>Lower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Star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ratings</a:t>
            </a:r>
            <a:endParaRPr sz="1100">
              <a:latin typeface="Arial"/>
              <a:cs typeface="Arial"/>
            </a:endParaRPr>
          </a:p>
          <a:p>
            <a:pPr marL="470534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70534" algn="l"/>
                <a:tab pos="471170" algn="l"/>
              </a:tabLst>
            </a:pPr>
            <a:r>
              <a:rPr sz="1100" spc="-5" dirty="0">
                <a:latin typeface="Arial"/>
                <a:cs typeface="Arial"/>
              </a:rPr>
              <a:t>Lower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profits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9525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111" y="1101852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1700" y="1034420"/>
            <a:ext cx="3007995" cy="520065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1200" b="1" spc="-10" dirty="0">
                <a:latin typeface="Arial"/>
                <a:cs typeface="Arial"/>
              </a:rPr>
              <a:t>How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to Report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Potential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Non-Compliance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Employees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of </a:t>
            </a:r>
            <a:r>
              <a:rPr sz="1100" b="1" dirty="0">
                <a:latin typeface="Arial"/>
                <a:cs typeface="Arial"/>
              </a:rPr>
              <a:t>a</a:t>
            </a:r>
            <a:r>
              <a:rPr sz="1100" b="1" spc="-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Sponsor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79" y="1569894"/>
            <a:ext cx="3352800" cy="64897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09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Call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Medicare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 Officer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Make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report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through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organization’s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website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Call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Hotline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120" y="2221441"/>
            <a:ext cx="392874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First-Tier,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Downstream,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or Related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Entity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(FDR)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Employees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799" y="2430912"/>
            <a:ext cx="2631440" cy="64897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09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Talk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Manager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Supervisor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Call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Ethics/Compliance Help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Line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Report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120" y="3082458"/>
            <a:ext cx="89725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Arial"/>
                <a:cs typeface="Arial"/>
              </a:rPr>
              <a:t>Beneficiaries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379" y="3291929"/>
            <a:ext cx="3951604" cy="64897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409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Call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Sponsor’s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Hotline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Customer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Make</a:t>
            </a:r>
            <a:r>
              <a:rPr sz="1100" dirty="0">
                <a:latin typeface="Arial"/>
                <a:cs typeface="Arial"/>
              </a:rPr>
              <a:t> a </a:t>
            </a:r>
            <a:r>
              <a:rPr sz="1100" spc="-5" dirty="0">
                <a:latin typeface="Arial"/>
                <a:cs typeface="Arial"/>
              </a:rPr>
              <a:t>report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through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Sponsor’s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website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241300" algn="l"/>
                <a:tab pos="241935" algn="l"/>
              </a:tabLst>
            </a:pPr>
            <a:r>
              <a:rPr sz="1100" spc="-5" dirty="0">
                <a:latin typeface="Arial"/>
                <a:cs typeface="Arial"/>
              </a:rPr>
              <a:t>Call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1-800-Medicare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27395" y="1402689"/>
            <a:ext cx="3391535" cy="1771014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295"/>
              </a:spcBef>
            </a:pPr>
            <a:r>
              <a:rPr sz="1200" b="1" spc="-5" dirty="0">
                <a:latin typeface="Arial"/>
                <a:cs typeface="Arial"/>
              </a:rPr>
              <a:t>Don’t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Hesitate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to Report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Non-Compliance</a:t>
            </a:r>
            <a:endParaRPr sz="1200">
              <a:latin typeface="Arial"/>
              <a:cs typeface="Arial"/>
            </a:endParaRPr>
          </a:p>
          <a:p>
            <a:pPr marL="95885" marR="181610">
              <a:lnSpc>
                <a:spcPts val="1270"/>
              </a:lnSpc>
              <a:spcBef>
                <a:spcPts val="640"/>
              </a:spcBef>
            </a:pPr>
            <a:r>
              <a:rPr sz="1100" dirty="0">
                <a:latin typeface="Arial"/>
                <a:cs typeface="Arial"/>
              </a:rPr>
              <a:t>When</a:t>
            </a:r>
            <a:r>
              <a:rPr sz="1100" spc="-5" dirty="0">
                <a:latin typeface="Arial"/>
                <a:cs typeface="Arial"/>
              </a:rPr>
              <a:t> you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 suspected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 in </a:t>
            </a:r>
            <a:r>
              <a:rPr sz="1100" dirty="0">
                <a:latin typeface="Arial"/>
                <a:cs typeface="Arial"/>
              </a:rPr>
              <a:t> good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faith,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can’t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retaliate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against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you.</a:t>
            </a:r>
            <a:endParaRPr sz="1100">
              <a:latin typeface="Arial"/>
              <a:cs typeface="Arial"/>
            </a:endParaRPr>
          </a:p>
          <a:p>
            <a:pPr marL="95885" marR="312420">
              <a:lnSpc>
                <a:spcPts val="1270"/>
              </a:lnSpc>
              <a:spcBef>
                <a:spcPts val="590"/>
              </a:spcBef>
            </a:pPr>
            <a:r>
              <a:rPr sz="1100" spc="-5" dirty="0">
                <a:latin typeface="Arial"/>
                <a:cs typeface="Arial"/>
              </a:rPr>
              <a:t>Each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must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offer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methods that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are:</a:t>
            </a:r>
            <a:endParaRPr sz="1100">
              <a:latin typeface="Arial"/>
              <a:cs typeface="Arial"/>
            </a:endParaRPr>
          </a:p>
          <a:p>
            <a:pPr marL="553085" indent="-229235">
              <a:lnSpc>
                <a:spcPct val="100000"/>
              </a:lnSpc>
              <a:spcBef>
                <a:spcPts val="580"/>
              </a:spcBef>
              <a:buFont typeface="Symbol"/>
              <a:buChar char=""/>
              <a:tabLst>
                <a:tab pos="553085" algn="l"/>
                <a:tab pos="553720" algn="l"/>
              </a:tabLst>
            </a:pPr>
            <a:r>
              <a:rPr sz="1100" spc="-5" dirty="0">
                <a:latin typeface="Arial"/>
                <a:cs typeface="Arial"/>
              </a:rPr>
              <a:t>Anonymous</a:t>
            </a:r>
            <a:endParaRPr sz="1100">
              <a:latin typeface="Arial"/>
              <a:cs typeface="Arial"/>
            </a:endParaRPr>
          </a:p>
          <a:p>
            <a:pPr marL="553720" indent="-229870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553085" algn="l"/>
                <a:tab pos="554355" algn="l"/>
              </a:tabLst>
            </a:pPr>
            <a:r>
              <a:rPr sz="1100" spc="-5" dirty="0">
                <a:latin typeface="Arial"/>
                <a:cs typeface="Arial"/>
              </a:rPr>
              <a:t>Confidential</a:t>
            </a:r>
            <a:endParaRPr sz="1100">
              <a:latin typeface="Arial"/>
              <a:cs typeface="Arial"/>
            </a:endParaRPr>
          </a:p>
          <a:p>
            <a:pPr marL="553720" indent="-229235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553720" algn="l"/>
                <a:tab pos="554355" algn="l"/>
              </a:tabLst>
            </a:pPr>
            <a:r>
              <a:rPr sz="1100" spc="-5" dirty="0">
                <a:latin typeface="Arial"/>
                <a:cs typeface="Arial"/>
              </a:rPr>
              <a:t>Non-retaliatory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4645660" cy="251650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2053589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dirty="0">
                <a:latin typeface="Arial"/>
                <a:cs typeface="Arial"/>
              </a:rPr>
              <a:t>What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Happens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After</a:t>
            </a:r>
            <a:r>
              <a:rPr sz="1200" b="1" spc="-5" dirty="0">
                <a:latin typeface="Arial"/>
                <a:cs typeface="Arial"/>
              </a:rPr>
              <a:t> Non-Compliance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Is </a:t>
            </a:r>
            <a:r>
              <a:rPr sz="1200" b="1" spc="-5" dirty="0">
                <a:latin typeface="Arial"/>
                <a:cs typeface="Arial"/>
              </a:rPr>
              <a:t>Detected?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41800"/>
              </a:lnSpc>
              <a:spcBef>
                <a:spcPts val="5"/>
              </a:spcBef>
            </a:pPr>
            <a:r>
              <a:rPr sz="1100" spc="-5" dirty="0">
                <a:latin typeface="Arial"/>
                <a:cs typeface="Arial"/>
              </a:rPr>
              <a:t>Non-compliance must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investigated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immediately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corrected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promptly.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Internal monitoring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should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ensure: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1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No recurrence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same non-compliance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Ongoing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CMS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requirements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5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Efficient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internal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controls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Protected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enrollees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995284" cy="180467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4025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1100" b="1" spc="-5" dirty="0">
                <a:latin typeface="Arial"/>
                <a:cs typeface="Arial"/>
              </a:rPr>
              <a:t>What</a:t>
            </a:r>
            <a:r>
              <a:rPr sz="1100" b="1" spc="25" dirty="0">
                <a:latin typeface="Arial"/>
                <a:cs typeface="Arial"/>
              </a:rPr>
              <a:t> </a:t>
            </a:r>
            <a:r>
              <a:rPr sz="1100" b="1" spc="-15" dirty="0">
                <a:latin typeface="Arial"/>
                <a:cs typeface="Arial"/>
              </a:rPr>
              <a:t>Are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Internal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Monitoring and</a:t>
            </a:r>
            <a:r>
              <a:rPr sz="1100" b="1" spc="2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Audits?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100" b="1" spc="-5" dirty="0">
                <a:latin typeface="Arial"/>
                <a:cs typeface="Arial"/>
              </a:rPr>
              <a:t>Internal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monitoring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activities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include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regular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reviews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confirming</a:t>
            </a:r>
            <a:r>
              <a:rPr sz="1100" spc="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ongoing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taking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corrective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actions.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ts val="1280"/>
              </a:lnSpc>
              <a:spcBef>
                <a:spcPts val="615"/>
              </a:spcBef>
            </a:pPr>
            <a:r>
              <a:rPr sz="1100" b="1" spc="-5" dirty="0">
                <a:latin typeface="Arial"/>
                <a:cs typeface="Arial"/>
              </a:rPr>
              <a:t>Internal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auditing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 formal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review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with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particular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</a:t>
            </a:r>
            <a:r>
              <a:rPr sz="1100" dirty="0">
                <a:latin typeface="Arial"/>
                <a:cs typeface="Arial"/>
              </a:rPr>
              <a:t> (for </a:t>
            </a:r>
            <a:r>
              <a:rPr sz="1100" spc="-5" dirty="0">
                <a:latin typeface="Arial"/>
                <a:cs typeface="Arial"/>
              </a:rPr>
              <a:t>example, policies,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procedures,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laws,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regulations)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used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base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measures.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94932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14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6111" y="1098803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01700" y="1029715"/>
            <a:ext cx="4904105" cy="196024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200" b="1" spc="-5" dirty="0">
                <a:latin typeface="Arial"/>
                <a:cs typeface="Arial"/>
              </a:rPr>
              <a:t>Lesson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Summary</a:t>
            </a:r>
            <a:endParaRPr sz="1200">
              <a:latin typeface="Arial"/>
              <a:cs typeface="Arial"/>
            </a:endParaRPr>
          </a:p>
          <a:p>
            <a:pPr marL="12700" marR="5080" indent="-635">
              <a:lnSpc>
                <a:spcPct val="95900"/>
              </a:lnSpc>
              <a:spcBef>
                <a:spcPts val="610"/>
              </a:spcBef>
            </a:pPr>
            <a:r>
              <a:rPr sz="1100" spc="-5" dirty="0">
                <a:latin typeface="Arial"/>
                <a:cs typeface="Arial"/>
              </a:rPr>
              <a:t>Organizations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must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create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maintain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minimum,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meet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seven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core</a:t>
            </a:r>
            <a:r>
              <a:rPr sz="1100" spc="-5" dirty="0">
                <a:latin typeface="Arial"/>
                <a:cs typeface="Arial"/>
              </a:rPr>
              <a:t> requirements.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 effective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fosters a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culture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compliance.</a:t>
            </a:r>
            <a:endParaRPr sz="1100">
              <a:latin typeface="Arial"/>
              <a:cs typeface="Arial"/>
            </a:endParaRPr>
          </a:p>
          <a:p>
            <a:pPr marL="12700" marR="161925">
              <a:lnSpc>
                <a:spcPct val="95900"/>
              </a:lnSpc>
              <a:spcBef>
                <a:spcPts val="595"/>
              </a:spcBef>
            </a:pP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help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ensure compliance,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behave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ethically 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follow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organization’s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Standards</a:t>
            </a:r>
            <a:r>
              <a:rPr sz="1100" spc="-10" dirty="0">
                <a:latin typeface="Arial"/>
                <a:cs typeface="Arial"/>
              </a:rPr>
              <a:t> 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Conduct.</a:t>
            </a:r>
            <a:r>
              <a:rPr sz="1100" dirty="0">
                <a:latin typeface="Arial"/>
                <a:cs typeface="Arial"/>
              </a:rPr>
              <a:t> Watch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common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instances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non-compliance, and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suspected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non-compliance.</a:t>
            </a:r>
            <a:endParaRPr sz="1100">
              <a:latin typeface="Arial"/>
              <a:cs typeface="Arial"/>
            </a:endParaRPr>
          </a:p>
          <a:p>
            <a:pPr marL="12700" marR="91440">
              <a:lnSpc>
                <a:spcPts val="1260"/>
              </a:lnSpc>
              <a:spcBef>
                <a:spcPts val="640"/>
              </a:spcBef>
            </a:pPr>
            <a:r>
              <a:rPr sz="1100" spc="-5" dirty="0">
                <a:latin typeface="Arial"/>
                <a:cs typeface="Arial"/>
              </a:rPr>
              <a:t>Know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consequences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help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correct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with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corrective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action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 </a:t>
            </a:r>
            <a:r>
              <a:rPr sz="1100" dirty="0">
                <a:latin typeface="Arial"/>
                <a:cs typeface="Arial"/>
              </a:rPr>
              <a:t>that </a:t>
            </a:r>
            <a:r>
              <a:rPr sz="1100" spc="-5" dirty="0">
                <a:latin typeface="Arial"/>
                <a:cs typeface="Arial"/>
              </a:rPr>
              <a:t>includes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ongoing monitoring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auditing.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93129" y="1249019"/>
            <a:ext cx="3268979" cy="154432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05"/>
              </a:spcBef>
            </a:pPr>
            <a:r>
              <a:rPr sz="1200" b="1" spc="-5" dirty="0">
                <a:latin typeface="Arial"/>
                <a:cs typeface="Arial"/>
              </a:rPr>
              <a:t>Compliance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Is </a:t>
            </a:r>
            <a:r>
              <a:rPr sz="1200" b="1" spc="-5" dirty="0">
                <a:latin typeface="Arial"/>
                <a:cs typeface="Arial"/>
              </a:rPr>
              <a:t>Everyone’s Responsibility!</a:t>
            </a:r>
            <a:endParaRPr sz="1200">
              <a:latin typeface="Arial"/>
              <a:cs typeface="Arial"/>
            </a:endParaRPr>
          </a:p>
          <a:p>
            <a:pPr marL="95250" marR="215265">
              <a:lnSpc>
                <a:spcPts val="1280"/>
              </a:lnSpc>
              <a:spcBef>
                <a:spcPts val="605"/>
              </a:spcBef>
            </a:pPr>
            <a:r>
              <a:rPr sz="1100" b="1" spc="-5" dirty="0">
                <a:latin typeface="Arial"/>
                <a:cs typeface="Arial"/>
              </a:rPr>
              <a:t>Prevent: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Operate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within your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organization’s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ethical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expectations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prevent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non-compliance!</a:t>
            </a:r>
            <a:endParaRPr sz="1100">
              <a:latin typeface="Arial"/>
              <a:cs typeface="Arial"/>
            </a:endParaRPr>
          </a:p>
          <a:p>
            <a:pPr marL="95250" marR="144780" indent="-635">
              <a:lnSpc>
                <a:spcPts val="1280"/>
              </a:lnSpc>
              <a:spcBef>
                <a:spcPts val="575"/>
              </a:spcBef>
            </a:pPr>
            <a:r>
              <a:rPr sz="1100" b="1" spc="-5" dirty="0">
                <a:latin typeface="Arial"/>
                <a:cs typeface="Arial"/>
              </a:rPr>
              <a:t>Detect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&amp;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Report:</a:t>
            </a:r>
            <a:r>
              <a:rPr sz="1100" b="1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Report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detected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potential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compliance!</a:t>
            </a:r>
            <a:endParaRPr sz="1100">
              <a:latin typeface="Arial"/>
              <a:cs typeface="Arial"/>
            </a:endParaRPr>
          </a:p>
          <a:p>
            <a:pPr marL="95250" marR="478155">
              <a:lnSpc>
                <a:spcPts val="1280"/>
              </a:lnSpc>
              <a:spcBef>
                <a:spcPts val="570"/>
              </a:spcBef>
            </a:pPr>
            <a:r>
              <a:rPr sz="1100" b="1" spc="-5" dirty="0">
                <a:latin typeface="Arial"/>
                <a:cs typeface="Arial"/>
              </a:rPr>
              <a:t>Correct: </a:t>
            </a:r>
            <a:r>
              <a:rPr sz="1100" spc="-5" dirty="0">
                <a:latin typeface="Arial"/>
                <a:cs typeface="Arial"/>
              </a:rPr>
              <a:t>Correct non-compliance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protect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beneficiaries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save money!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559" y="147320"/>
            <a:ext cx="7614920" cy="15703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2221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Lesson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Review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640"/>
              </a:spcBef>
            </a:pPr>
            <a:r>
              <a:rPr sz="1100" spc="-5" dirty="0">
                <a:latin typeface="Arial"/>
                <a:cs typeface="Arial"/>
              </a:rPr>
              <a:t>Now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completed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lesson,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let’s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quick </a:t>
            </a:r>
            <a:r>
              <a:rPr sz="1100" spc="-5" dirty="0">
                <a:latin typeface="Arial"/>
                <a:cs typeface="Arial"/>
              </a:rPr>
              <a:t>knowledge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check. The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Post-Assessment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course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score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unaffected by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answering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following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questions.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188959" cy="274510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59689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16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Knowledge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Check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655"/>
              </a:spcBef>
            </a:pP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discover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unattended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email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address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fax </a:t>
            </a:r>
            <a:r>
              <a:rPr sz="1100" spc="-5" dirty="0">
                <a:latin typeface="Arial"/>
                <a:cs typeface="Arial"/>
              </a:rPr>
              <a:t>machine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office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receiving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beneficiary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appeals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requests.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suspect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one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processing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appeals.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What</a:t>
            </a:r>
            <a:r>
              <a:rPr sz="1100" spc="-5" dirty="0">
                <a:latin typeface="Arial"/>
                <a:cs typeface="Arial"/>
              </a:rPr>
              <a:t> should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do?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34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4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Contact law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enforcement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4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Nothing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C.</a:t>
            </a:r>
            <a:r>
              <a:rPr sz="1100" spc="5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Contact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department (via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hotline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other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mechanism)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D.</a:t>
            </a:r>
            <a:r>
              <a:rPr sz="1100" spc="5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Wait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confirm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someone is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processing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appeals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before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taking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further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action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E.</a:t>
            </a:r>
            <a:r>
              <a:rPr sz="1100" spc="53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Contact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supervisor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447" y="3221735"/>
            <a:ext cx="1236345" cy="299085"/>
          </a:xfrm>
          <a:prstGeom prst="rect">
            <a:avLst/>
          </a:prstGeom>
          <a:solidFill>
            <a:srgbClr val="000000"/>
          </a:solidFill>
          <a:ln w="6108">
            <a:solidFill>
              <a:srgbClr val="6633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67945" marR="525145">
              <a:lnSpc>
                <a:spcPts val="1150"/>
              </a:lnSpc>
              <a:spcBef>
                <a:spcPts val="25"/>
              </a:spcBef>
            </a:pP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CORR</a:t>
            </a:r>
            <a:r>
              <a:rPr sz="1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  ANSWER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447" y="3520433"/>
            <a:ext cx="1236345" cy="152400"/>
          </a:xfrm>
          <a:prstGeom prst="rect">
            <a:avLst/>
          </a:prstGeom>
          <a:ln w="6108">
            <a:solidFill>
              <a:srgbClr val="66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125"/>
              </a:lnSpc>
            </a:pPr>
            <a:r>
              <a:rPr sz="1000" spc="-5" dirty="0">
                <a:latin typeface="Times New Roman"/>
                <a:cs typeface="Times New Roman"/>
              </a:rPr>
              <a:t>C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211820" cy="336232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61975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Knowledge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Check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ts val="1260"/>
              </a:lnSpc>
              <a:spcBef>
                <a:spcPts val="655"/>
              </a:spcBef>
            </a:pPr>
            <a:r>
              <a:rPr sz="1100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sales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agent,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employed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by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Sponsor’s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first-tier,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downstream,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related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entity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(FDR),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submitted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application</a:t>
            </a:r>
            <a:r>
              <a:rPr sz="1100" dirty="0">
                <a:latin typeface="Arial"/>
                <a:cs typeface="Arial"/>
              </a:rPr>
              <a:t> for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processing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requested two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things: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1)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back-date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enrollment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date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by one month,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2)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-5" dirty="0">
                <a:latin typeface="Arial"/>
                <a:cs typeface="Arial"/>
              </a:rPr>
              <a:t> waive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monthly premiums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beneficiary.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225"/>
              </a:lnSpc>
            </a:pPr>
            <a:r>
              <a:rPr sz="1100" dirty="0">
                <a:latin typeface="Arial"/>
                <a:cs typeface="Arial"/>
              </a:rPr>
              <a:t>What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should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do?</a:t>
            </a:r>
            <a:endParaRPr sz="1100">
              <a:latin typeface="Arial"/>
              <a:cs typeface="Arial"/>
            </a:endParaRPr>
          </a:p>
          <a:p>
            <a:pPr marL="238760" marR="209550" indent="-238760">
              <a:lnSpc>
                <a:spcPts val="1190"/>
              </a:lnSpc>
              <a:spcBef>
                <a:spcPts val="64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2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Refuse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change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date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waive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premiums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but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decide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mention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request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10" dirty="0">
                <a:latin typeface="Arial"/>
                <a:cs typeface="Arial"/>
              </a:rPr>
              <a:t>supervisor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department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55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5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Make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requested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changes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because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5" dirty="0">
                <a:latin typeface="Arial"/>
                <a:cs typeface="Arial"/>
              </a:rPr>
              <a:t> sales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agent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determines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beneficiary’s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start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date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monthly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premiums</a:t>
            </a:r>
            <a:endParaRPr sz="1100">
              <a:latin typeface="Arial"/>
              <a:cs typeface="Arial"/>
            </a:endParaRPr>
          </a:p>
          <a:p>
            <a:pPr marL="238760" marR="170180" indent="-238760">
              <a:lnSpc>
                <a:spcPts val="1190"/>
              </a:lnSpc>
              <a:spcBef>
                <a:spcPts val="240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C.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Tell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sales agent you </a:t>
            </a:r>
            <a:r>
              <a:rPr sz="1100" spc="-10" dirty="0">
                <a:latin typeface="Arial"/>
                <a:cs typeface="Arial"/>
              </a:rPr>
              <a:t>will </a:t>
            </a:r>
            <a:r>
              <a:rPr sz="1100" dirty="0">
                <a:latin typeface="Arial"/>
                <a:cs typeface="Arial"/>
              </a:rPr>
              <a:t>take care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5" dirty="0">
                <a:latin typeface="Arial"/>
                <a:cs typeface="Arial"/>
              </a:rPr>
              <a:t>it but then process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application properly (without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requested revisions)—you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will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 </a:t>
            </a:r>
            <a:r>
              <a:rPr sz="1100" dirty="0">
                <a:latin typeface="Arial"/>
                <a:cs typeface="Arial"/>
              </a:rPr>
              <a:t>file a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because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don’t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want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sales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agent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retaliate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against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you</a:t>
            </a:r>
            <a:endParaRPr sz="1100">
              <a:latin typeface="Arial"/>
              <a:cs typeface="Arial"/>
            </a:endParaRPr>
          </a:p>
          <a:p>
            <a:pPr marL="238760" marR="107950" indent="-238760">
              <a:lnSpc>
                <a:spcPts val="1190"/>
              </a:lnSpc>
              <a:spcBef>
                <a:spcPts val="22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D.</a:t>
            </a:r>
            <a:r>
              <a:rPr sz="1100" spc="14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Process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application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properly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(without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requested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revisions)—inform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supervisor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officer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about 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5" dirty="0">
                <a:latin typeface="Arial"/>
                <a:cs typeface="Arial"/>
              </a:rPr>
              <a:t> sales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agent’s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request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55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E.</a:t>
            </a:r>
            <a:r>
              <a:rPr sz="1100" spc="50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Contact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law enforcement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Centers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&amp;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Medicaid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(CMS)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report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sales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agent’s behavior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447" y="3642359"/>
            <a:ext cx="1236345" cy="299085"/>
          </a:xfrm>
          <a:prstGeom prst="rect">
            <a:avLst/>
          </a:prstGeom>
          <a:solidFill>
            <a:srgbClr val="000000"/>
          </a:solidFill>
          <a:ln w="6108">
            <a:solidFill>
              <a:srgbClr val="6633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67945" marR="525145">
              <a:lnSpc>
                <a:spcPts val="1150"/>
              </a:lnSpc>
              <a:spcBef>
                <a:spcPts val="25"/>
              </a:spcBef>
            </a:pP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CORR</a:t>
            </a:r>
            <a:r>
              <a:rPr sz="1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  ANSWER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447" y="3941057"/>
            <a:ext cx="1236345" cy="152400"/>
          </a:xfrm>
          <a:prstGeom prst="rect">
            <a:avLst/>
          </a:prstGeom>
          <a:ln w="6108">
            <a:solidFill>
              <a:srgbClr val="66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125"/>
              </a:lnSpc>
            </a:pPr>
            <a:r>
              <a:rPr sz="1000" spc="-5" dirty="0">
                <a:latin typeface="Times New Roman"/>
                <a:cs typeface="Times New Roman"/>
              </a:rPr>
              <a:t>D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061244" y="7265944"/>
            <a:ext cx="9588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dirty="0">
                <a:latin typeface="Times New Roman"/>
                <a:cs typeface="Times New Roman"/>
              </a:rPr>
              <a:t>3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81661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10" dirty="0">
                <a:latin typeface="Times New Roman"/>
                <a:cs typeface="Times New Roman"/>
              </a:rPr>
              <a:t>A</a:t>
            </a:r>
            <a:r>
              <a:rPr sz="1100" spc="-5" dirty="0">
                <a:latin typeface="Times New Roman"/>
                <a:cs typeface="Times New Roman"/>
              </a:rPr>
              <a:t>CR</a:t>
            </a:r>
            <a:r>
              <a:rPr sz="1100" spc="-10" dirty="0">
                <a:latin typeface="Times New Roman"/>
                <a:cs typeface="Times New Roman"/>
              </a:rPr>
              <a:t>ONY</a:t>
            </a:r>
            <a:r>
              <a:rPr sz="1100" dirty="0">
                <a:latin typeface="Times New Roman"/>
                <a:cs typeface="Times New Roman"/>
              </a:rPr>
              <a:t>MS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47841"/>
            <a:ext cx="3123565" cy="535940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spc="-5" dirty="0"/>
              <a:t>ACRONYMS</a:t>
            </a:r>
          </a:p>
          <a:p>
            <a:pPr marL="241300">
              <a:lnSpc>
                <a:spcPct val="100000"/>
              </a:lnSpc>
              <a:spcBef>
                <a:spcPts val="135"/>
              </a:spcBef>
            </a:pPr>
            <a:r>
              <a:rPr sz="1000" b="0" spc="-5" dirty="0">
                <a:latin typeface="Times New Roman"/>
                <a:cs typeface="Times New Roman"/>
              </a:rPr>
              <a:t>The</a:t>
            </a:r>
            <a:r>
              <a:rPr sz="1000" b="0" dirty="0">
                <a:latin typeface="Times New Roman"/>
                <a:cs typeface="Times New Roman"/>
              </a:rPr>
              <a:t> </a:t>
            </a:r>
            <a:r>
              <a:rPr sz="1000" b="0" spc="-5" dirty="0">
                <a:latin typeface="Times New Roman"/>
                <a:cs typeface="Times New Roman"/>
              </a:rPr>
              <a:t>following</a:t>
            </a:r>
            <a:r>
              <a:rPr sz="1000" b="0" dirty="0">
                <a:latin typeface="Times New Roman"/>
                <a:cs typeface="Times New Roman"/>
              </a:rPr>
              <a:t> </a:t>
            </a:r>
            <a:r>
              <a:rPr sz="1000" b="0" spc="-5" dirty="0">
                <a:latin typeface="Times New Roman"/>
                <a:cs typeface="Times New Roman"/>
              </a:rPr>
              <a:t>acronyms are</a:t>
            </a:r>
            <a:r>
              <a:rPr sz="1000" b="0" spc="5" dirty="0">
                <a:latin typeface="Times New Roman"/>
                <a:cs typeface="Times New Roman"/>
              </a:rPr>
              <a:t> </a:t>
            </a:r>
            <a:r>
              <a:rPr sz="1000" b="0" spc="-5" dirty="0">
                <a:latin typeface="Times New Roman"/>
                <a:cs typeface="Times New Roman"/>
              </a:rPr>
              <a:t>used</a:t>
            </a:r>
            <a:r>
              <a:rPr sz="1000" b="0" spc="5" dirty="0">
                <a:latin typeface="Times New Roman"/>
                <a:cs typeface="Times New Roman"/>
              </a:rPr>
              <a:t> </a:t>
            </a:r>
            <a:r>
              <a:rPr sz="1000" b="0" spc="-5" dirty="0">
                <a:latin typeface="Times New Roman"/>
                <a:cs typeface="Times New Roman"/>
              </a:rPr>
              <a:t>throughout</a:t>
            </a:r>
            <a:r>
              <a:rPr sz="1000" b="0" spc="5" dirty="0">
                <a:latin typeface="Times New Roman"/>
                <a:cs typeface="Times New Roman"/>
              </a:rPr>
              <a:t> </a:t>
            </a:r>
            <a:r>
              <a:rPr sz="1000" b="0" spc="-10" dirty="0">
                <a:latin typeface="Times New Roman"/>
                <a:cs typeface="Times New Roman"/>
              </a:rPr>
              <a:t>the</a:t>
            </a:r>
            <a:r>
              <a:rPr sz="1000" b="0" dirty="0">
                <a:latin typeface="Times New Roman"/>
                <a:cs typeface="Times New Roman"/>
              </a:rPr>
              <a:t> </a:t>
            </a:r>
            <a:r>
              <a:rPr sz="1000" b="0" spc="-5" dirty="0">
                <a:latin typeface="Times New Roman"/>
                <a:cs typeface="Times New Roman"/>
              </a:rPr>
              <a:t>course.</a:t>
            </a:r>
            <a:endParaRPr sz="10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968751" y="1537703"/>
          <a:ext cx="4124325" cy="27247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33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0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ACRONYM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R="181610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TITLE</a:t>
                      </a:r>
                      <a:r>
                        <a:rPr sz="10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25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CFR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Code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Federal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Regulations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540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CMS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Centers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Medicare &amp;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Medicaid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Services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FDR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First-tier,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Downstream,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Related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Entity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FWA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Fraud,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Waste,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and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Abuse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HHS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U.S.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Department 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Health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Human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Services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Advantage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MAO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Advantage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Organization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MA-PD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MA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Prescription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Drug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MLN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Learning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Network®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OIG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Office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Inspector General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PDP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Prescription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Drug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Plan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195945" cy="336232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60387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Knowledge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Check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 marR="51435">
              <a:lnSpc>
                <a:spcPts val="1260"/>
              </a:lnSpc>
              <a:spcBef>
                <a:spcPts val="655"/>
              </a:spcBef>
            </a:pPr>
            <a:r>
              <a:rPr sz="1100" spc="-5" dirty="0">
                <a:latin typeface="Arial"/>
                <a:cs typeface="Arial"/>
              </a:rPr>
              <a:t>You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work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 a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Sponsor. Last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month,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while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reviewing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 Centers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dirty="0">
                <a:latin typeface="Arial"/>
                <a:cs typeface="Arial"/>
              </a:rPr>
              <a:t> &amp;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Medicaid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(CMS)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monthly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you </a:t>
            </a:r>
            <a:r>
              <a:rPr sz="1100" spc="-5" dirty="0">
                <a:latin typeface="Arial"/>
                <a:cs typeface="Arial"/>
              </a:rPr>
              <a:t> identified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multiple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individuals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enrolled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plan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but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whom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 paid.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 </a:t>
            </a:r>
            <a:r>
              <a:rPr sz="1100" dirty="0">
                <a:latin typeface="Arial"/>
                <a:cs typeface="Arial"/>
              </a:rPr>
              <a:t>spoke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supervisor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who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said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don’t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worry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about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it.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month,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identify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same enrollees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report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again.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What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should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do?</a:t>
            </a:r>
            <a:endParaRPr sz="1100">
              <a:latin typeface="Arial"/>
              <a:cs typeface="Arial"/>
            </a:endParaRPr>
          </a:p>
          <a:p>
            <a:pPr marL="252095" marR="667385" indent="-252095">
              <a:lnSpc>
                <a:spcPts val="1190"/>
              </a:lnSpc>
              <a:spcBef>
                <a:spcPts val="610"/>
              </a:spcBef>
              <a:buChar char="○"/>
              <a:tabLst>
                <a:tab pos="252095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-5" dirty="0">
                <a:latin typeface="Arial"/>
                <a:cs typeface="Arial"/>
              </a:rPr>
              <a:t> Decide not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worry about it as your supervisor instructed—you notified your supervisor last month and now it’s his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responsibility</a:t>
            </a:r>
            <a:endParaRPr sz="1100">
              <a:latin typeface="Arial"/>
              <a:cs typeface="Arial"/>
            </a:endParaRPr>
          </a:p>
          <a:p>
            <a:pPr marL="238760" marR="5080" indent="-238760">
              <a:lnSpc>
                <a:spcPts val="1190"/>
              </a:lnSpc>
              <a:spcBef>
                <a:spcPts val="21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28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Although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 </a:t>
            </a:r>
            <a:r>
              <a:rPr sz="1100" dirty="0">
                <a:latin typeface="Arial"/>
                <a:cs typeface="Arial"/>
              </a:rPr>
              <a:t>know</a:t>
            </a:r>
            <a:r>
              <a:rPr sz="1100" spc="-5" dirty="0">
                <a:latin typeface="Arial"/>
                <a:cs typeface="Arial"/>
              </a:rPr>
              <a:t> about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Sponsor’s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non-retaliation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policy,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still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nervous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about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reporting—to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 safe,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submit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 </a:t>
            </a:r>
            <a:r>
              <a:rPr sz="1100" dirty="0">
                <a:latin typeface="Arial"/>
                <a:cs typeface="Arial"/>
              </a:rPr>
              <a:t>through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department’s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anonymous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tip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line</a:t>
            </a:r>
            <a:r>
              <a:rPr sz="1100" dirty="0">
                <a:latin typeface="Arial"/>
                <a:cs typeface="Arial"/>
              </a:rPr>
              <a:t> to </a:t>
            </a:r>
            <a:r>
              <a:rPr sz="1100" spc="-10" dirty="0">
                <a:latin typeface="Arial"/>
                <a:cs typeface="Arial"/>
              </a:rPr>
              <a:t>avoid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identification</a:t>
            </a:r>
            <a:endParaRPr sz="1100">
              <a:latin typeface="Arial"/>
              <a:cs typeface="Arial"/>
            </a:endParaRPr>
          </a:p>
          <a:p>
            <a:pPr marL="238760" marR="70485" indent="-238760">
              <a:lnSpc>
                <a:spcPts val="1190"/>
              </a:lnSpc>
              <a:spcBef>
                <a:spcPts val="22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C.</a:t>
            </a:r>
            <a:r>
              <a:rPr sz="1100" spc="2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Wait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until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next</a:t>
            </a:r>
            <a:r>
              <a:rPr sz="1100" dirty="0">
                <a:latin typeface="Arial"/>
                <a:cs typeface="Arial"/>
              </a:rPr>
              <a:t> month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see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if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same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enrollees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appear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report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again,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figuring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may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take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few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months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CMS </a:t>
            </a:r>
            <a:r>
              <a:rPr sz="1100" spc="-29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reconcile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records—if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are,</a:t>
            </a:r>
            <a:r>
              <a:rPr sz="1100" dirty="0">
                <a:latin typeface="Arial"/>
                <a:cs typeface="Arial"/>
              </a:rPr>
              <a:t> then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will</a:t>
            </a:r>
            <a:r>
              <a:rPr sz="1100" dirty="0">
                <a:latin typeface="Arial"/>
                <a:cs typeface="Arial"/>
              </a:rPr>
              <a:t> say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something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-5" dirty="0">
                <a:latin typeface="Arial"/>
                <a:cs typeface="Arial"/>
              </a:rPr>
              <a:t> your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supervisor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again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6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D.</a:t>
            </a:r>
            <a:r>
              <a:rPr sz="1100" spc="4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Contact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law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enforcement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CMS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report</a:t>
            </a:r>
            <a:r>
              <a:rPr sz="1100" dirty="0">
                <a:latin typeface="Arial"/>
                <a:cs typeface="Arial"/>
              </a:rPr>
              <a:t> the </a:t>
            </a:r>
            <a:r>
              <a:rPr sz="1100" spc="-5" dirty="0">
                <a:latin typeface="Arial"/>
                <a:cs typeface="Arial"/>
              </a:rPr>
              <a:t>discrepancy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E.</a:t>
            </a:r>
            <a:r>
              <a:rPr sz="1100" spc="55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Ask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supervisor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about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discrepancy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again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447" y="3742944"/>
            <a:ext cx="1236345" cy="299085"/>
          </a:xfrm>
          <a:prstGeom prst="rect">
            <a:avLst/>
          </a:prstGeom>
          <a:solidFill>
            <a:srgbClr val="000000"/>
          </a:solidFill>
          <a:ln w="6108">
            <a:solidFill>
              <a:srgbClr val="6633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67945" marR="525145">
              <a:lnSpc>
                <a:spcPts val="1150"/>
              </a:lnSpc>
              <a:spcBef>
                <a:spcPts val="25"/>
              </a:spcBef>
            </a:pP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CORR</a:t>
            </a:r>
            <a:r>
              <a:rPr sz="1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  ANSWER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447" y="4041641"/>
            <a:ext cx="1236345" cy="152400"/>
          </a:xfrm>
          <a:prstGeom prst="rect">
            <a:avLst/>
          </a:prstGeom>
          <a:ln w="6108">
            <a:solidFill>
              <a:srgbClr val="66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125"/>
              </a:lnSpc>
            </a:pPr>
            <a:r>
              <a:rPr sz="1000" spc="-5" dirty="0">
                <a:latin typeface="Times New Roman"/>
                <a:cs typeface="Times New Roman"/>
              </a:rPr>
              <a:t>B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044815" cy="274510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45274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19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Knowledge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Check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655"/>
              </a:spcBef>
            </a:pP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performing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regular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inventory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controlled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substances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pharmacy.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discover</a:t>
            </a:r>
            <a:r>
              <a:rPr sz="1100" dirty="0">
                <a:latin typeface="Arial"/>
                <a:cs typeface="Arial"/>
              </a:rPr>
              <a:t> a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minor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inventory discrepancy. </a:t>
            </a:r>
            <a:r>
              <a:rPr sz="1100" dirty="0">
                <a:latin typeface="Arial"/>
                <a:cs typeface="Arial"/>
              </a:rPr>
              <a:t> What</a:t>
            </a:r>
            <a:r>
              <a:rPr sz="1100" spc="-5" dirty="0">
                <a:latin typeface="Arial"/>
                <a:cs typeface="Arial"/>
              </a:rPr>
              <a:t> should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do?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34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47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Call local </a:t>
            </a:r>
            <a:r>
              <a:rPr sz="1100" dirty="0">
                <a:latin typeface="Arial"/>
                <a:cs typeface="Arial"/>
              </a:rPr>
              <a:t>law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enforcement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5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Perform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another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review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C.</a:t>
            </a:r>
            <a:r>
              <a:rPr sz="1100" spc="5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Contact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department (via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hotline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other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mechanism)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D.</a:t>
            </a:r>
            <a:r>
              <a:rPr sz="1100" spc="4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Discuss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concerns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with your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supervisor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E.</a:t>
            </a:r>
            <a:r>
              <a:rPr sz="1100" spc="55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Follow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pharmacy’s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procedures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447" y="2985509"/>
            <a:ext cx="1231900" cy="297180"/>
          </a:xfrm>
          <a:prstGeom prst="rect">
            <a:avLst/>
          </a:prstGeom>
          <a:solidFill>
            <a:srgbClr val="000000"/>
          </a:solidFill>
          <a:ln w="6108">
            <a:solidFill>
              <a:srgbClr val="6633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67945" marR="520065">
              <a:lnSpc>
                <a:spcPts val="1150"/>
              </a:lnSpc>
              <a:spcBef>
                <a:spcPts val="25"/>
              </a:spcBef>
            </a:pP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CORR</a:t>
            </a:r>
            <a:r>
              <a:rPr sz="10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sz="10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0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  ANSWER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17447" y="3282689"/>
            <a:ext cx="1231900" cy="149225"/>
          </a:xfrm>
          <a:prstGeom prst="rect">
            <a:avLst/>
          </a:prstGeom>
          <a:ln w="6108">
            <a:solidFill>
              <a:srgbClr val="6633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135"/>
              </a:lnSpc>
            </a:pPr>
            <a:r>
              <a:rPr sz="1000" spc="-5" dirty="0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862570" cy="15703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26986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LESSON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You’ve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completed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the lesson!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70"/>
              </a:lnSpc>
              <a:spcBef>
                <a:spcPts val="640"/>
              </a:spcBef>
            </a:pPr>
            <a:r>
              <a:rPr sz="1100" spc="-5" dirty="0">
                <a:latin typeface="Arial"/>
                <a:cs typeface="Arial"/>
              </a:rPr>
              <a:t>Now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that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have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learned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about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programs,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it’s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time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assess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knowledge.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Select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“MAIN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MENU”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button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return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course</a:t>
            </a:r>
            <a:r>
              <a:rPr sz="1100" spc="-10" dirty="0">
                <a:latin typeface="Arial"/>
                <a:cs typeface="Arial"/>
              </a:rPr>
              <a:t> Main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Menu.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Then,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select “Post-Assessment”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begin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complete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course.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29698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LESSON: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COMPLIANCE PROGRAM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TRAINING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24555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POST-ASSESSMENT</a:t>
            </a:r>
          </a:p>
        </p:txBody>
      </p:sp>
      <p:sp>
        <p:nvSpPr>
          <p:cNvPr id="4" name="object 4"/>
          <p:cNvSpPr/>
          <p:nvPr/>
        </p:nvSpPr>
        <p:spPr>
          <a:xfrm>
            <a:off x="896111" y="1470660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1700" y="1221739"/>
            <a:ext cx="8249920" cy="237617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latin typeface="Times New Roman"/>
                <a:cs typeface="Times New Roman"/>
              </a:rPr>
              <a:t>POST-ASSESSMENT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latin typeface="Arial"/>
                <a:cs typeface="Arial"/>
              </a:rPr>
              <a:t>Post-Assessment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brief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Post-Assessment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asks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10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questions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should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take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about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10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minutes.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595"/>
              </a:spcBef>
            </a:pPr>
            <a:r>
              <a:rPr sz="1100" spc="-5" dirty="0">
                <a:latin typeface="Arial"/>
                <a:cs typeface="Arial"/>
              </a:rPr>
              <a:t>Choose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answer</a:t>
            </a:r>
            <a:r>
              <a:rPr sz="1100" dirty="0">
                <a:latin typeface="Arial"/>
                <a:cs typeface="Arial"/>
              </a:rPr>
              <a:t> for </a:t>
            </a:r>
            <a:r>
              <a:rPr sz="1100" spc="-5" dirty="0">
                <a:latin typeface="Arial"/>
                <a:cs typeface="Arial"/>
              </a:rPr>
              <a:t>each</a:t>
            </a:r>
            <a:r>
              <a:rPr sz="1100" dirty="0">
                <a:latin typeface="Arial"/>
                <a:cs typeface="Arial"/>
              </a:rPr>
              <a:t> question</a:t>
            </a:r>
            <a:r>
              <a:rPr sz="1100" spc="-5" dirty="0">
                <a:latin typeface="Arial"/>
                <a:cs typeface="Arial"/>
              </a:rPr>
              <a:t> by selecting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button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next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your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answer.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 must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select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answer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before advancing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next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question.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can </a:t>
            </a:r>
            <a:r>
              <a:rPr sz="1100" spc="-10" dirty="0">
                <a:latin typeface="Arial"/>
                <a:cs typeface="Arial"/>
              </a:rPr>
              <a:t>only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move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forward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Post-Assessment,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you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only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try each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question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once.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dirty="0">
                <a:latin typeface="Arial"/>
                <a:cs typeface="Arial"/>
              </a:rPr>
              <a:t> may</a:t>
            </a:r>
            <a:r>
              <a:rPr sz="1100" spc="-5" dirty="0">
                <a:latin typeface="Arial"/>
                <a:cs typeface="Arial"/>
              </a:rPr>
              <a:t> change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your </a:t>
            </a:r>
            <a:r>
              <a:rPr sz="1100" spc="-5" dirty="0">
                <a:latin typeface="Arial"/>
                <a:cs typeface="Arial"/>
              </a:rPr>
              <a:t> answer</a:t>
            </a:r>
            <a:r>
              <a:rPr sz="1100" dirty="0">
                <a:latin typeface="Arial"/>
                <a:cs typeface="Arial"/>
              </a:rPr>
              <a:t> for a </a:t>
            </a:r>
            <a:r>
              <a:rPr sz="1100" spc="-5" dirty="0">
                <a:latin typeface="Arial"/>
                <a:cs typeface="Arial"/>
              </a:rPr>
              <a:t>question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until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select</a:t>
            </a:r>
            <a:r>
              <a:rPr sz="1100" dirty="0">
                <a:latin typeface="Arial"/>
                <a:cs typeface="Arial"/>
              </a:rPr>
              <a:t> the </a:t>
            </a:r>
            <a:r>
              <a:rPr sz="1100" spc="-5" dirty="0">
                <a:latin typeface="Arial"/>
                <a:cs typeface="Arial"/>
              </a:rPr>
              <a:t>“SUBMIT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ANSWER”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button.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After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submit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answer,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feedback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question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“NEXT”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button will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appear.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Select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“NEXT”</a:t>
            </a:r>
            <a:r>
              <a:rPr sz="1100" dirty="0">
                <a:latin typeface="Arial"/>
                <a:cs typeface="Arial"/>
              </a:rPr>
              <a:t> button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continue.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 not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select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“X” </a:t>
            </a:r>
            <a:r>
              <a:rPr sz="1100" spc="-5" dirty="0">
                <a:latin typeface="Arial"/>
                <a:cs typeface="Arial"/>
              </a:rPr>
              <a:t>button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right-hand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corner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the 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window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will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cause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10" dirty="0">
                <a:latin typeface="Arial"/>
                <a:cs typeface="Arial"/>
              </a:rPr>
              <a:t>exit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course without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recording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progress.</a:t>
            </a:r>
            <a:endParaRPr sz="1100">
              <a:latin typeface="Arial"/>
              <a:cs typeface="Arial"/>
            </a:endParaRPr>
          </a:p>
          <a:p>
            <a:pPr marL="12700" marR="74295" indent="-635">
              <a:lnSpc>
                <a:spcPct val="95900"/>
              </a:lnSpc>
              <a:spcBef>
                <a:spcPts val="595"/>
              </a:spcBef>
            </a:pP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may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print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score </a:t>
            </a:r>
            <a:r>
              <a:rPr sz="1100" spc="-10" dirty="0">
                <a:latin typeface="Arial"/>
                <a:cs typeface="Arial"/>
              </a:rPr>
              <a:t>when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finish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Post-Assessment.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After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successfully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completing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course,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print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certificate.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Successfully completing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course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includes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finishing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lessons,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scoring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70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percent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higher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 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Post-Assessment,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completing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course evaluation.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Instructions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 printing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certificate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available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after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pass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Post-Assessment.</a:t>
            </a:r>
            <a:endParaRPr sz="1100">
              <a:latin typeface="Arial"/>
              <a:cs typeface="Arial"/>
            </a:endParaRPr>
          </a:p>
          <a:p>
            <a:pPr marL="13335">
              <a:lnSpc>
                <a:spcPct val="100000"/>
              </a:lnSpc>
              <a:spcBef>
                <a:spcPts val="540"/>
              </a:spcBef>
            </a:pPr>
            <a:r>
              <a:rPr sz="1100" spc="-5" dirty="0">
                <a:latin typeface="Arial"/>
                <a:cs typeface="Arial"/>
              </a:rPr>
              <a:t>Select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“NEXT”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button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begin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5" dirty="0">
                <a:latin typeface="Arial"/>
                <a:cs typeface="Arial"/>
              </a:rPr>
              <a:t> Post-Assessment.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044690" cy="20656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445262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POST-ASSESSMENT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Question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200" b="1" spc="-5" dirty="0">
                <a:latin typeface="Arial"/>
                <a:cs typeface="Arial"/>
              </a:rPr>
              <a:t>Select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the correct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answer.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responsibility of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Officer,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Committee,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Upper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Management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only.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8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4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  <a:p>
            <a:pPr marL="25209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52729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3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4234180" cy="240728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164211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POST-ASSESSMENT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Question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2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100" dirty="0">
                <a:latin typeface="Arial"/>
                <a:cs typeface="Arial"/>
              </a:rPr>
              <a:t>Ways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 issue include: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45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Telephone hotlines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54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Sponsor’s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website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C.</a:t>
            </a:r>
            <a:r>
              <a:rPr sz="1100" spc="5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In-person reporting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to 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department/supervisor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D.</a:t>
            </a:r>
            <a:r>
              <a:rPr sz="1100" spc="459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above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5469255" cy="240728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287718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POST-ASSESSMENT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Question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3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100" dirty="0">
                <a:latin typeface="Arial"/>
                <a:cs typeface="Arial"/>
              </a:rPr>
              <a:t>What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policy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non-retaliation?</a:t>
            </a:r>
            <a:endParaRPr sz="1100">
              <a:latin typeface="Arial"/>
              <a:cs typeface="Arial"/>
            </a:endParaRPr>
          </a:p>
          <a:p>
            <a:pPr marL="251460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52095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38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Allows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discipline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employees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who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violate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5" dirty="0">
                <a:latin typeface="Arial"/>
                <a:cs typeface="Arial"/>
              </a:rPr>
              <a:t> Code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5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Prohibits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management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supervisor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from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harassing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employees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misconduct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C.</a:t>
            </a:r>
            <a:r>
              <a:rPr sz="1100" spc="5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Protects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employees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who,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 </a:t>
            </a:r>
            <a:r>
              <a:rPr sz="1100" dirty="0">
                <a:latin typeface="Arial"/>
                <a:cs typeface="Arial"/>
              </a:rPr>
              <a:t>good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faith,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report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suspected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D.</a:t>
            </a:r>
            <a:r>
              <a:rPr sz="1100" spc="4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Prevents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fights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between employees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715884" cy="221170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12381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POST-ASSESSMENT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Question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4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ts val="1260"/>
              </a:lnSpc>
              <a:spcBef>
                <a:spcPts val="655"/>
              </a:spcBef>
            </a:pPr>
            <a:r>
              <a:rPr sz="1100" dirty="0">
                <a:latin typeface="Arial"/>
                <a:cs typeface="Arial"/>
              </a:rPr>
              <a:t>These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are</a:t>
            </a:r>
            <a:r>
              <a:rPr sz="1100" spc="-5" dirty="0">
                <a:latin typeface="Arial"/>
                <a:cs typeface="Arial"/>
              </a:rPr>
              <a:t> examples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issues</a:t>
            </a:r>
            <a:r>
              <a:rPr sz="1100" dirty="0">
                <a:latin typeface="Arial"/>
                <a:cs typeface="Arial"/>
              </a:rPr>
              <a:t> that can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 reported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a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Department: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suspected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fraud,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waste,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abuse (FWA);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potential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privacy violation,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unethical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behavior/employee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misconduct.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34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4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  <a:p>
            <a:pPr marL="25209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52729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3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7814945" cy="237172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22287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POST-ASSESSMENT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Question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5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 marR="5080" indent="-635">
              <a:lnSpc>
                <a:spcPts val="1260"/>
              </a:lnSpc>
              <a:spcBef>
                <a:spcPts val="655"/>
              </a:spcBef>
            </a:pPr>
            <a:r>
              <a:rPr sz="1100" dirty="0">
                <a:latin typeface="Arial"/>
                <a:cs typeface="Arial"/>
              </a:rPr>
              <a:t>Once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corrective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action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begins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addressing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fraud,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waste,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abuse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(FWA)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committed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by</a:t>
            </a:r>
            <a:r>
              <a:rPr sz="1100" dirty="0">
                <a:latin typeface="Arial"/>
                <a:cs typeface="Arial"/>
              </a:rPr>
              <a:t> a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Sponsor’s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employee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first-tier,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downstream,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related entity’s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(FDR’s)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employee,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ongoing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monitoring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corrective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actions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 not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necessary.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5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4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  <a:p>
            <a:pPr marL="252095" indent="-125730">
              <a:lnSpc>
                <a:spcPct val="100000"/>
              </a:lnSpc>
              <a:spcBef>
                <a:spcPts val="70"/>
              </a:spcBef>
              <a:buChar char="○"/>
              <a:tabLst>
                <a:tab pos="252729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3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5432425" cy="205168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283972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POST-ASSESSMENT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7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Question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6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are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required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have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4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  <a:p>
            <a:pPr marL="25209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52729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3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802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T</a:t>
            </a:r>
            <a:r>
              <a:rPr dirty="0"/>
              <a:t>I</a:t>
            </a:r>
            <a:r>
              <a:rPr spc="-5" dirty="0"/>
              <a:t>TLE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1700" y="1258315"/>
            <a:ext cx="9518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TITLE</a:t>
            </a:r>
            <a:r>
              <a:rPr sz="1200" b="1" spc="-6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PAGE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896111" y="1470660"/>
            <a:ext cx="8266430" cy="2373630"/>
            <a:chOff x="896111" y="1470660"/>
            <a:chExt cx="8266430" cy="2373630"/>
          </a:xfrm>
        </p:grpSpPr>
        <p:sp>
          <p:nvSpPr>
            <p:cNvPr id="6" name="object 6"/>
            <p:cNvSpPr/>
            <p:nvPr/>
          </p:nvSpPr>
          <p:spPr>
            <a:xfrm>
              <a:off x="896111" y="1470660"/>
              <a:ext cx="8266430" cy="6350"/>
            </a:xfrm>
            <a:custGeom>
              <a:avLst/>
              <a:gdLst/>
              <a:ahLst/>
              <a:cxnLst/>
              <a:rect l="l" t="t" r="r" b="b"/>
              <a:pathLst>
                <a:path w="8266430" h="6350">
                  <a:moveTo>
                    <a:pt x="8266176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8266176" y="6096"/>
                  </a:lnTo>
                  <a:lnTo>
                    <a:pt x="826617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76600" y="1502664"/>
              <a:ext cx="3498850" cy="2341219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9061244" y="7265944"/>
            <a:ext cx="9588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dirty="0">
                <a:latin typeface="Times New Roman"/>
                <a:cs typeface="Times New Roman"/>
              </a:rPr>
              <a:t>4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1700" y="7425921"/>
            <a:ext cx="41465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10" dirty="0">
                <a:latin typeface="Times New Roman"/>
                <a:cs typeface="Times New Roman"/>
              </a:rPr>
              <a:t>T</a:t>
            </a:r>
            <a:r>
              <a:rPr sz="1100" spc="-20" dirty="0">
                <a:latin typeface="Times New Roman"/>
                <a:cs typeface="Times New Roman"/>
              </a:rPr>
              <a:t>I</a:t>
            </a:r>
            <a:r>
              <a:rPr sz="1100" spc="5" dirty="0">
                <a:latin typeface="Times New Roman"/>
                <a:cs typeface="Times New Roman"/>
              </a:rPr>
              <a:t>T</a:t>
            </a:r>
            <a:r>
              <a:rPr sz="1100" spc="-5" dirty="0">
                <a:latin typeface="Times New Roman"/>
                <a:cs typeface="Times New Roman"/>
              </a:rPr>
              <a:t>L</a:t>
            </a:r>
            <a:r>
              <a:rPr sz="1100" dirty="0">
                <a:latin typeface="Times New Roman"/>
                <a:cs typeface="Times New Roman"/>
              </a:rPr>
              <a:t>E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5012055" cy="205168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241935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POST-ASSESSMENT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8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Question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7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100" spc="-5" dirty="0">
                <a:latin typeface="Arial"/>
                <a:cs typeface="Arial"/>
              </a:rPr>
              <a:t>At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 minimum,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includes</a:t>
            </a:r>
            <a:r>
              <a:rPr sz="1100" dirty="0">
                <a:latin typeface="Arial"/>
                <a:cs typeface="Arial"/>
              </a:rPr>
              <a:t> four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core requirements.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4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50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4941570" cy="205168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234950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POST-ASSESSMENT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9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Question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8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100" spc="-5" dirty="0">
                <a:latin typeface="Arial"/>
                <a:cs typeface="Arial"/>
              </a:rPr>
              <a:t>Standards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Conduct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same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every 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4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True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434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False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6137910" cy="222885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354647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POST-ASSESSMENT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Question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9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2809875" algn="l"/>
              </a:tabLst>
            </a:pPr>
            <a:r>
              <a:rPr sz="1100" spc="-5" dirty="0">
                <a:latin typeface="Arial"/>
                <a:cs typeface="Arial"/>
              </a:rPr>
              <a:t>Correcting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</a:t>
            </a:r>
            <a:r>
              <a:rPr sz="1100" u="sng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	</a:t>
            </a:r>
            <a:r>
              <a:rPr sz="1100" spc="-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509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Protects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enrollees,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avoids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recurrence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same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non-compliance,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promotes efficiency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47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Ensures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bonuses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employees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C.</a:t>
            </a:r>
            <a:r>
              <a:rPr sz="1100" spc="39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Both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A. and</a:t>
            </a:r>
            <a:r>
              <a:rPr sz="1100" spc="-10" dirty="0">
                <a:latin typeface="Arial"/>
                <a:cs typeface="Arial"/>
              </a:rPr>
              <a:t> B.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5679440" cy="240728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308737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POST-ASSESSMENT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5" dirty="0">
                <a:latin typeface="Arial"/>
                <a:cs typeface="Arial"/>
              </a:rPr>
              <a:t>Question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10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of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100" b="1" spc="-5" dirty="0">
                <a:latin typeface="Arial"/>
                <a:cs typeface="Arial"/>
              </a:rPr>
              <a:t>Select</a:t>
            </a:r>
            <a:r>
              <a:rPr sz="1100" b="1" spc="-2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the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correct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answer.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100" dirty="0">
                <a:latin typeface="Arial"/>
                <a:cs typeface="Arial"/>
              </a:rPr>
              <a:t>What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some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consequences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non-compliance,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fraudulent,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unethical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behavior?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47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A.</a:t>
            </a:r>
            <a:r>
              <a:rPr sz="1100" spc="4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Disciplinary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action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0"/>
              </a:spcBef>
              <a:buChar char="○"/>
              <a:tabLst>
                <a:tab pos="238760" algn="l"/>
              </a:tabLst>
            </a:pPr>
            <a:r>
              <a:rPr sz="1100" spc="-10" dirty="0">
                <a:latin typeface="Arial"/>
                <a:cs typeface="Arial"/>
              </a:rPr>
              <a:t>B.</a:t>
            </a:r>
            <a:r>
              <a:rPr sz="1100" spc="46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Termination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employment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7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C.</a:t>
            </a:r>
            <a:r>
              <a:rPr sz="1100" spc="4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Exclusion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from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participating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Federal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programs</a:t>
            </a:r>
            <a:endParaRPr sz="1100">
              <a:latin typeface="Arial"/>
              <a:cs typeface="Arial"/>
            </a:endParaRPr>
          </a:p>
          <a:p>
            <a:pPr marL="238125" indent="-125730">
              <a:lnSpc>
                <a:spcPct val="100000"/>
              </a:lnSpc>
              <a:spcBef>
                <a:spcPts val="85"/>
              </a:spcBef>
              <a:buChar char="○"/>
              <a:tabLst>
                <a:tab pos="238760" algn="l"/>
              </a:tabLst>
            </a:pPr>
            <a:r>
              <a:rPr sz="1100" spc="-5" dirty="0">
                <a:latin typeface="Arial"/>
                <a:cs typeface="Arial"/>
              </a:rPr>
              <a:t>D.</a:t>
            </a:r>
            <a:r>
              <a:rPr sz="1100" spc="459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above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30619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POST-ASSESSMENT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32854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APPENDIX</a:t>
            </a:r>
            <a:r>
              <a:rPr spc="-35" dirty="0"/>
              <a:t> </a:t>
            </a:r>
            <a:r>
              <a:rPr spc="-5" dirty="0"/>
              <a:t>A:</a:t>
            </a:r>
            <a:r>
              <a:rPr spc="-35" dirty="0"/>
              <a:t> </a:t>
            </a:r>
            <a:r>
              <a:rPr spc="-5" dirty="0"/>
              <a:t>RESOURCES</a:t>
            </a:r>
          </a:p>
        </p:txBody>
      </p:sp>
      <p:sp>
        <p:nvSpPr>
          <p:cNvPr id="4" name="object 4"/>
          <p:cNvSpPr/>
          <p:nvPr/>
        </p:nvSpPr>
        <p:spPr>
          <a:xfrm>
            <a:off x="896111" y="1470660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1700" y="1221739"/>
            <a:ext cx="8218170" cy="22301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b="1" spc="-5" dirty="0">
                <a:latin typeface="Times New Roman"/>
                <a:cs typeface="Times New Roman"/>
              </a:rPr>
              <a:t>RESOURCES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PAGE </a:t>
            </a:r>
            <a:r>
              <a:rPr sz="1200" b="1" dirty="0">
                <a:latin typeface="Times New Roman"/>
                <a:cs typeface="Times New Roman"/>
              </a:rPr>
              <a:t>1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OF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b="1" spc="-5" dirty="0">
                <a:latin typeface="Arial"/>
                <a:cs typeface="Arial"/>
              </a:rPr>
              <a:t>Disclaimers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ts val="1260"/>
              </a:lnSpc>
              <a:spcBef>
                <a:spcPts val="650"/>
              </a:spcBef>
            </a:pP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-3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Web-Based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Training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(WBT)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course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was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current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at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time</a:t>
            </a:r>
            <a:r>
              <a:rPr sz="1100" spc="-5" dirty="0">
                <a:latin typeface="Arial"/>
                <a:cs typeface="Arial"/>
              </a:rPr>
              <a:t> it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was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published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uploaded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onto 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web.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policy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changes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frequently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so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links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source </a:t>
            </a:r>
            <a:r>
              <a:rPr sz="1100" spc="-5" dirty="0">
                <a:latin typeface="Arial"/>
                <a:cs typeface="Arial"/>
              </a:rPr>
              <a:t>documents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have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been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provided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within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course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 </a:t>
            </a:r>
            <a:r>
              <a:rPr sz="1100" spc="-5" dirty="0">
                <a:latin typeface="Arial"/>
                <a:cs typeface="Arial"/>
              </a:rPr>
              <a:t>your reference.</a:t>
            </a:r>
            <a:endParaRPr sz="1100">
              <a:latin typeface="Arial"/>
              <a:cs typeface="Arial"/>
            </a:endParaRPr>
          </a:p>
          <a:p>
            <a:pPr marL="12700" marR="260985" indent="-635">
              <a:lnSpc>
                <a:spcPct val="96000"/>
              </a:lnSpc>
              <a:spcBef>
                <a:spcPts val="560"/>
              </a:spcBef>
            </a:pPr>
            <a:r>
              <a:rPr sz="1100" spc="-5" dirty="0">
                <a:latin typeface="Arial"/>
                <a:cs typeface="Arial"/>
              </a:rPr>
              <a:t>This </a:t>
            </a:r>
            <a:r>
              <a:rPr sz="1100" dirty="0">
                <a:latin typeface="Arial"/>
                <a:cs typeface="Arial"/>
              </a:rPr>
              <a:t>course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was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prepared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-5" dirty="0">
                <a:latin typeface="Arial"/>
                <a:cs typeface="Arial"/>
              </a:rPr>
              <a:t> service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public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intended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-5" dirty="0">
                <a:latin typeface="Arial"/>
                <a:cs typeface="Arial"/>
              </a:rPr>
              <a:t> grant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rights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impose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obligations.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course may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contain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references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links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-5" dirty="0">
                <a:latin typeface="Arial"/>
                <a:cs typeface="Arial"/>
              </a:rPr>
              <a:t> statutes,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regulations,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other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policy materials.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information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provided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only intended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be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general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summary.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intended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take</a:t>
            </a:r>
            <a:r>
              <a:rPr sz="1100" dirty="0">
                <a:latin typeface="Arial"/>
                <a:cs typeface="Arial"/>
              </a:rPr>
              <a:t> 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place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either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written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law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regulations.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20" dirty="0">
                <a:latin typeface="Arial"/>
                <a:cs typeface="Arial"/>
              </a:rPr>
              <a:t>We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encourage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readers</a:t>
            </a:r>
            <a:r>
              <a:rPr sz="1100" dirty="0">
                <a:latin typeface="Arial"/>
                <a:cs typeface="Arial"/>
              </a:rPr>
              <a:t> to </a:t>
            </a:r>
            <a:r>
              <a:rPr sz="1100" spc="-5" dirty="0">
                <a:latin typeface="Arial"/>
                <a:cs typeface="Arial"/>
              </a:rPr>
              <a:t>review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specific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statutes,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regulations,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other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interpretive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materials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 a</a:t>
            </a:r>
            <a:r>
              <a:rPr sz="1100" spc="-5" dirty="0">
                <a:latin typeface="Arial"/>
                <a:cs typeface="Arial"/>
              </a:rPr>
              <a:t> full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accurate statement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contents.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200" b="1" spc="-5" dirty="0">
                <a:latin typeface="Arial"/>
                <a:cs typeface="Arial"/>
              </a:rPr>
              <a:t>The Medicare Learning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Network®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(MLN)</a:t>
            </a:r>
            <a:endParaRPr sz="1200">
              <a:latin typeface="Arial"/>
              <a:cs typeface="Arial"/>
            </a:endParaRPr>
          </a:p>
          <a:p>
            <a:pPr marL="12700" marR="45720">
              <a:lnSpc>
                <a:spcPts val="1260"/>
              </a:lnSpc>
              <a:spcBef>
                <a:spcPts val="645"/>
              </a:spcBef>
            </a:pP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Learning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Network®,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MLN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Connects®,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MLN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Matters®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registered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trademarks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U.S.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Department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&amp;</a:t>
            </a:r>
            <a:r>
              <a:rPr sz="1100" spc="-5" dirty="0">
                <a:latin typeface="Arial"/>
                <a:cs typeface="Arial"/>
              </a:rPr>
              <a:t> Human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(HHS).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901700" y="7425921"/>
            <a:ext cx="173418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APPENDIX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A: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45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01700" y="7425921"/>
            <a:ext cx="1734185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APPENDIX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A: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RESOURCES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147320"/>
            <a:ext cx="5011420" cy="118935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241935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Glossary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100" spc="-5" dirty="0">
                <a:latin typeface="Arial"/>
                <a:cs typeface="Arial"/>
              </a:rPr>
              <a:t>For </a:t>
            </a:r>
            <a:r>
              <a:rPr sz="1100" dirty="0">
                <a:latin typeface="Arial"/>
                <a:cs typeface="Arial"/>
              </a:rPr>
              <a:t>glossary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terms,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visit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Centers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for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Medicare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&amp;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Medicaid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Services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Glossary</a:t>
            </a:r>
            <a:r>
              <a:rPr sz="1100" spc="-5" dirty="0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1475232"/>
          <a:ext cx="8232775" cy="30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8115"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HYPERLINK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URL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5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TEXT/IMAGE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67945">
                        <a:lnSpc>
                          <a:spcPts val="1075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https://www.cms.gov/apps/glossary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075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Centers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Medicaid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Services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Glossary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901700" y="7425921"/>
            <a:ext cx="152654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APPENDIX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B: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JOB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AIDS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APPENDIX</a:t>
            </a:r>
            <a:r>
              <a:rPr dirty="0"/>
              <a:t> </a:t>
            </a:r>
            <a:r>
              <a:rPr spc="-10" dirty="0"/>
              <a:t>B:</a:t>
            </a:r>
            <a:r>
              <a:rPr spc="-15" dirty="0"/>
              <a:t> </a:t>
            </a:r>
            <a:r>
              <a:rPr spc="-5" dirty="0"/>
              <a:t>JOB</a:t>
            </a:r>
            <a:r>
              <a:rPr spc="-30" dirty="0"/>
              <a:t> </a:t>
            </a:r>
            <a:r>
              <a:rPr spc="-5" dirty="0"/>
              <a:t>AIDS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pc="-5" dirty="0"/>
              <a:t>Job</a:t>
            </a:r>
            <a:r>
              <a:rPr spc="5" dirty="0"/>
              <a:t> </a:t>
            </a:r>
            <a:r>
              <a:rPr spc="-10" dirty="0"/>
              <a:t>Aid</a:t>
            </a:r>
            <a:r>
              <a:rPr spc="25" dirty="0"/>
              <a:t> </a:t>
            </a:r>
            <a:r>
              <a:rPr spc="-20" dirty="0"/>
              <a:t>A:</a:t>
            </a:r>
            <a:r>
              <a:rPr spc="10" dirty="0"/>
              <a:t> </a:t>
            </a:r>
            <a:r>
              <a:rPr spc="-5" dirty="0"/>
              <a:t>Seven</a:t>
            </a:r>
            <a:r>
              <a:rPr dirty="0"/>
              <a:t> </a:t>
            </a:r>
            <a:r>
              <a:rPr spc="-5" dirty="0"/>
              <a:t>Core</a:t>
            </a:r>
            <a:r>
              <a:rPr spc="5" dirty="0"/>
              <a:t> </a:t>
            </a:r>
            <a:r>
              <a:rPr spc="-5" dirty="0"/>
              <a:t>Compliance</a:t>
            </a:r>
            <a:r>
              <a:rPr spc="5" dirty="0"/>
              <a:t> </a:t>
            </a:r>
            <a:r>
              <a:rPr spc="-5" dirty="0"/>
              <a:t>Program</a:t>
            </a:r>
            <a:r>
              <a:rPr dirty="0"/>
              <a:t> </a:t>
            </a:r>
            <a:r>
              <a:rPr spc="-5" dirty="0"/>
              <a:t>Requirements</a:t>
            </a:r>
          </a:p>
          <a:p>
            <a:pPr marL="12700" marR="588645" indent="-635">
              <a:lnSpc>
                <a:spcPts val="1260"/>
              </a:lnSpc>
              <a:spcBef>
                <a:spcPts val="645"/>
              </a:spcBef>
            </a:pPr>
            <a:r>
              <a:rPr sz="1100" b="0" dirty="0">
                <a:latin typeface="Arial"/>
                <a:cs typeface="Arial"/>
              </a:rPr>
              <a:t>The</a:t>
            </a:r>
            <a:r>
              <a:rPr sz="1100" b="0" spc="-5" dirty="0">
                <a:latin typeface="Arial"/>
                <a:cs typeface="Arial"/>
              </a:rPr>
              <a:t> Centers </a:t>
            </a:r>
            <a:r>
              <a:rPr sz="1100" b="0" dirty="0">
                <a:latin typeface="Arial"/>
                <a:cs typeface="Arial"/>
              </a:rPr>
              <a:t>for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Medicare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&amp;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Medicaid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Services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(CMS)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requires that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 effective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compliance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program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must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include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seven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core 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requirements: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09"/>
              </a:spcBef>
              <a:buAutoNum type="arabicPeriod"/>
              <a:tabLst>
                <a:tab pos="241935" algn="l"/>
              </a:tabLst>
            </a:pPr>
            <a:r>
              <a:rPr sz="1100" spc="-5" dirty="0"/>
              <a:t>Written</a:t>
            </a:r>
            <a:r>
              <a:rPr sz="1100" spc="-10" dirty="0"/>
              <a:t> </a:t>
            </a:r>
            <a:r>
              <a:rPr sz="1100" spc="-5" dirty="0"/>
              <a:t>Policies,</a:t>
            </a:r>
            <a:r>
              <a:rPr sz="1100" spc="15" dirty="0"/>
              <a:t> </a:t>
            </a:r>
            <a:r>
              <a:rPr sz="1100" spc="-5" dirty="0"/>
              <a:t>Procedures,</a:t>
            </a:r>
            <a:r>
              <a:rPr sz="1100" spc="15" dirty="0"/>
              <a:t> </a:t>
            </a:r>
            <a:r>
              <a:rPr sz="1100" spc="-5" dirty="0"/>
              <a:t>and</a:t>
            </a:r>
            <a:r>
              <a:rPr sz="1100" spc="-10" dirty="0"/>
              <a:t> </a:t>
            </a:r>
            <a:r>
              <a:rPr sz="1100" spc="-5" dirty="0"/>
              <a:t>Standards</a:t>
            </a:r>
            <a:r>
              <a:rPr sz="1100" spc="10" dirty="0"/>
              <a:t> </a:t>
            </a:r>
            <a:r>
              <a:rPr sz="1100" spc="-10" dirty="0"/>
              <a:t>of</a:t>
            </a:r>
            <a:r>
              <a:rPr sz="1100" spc="15" dirty="0"/>
              <a:t> </a:t>
            </a:r>
            <a:r>
              <a:rPr sz="1100" spc="-5" dirty="0"/>
              <a:t>Conduct</a:t>
            </a:r>
            <a:endParaRPr sz="1100"/>
          </a:p>
          <a:p>
            <a:pPr marL="241300" marR="267335" indent="-635">
              <a:lnSpc>
                <a:spcPts val="1260"/>
              </a:lnSpc>
              <a:spcBef>
                <a:spcPts val="245"/>
              </a:spcBef>
            </a:pPr>
            <a:r>
              <a:rPr sz="1100" b="0" dirty="0">
                <a:latin typeface="Arial"/>
                <a:cs typeface="Arial"/>
              </a:rPr>
              <a:t>These</a:t>
            </a:r>
            <a:r>
              <a:rPr sz="1100" b="0" spc="-5" dirty="0">
                <a:latin typeface="Arial"/>
                <a:cs typeface="Arial"/>
              </a:rPr>
              <a:t> articulate</a:t>
            </a:r>
            <a:r>
              <a:rPr sz="1100" b="0" dirty="0">
                <a:latin typeface="Arial"/>
                <a:cs typeface="Arial"/>
              </a:rPr>
              <a:t> the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Sponsor’s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commitment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to </a:t>
            </a:r>
            <a:r>
              <a:rPr sz="1100" b="0" spc="-5" dirty="0">
                <a:latin typeface="Arial"/>
                <a:cs typeface="Arial"/>
              </a:rPr>
              <a:t>comply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with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all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applicable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Federal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State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standards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describe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compliance 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expectations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according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to</a:t>
            </a:r>
            <a:r>
              <a:rPr sz="1100" b="0" dirty="0">
                <a:latin typeface="Arial"/>
                <a:cs typeface="Arial"/>
              </a:rPr>
              <a:t> the</a:t>
            </a:r>
            <a:r>
              <a:rPr sz="1100" b="0" spc="-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Standards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of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Conduct.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09"/>
              </a:spcBef>
              <a:buAutoNum type="arabicPeriod" startAt="2"/>
              <a:tabLst>
                <a:tab pos="241935" algn="l"/>
              </a:tabLst>
            </a:pPr>
            <a:r>
              <a:rPr sz="1100" spc="-5" dirty="0"/>
              <a:t>Compliance</a:t>
            </a:r>
            <a:r>
              <a:rPr sz="1100" spc="-10" dirty="0"/>
              <a:t> </a:t>
            </a:r>
            <a:r>
              <a:rPr sz="1100" spc="-5" dirty="0"/>
              <a:t>Officer,</a:t>
            </a:r>
            <a:r>
              <a:rPr sz="1100" spc="5" dirty="0"/>
              <a:t> </a:t>
            </a:r>
            <a:r>
              <a:rPr sz="1100" spc="-5" dirty="0"/>
              <a:t>Compliance</a:t>
            </a:r>
            <a:r>
              <a:rPr sz="1100" spc="10" dirty="0"/>
              <a:t> </a:t>
            </a:r>
            <a:r>
              <a:rPr sz="1100" spc="-5" dirty="0"/>
              <a:t>Committee,</a:t>
            </a:r>
            <a:r>
              <a:rPr sz="1100" spc="20" dirty="0"/>
              <a:t> </a:t>
            </a:r>
            <a:r>
              <a:rPr sz="1100" spc="-5" dirty="0"/>
              <a:t>and</a:t>
            </a:r>
            <a:r>
              <a:rPr sz="1100" spc="15" dirty="0"/>
              <a:t> </a:t>
            </a:r>
            <a:r>
              <a:rPr sz="1100" spc="-5" dirty="0"/>
              <a:t>High-Level</a:t>
            </a:r>
            <a:r>
              <a:rPr sz="1100" spc="5" dirty="0"/>
              <a:t> </a:t>
            </a:r>
            <a:r>
              <a:rPr sz="1100" spc="-5" dirty="0"/>
              <a:t>Oversight</a:t>
            </a:r>
            <a:endParaRPr sz="1100"/>
          </a:p>
          <a:p>
            <a:pPr marL="241300" marR="622935" indent="-635">
              <a:lnSpc>
                <a:spcPct val="95900"/>
              </a:lnSpc>
              <a:spcBef>
                <a:spcPts val="210"/>
              </a:spcBef>
            </a:pPr>
            <a:r>
              <a:rPr sz="1100" b="0" dirty="0">
                <a:latin typeface="Arial"/>
                <a:cs typeface="Arial"/>
              </a:rPr>
              <a:t>The</a:t>
            </a:r>
            <a:r>
              <a:rPr sz="1100" b="0" spc="-5" dirty="0">
                <a:latin typeface="Arial"/>
                <a:cs typeface="Arial"/>
              </a:rPr>
              <a:t> Sponsor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must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designate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a </a:t>
            </a:r>
            <a:r>
              <a:rPr sz="1100" b="0" spc="-5" dirty="0">
                <a:latin typeface="Arial"/>
                <a:cs typeface="Arial"/>
              </a:rPr>
              <a:t>compliance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officer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a </a:t>
            </a:r>
            <a:r>
              <a:rPr sz="1100" b="0" spc="-5" dirty="0">
                <a:latin typeface="Arial"/>
                <a:cs typeface="Arial"/>
              </a:rPr>
              <a:t>compliance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committee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to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be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accountable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responsible</a:t>
            </a:r>
            <a:r>
              <a:rPr sz="1100" b="0" dirty="0">
                <a:latin typeface="Arial"/>
                <a:cs typeface="Arial"/>
              </a:rPr>
              <a:t> for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the 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activities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status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of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the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compliance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program,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including</a:t>
            </a:r>
            <a:r>
              <a:rPr sz="1100" b="0" spc="2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issues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identified,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investigated,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resolved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by</a:t>
            </a:r>
            <a:r>
              <a:rPr sz="1100" b="0" dirty="0">
                <a:latin typeface="Arial"/>
                <a:cs typeface="Arial"/>
              </a:rPr>
              <a:t> the </a:t>
            </a:r>
            <a:r>
              <a:rPr sz="1100" b="0" spc="-5" dirty="0">
                <a:latin typeface="Arial"/>
                <a:cs typeface="Arial"/>
              </a:rPr>
              <a:t>compliance 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  <a:p>
            <a:pPr marL="241300" marR="339090">
              <a:lnSpc>
                <a:spcPts val="1260"/>
              </a:lnSpc>
              <a:spcBef>
                <a:spcPts val="635"/>
              </a:spcBef>
            </a:pPr>
            <a:r>
              <a:rPr sz="1100" b="0" dirty="0">
                <a:latin typeface="Arial"/>
                <a:cs typeface="Arial"/>
              </a:rPr>
              <a:t>The</a:t>
            </a:r>
            <a:r>
              <a:rPr sz="1100" b="0" spc="-5" dirty="0">
                <a:latin typeface="Arial"/>
                <a:cs typeface="Arial"/>
              </a:rPr>
              <a:t> Sponsor’s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senior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management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governing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body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must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be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engaged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exercise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reasonable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oversight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of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the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Sponsor’s </a:t>
            </a:r>
            <a:r>
              <a:rPr sz="1100" b="0" spc="-29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compliance program.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05"/>
              </a:spcBef>
              <a:buAutoNum type="arabicPeriod" startAt="3"/>
              <a:tabLst>
                <a:tab pos="241935" algn="l"/>
              </a:tabLst>
            </a:pPr>
            <a:r>
              <a:rPr sz="1100" spc="-5" dirty="0"/>
              <a:t>Effective</a:t>
            </a:r>
            <a:r>
              <a:rPr sz="1100" dirty="0"/>
              <a:t> </a:t>
            </a:r>
            <a:r>
              <a:rPr sz="1100" spc="-5" dirty="0"/>
              <a:t>Training</a:t>
            </a:r>
            <a:r>
              <a:rPr sz="1100" spc="5" dirty="0"/>
              <a:t> </a:t>
            </a:r>
            <a:r>
              <a:rPr sz="1100" spc="-5" dirty="0"/>
              <a:t>and</a:t>
            </a:r>
            <a:r>
              <a:rPr sz="1100" spc="-25" dirty="0"/>
              <a:t> </a:t>
            </a:r>
            <a:r>
              <a:rPr sz="1100" spc="-5" dirty="0"/>
              <a:t>Education</a:t>
            </a:r>
            <a:endParaRPr sz="1100"/>
          </a:p>
          <a:p>
            <a:pPr marL="241300" marR="546100" indent="-635">
              <a:lnSpc>
                <a:spcPts val="1260"/>
              </a:lnSpc>
              <a:spcBef>
                <a:spcPts val="250"/>
              </a:spcBef>
            </a:pPr>
            <a:r>
              <a:rPr sz="1100" b="0" dirty="0">
                <a:latin typeface="Arial"/>
                <a:cs typeface="Arial"/>
              </a:rPr>
              <a:t>This</a:t>
            </a:r>
            <a:r>
              <a:rPr sz="1100" b="0" spc="-5" dirty="0">
                <a:latin typeface="Arial"/>
                <a:cs typeface="Arial"/>
              </a:rPr>
              <a:t> covers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the </a:t>
            </a:r>
            <a:r>
              <a:rPr sz="1100" b="0" spc="-5" dirty="0">
                <a:latin typeface="Arial"/>
                <a:cs typeface="Arial"/>
              </a:rPr>
              <a:t>elements </a:t>
            </a:r>
            <a:r>
              <a:rPr sz="1100" b="0" spc="-10" dirty="0">
                <a:latin typeface="Arial"/>
                <a:cs typeface="Arial"/>
              </a:rPr>
              <a:t>of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the</a:t>
            </a:r>
            <a:r>
              <a:rPr sz="1100" b="0" spc="-5" dirty="0">
                <a:latin typeface="Arial"/>
                <a:cs typeface="Arial"/>
              </a:rPr>
              <a:t> compliance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plan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as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well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as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prevention,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detection,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reporting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of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fraud,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waste,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abuse 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(FWA).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This</a:t>
            </a:r>
            <a:r>
              <a:rPr sz="1100" b="0" spc="-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training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 education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should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be tailored </a:t>
            </a:r>
            <a:r>
              <a:rPr sz="1100" b="0" dirty="0">
                <a:latin typeface="Arial"/>
                <a:cs typeface="Arial"/>
              </a:rPr>
              <a:t>to</a:t>
            </a:r>
            <a:r>
              <a:rPr sz="1100" b="0" spc="-5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the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different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responsibilities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job</a:t>
            </a:r>
            <a:r>
              <a:rPr sz="1100" b="0" spc="-5" dirty="0">
                <a:latin typeface="Arial"/>
                <a:cs typeface="Arial"/>
              </a:rPr>
              <a:t> functions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of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employees.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05"/>
              </a:spcBef>
              <a:buAutoNum type="arabicPeriod" startAt="4"/>
              <a:tabLst>
                <a:tab pos="241935" algn="l"/>
              </a:tabLst>
            </a:pPr>
            <a:r>
              <a:rPr sz="1100" spc="-5" dirty="0"/>
              <a:t>Effective</a:t>
            </a:r>
            <a:r>
              <a:rPr sz="1100" spc="-10" dirty="0"/>
              <a:t> </a:t>
            </a:r>
            <a:r>
              <a:rPr sz="1100" dirty="0"/>
              <a:t>Lines</a:t>
            </a:r>
            <a:r>
              <a:rPr sz="1100" spc="-5" dirty="0"/>
              <a:t> </a:t>
            </a:r>
            <a:r>
              <a:rPr sz="1100" spc="-10" dirty="0"/>
              <a:t>of</a:t>
            </a:r>
            <a:r>
              <a:rPr sz="1100" spc="5" dirty="0"/>
              <a:t> </a:t>
            </a:r>
            <a:r>
              <a:rPr sz="1100" spc="-5" dirty="0"/>
              <a:t>Communication</a:t>
            </a:r>
            <a:endParaRPr sz="1100"/>
          </a:p>
          <a:p>
            <a:pPr marL="241300" marR="148590">
              <a:lnSpc>
                <a:spcPts val="1260"/>
              </a:lnSpc>
              <a:spcBef>
                <a:spcPts val="250"/>
              </a:spcBef>
            </a:pPr>
            <a:r>
              <a:rPr sz="1100" b="0" spc="-5" dirty="0">
                <a:latin typeface="Arial"/>
                <a:cs typeface="Arial"/>
              </a:rPr>
              <a:t>Effective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lines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of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communication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must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be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accessible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to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all,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ensure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confidentiality,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provide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methods </a:t>
            </a:r>
            <a:r>
              <a:rPr sz="1100" b="0" dirty="0">
                <a:latin typeface="Arial"/>
                <a:cs typeface="Arial"/>
              </a:rPr>
              <a:t>for</a:t>
            </a:r>
            <a:r>
              <a:rPr sz="1100" b="0" spc="2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anonymous and</a:t>
            </a:r>
            <a:r>
              <a:rPr sz="1100" b="0" dirty="0">
                <a:latin typeface="Arial"/>
                <a:cs typeface="Arial"/>
              </a:rPr>
              <a:t> good- 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faith</a:t>
            </a:r>
            <a:r>
              <a:rPr sz="1100" b="0" spc="-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reporting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of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compliance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issues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at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Sponsor and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first-tier,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downstream,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or related entity</a:t>
            </a:r>
            <a:r>
              <a:rPr sz="1100" b="0" spc="-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(FDR)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levels.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09"/>
              </a:spcBef>
              <a:buAutoNum type="arabicPeriod" startAt="5"/>
              <a:tabLst>
                <a:tab pos="241935" algn="l"/>
              </a:tabLst>
            </a:pPr>
            <a:r>
              <a:rPr sz="1100" spc="-5" dirty="0"/>
              <a:t>Well-Publicized</a:t>
            </a:r>
            <a:r>
              <a:rPr sz="1100" dirty="0"/>
              <a:t> </a:t>
            </a:r>
            <a:r>
              <a:rPr sz="1100" spc="-5" dirty="0"/>
              <a:t>Disciplinary</a:t>
            </a:r>
            <a:r>
              <a:rPr sz="1100" spc="-20" dirty="0"/>
              <a:t> </a:t>
            </a:r>
            <a:r>
              <a:rPr sz="1100" spc="-5" dirty="0"/>
              <a:t>Standards</a:t>
            </a:r>
            <a:endParaRPr sz="1100"/>
          </a:p>
          <a:p>
            <a:pPr marL="241300">
              <a:lnSpc>
                <a:spcPct val="100000"/>
              </a:lnSpc>
              <a:spcBef>
                <a:spcPts val="155"/>
              </a:spcBef>
            </a:pPr>
            <a:r>
              <a:rPr sz="1100" b="0" spc="-5" dirty="0">
                <a:latin typeface="Arial"/>
                <a:cs typeface="Arial"/>
              </a:rPr>
              <a:t>Sponsor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must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enforce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standards</a:t>
            </a:r>
            <a:r>
              <a:rPr sz="1100" b="0" dirty="0">
                <a:latin typeface="Arial"/>
                <a:cs typeface="Arial"/>
              </a:rPr>
              <a:t> through </a:t>
            </a:r>
            <a:r>
              <a:rPr sz="1100" b="0" spc="-5" dirty="0">
                <a:latin typeface="Arial"/>
                <a:cs typeface="Arial"/>
              </a:rPr>
              <a:t>well-publicized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disciplinary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guidelines.</a:t>
            </a:r>
            <a:endParaRPr sz="1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spcBef>
                <a:spcPts val="525"/>
              </a:spcBef>
              <a:buAutoNum type="arabicPeriod" startAt="6"/>
              <a:tabLst>
                <a:tab pos="241935" algn="l"/>
              </a:tabLst>
            </a:pPr>
            <a:r>
              <a:rPr sz="1100" spc="-5" dirty="0"/>
              <a:t>Effective</a:t>
            </a:r>
            <a:r>
              <a:rPr sz="1100" spc="5" dirty="0"/>
              <a:t> </a:t>
            </a:r>
            <a:r>
              <a:rPr sz="1100" spc="-5" dirty="0"/>
              <a:t>System</a:t>
            </a:r>
            <a:r>
              <a:rPr sz="1100" spc="15" dirty="0"/>
              <a:t> </a:t>
            </a:r>
            <a:r>
              <a:rPr sz="1100" spc="-5" dirty="0"/>
              <a:t>for</a:t>
            </a:r>
            <a:r>
              <a:rPr sz="1100" spc="10" dirty="0"/>
              <a:t> </a:t>
            </a:r>
            <a:r>
              <a:rPr sz="1100" spc="-5" dirty="0"/>
              <a:t>Routine Monitoring,</a:t>
            </a:r>
            <a:r>
              <a:rPr sz="1100" spc="30" dirty="0"/>
              <a:t> </a:t>
            </a:r>
            <a:r>
              <a:rPr sz="1100" spc="-5" dirty="0"/>
              <a:t>Auditing,</a:t>
            </a:r>
            <a:r>
              <a:rPr sz="1100" spc="5" dirty="0"/>
              <a:t> </a:t>
            </a:r>
            <a:r>
              <a:rPr sz="1100" spc="-5" dirty="0"/>
              <a:t>and Identifying</a:t>
            </a:r>
            <a:r>
              <a:rPr sz="1100" spc="5" dirty="0"/>
              <a:t> </a:t>
            </a:r>
            <a:r>
              <a:rPr sz="1100" spc="-5" dirty="0"/>
              <a:t>Compliance</a:t>
            </a:r>
            <a:r>
              <a:rPr sz="1100" spc="10" dirty="0"/>
              <a:t> </a:t>
            </a:r>
            <a:r>
              <a:rPr sz="1100" spc="-5" dirty="0"/>
              <a:t>Risks</a:t>
            </a:r>
            <a:endParaRPr sz="1100"/>
          </a:p>
          <a:p>
            <a:pPr marL="241300" marR="5080">
              <a:lnSpc>
                <a:spcPts val="1270"/>
              </a:lnSpc>
              <a:spcBef>
                <a:spcPts val="240"/>
              </a:spcBef>
            </a:pPr>
            <a:r>
              <a:rPr sz="1100" b="0" spc="-5" dirty="0">
                <a:latin typeface="Arial"/>
                <a:cs typeface="Arial"/>
              </a:rPr>
              <a:t>Conduct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routine monitoring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auditing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of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Sponsor’s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and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FDR’s</a:t>
            </a:r>
            <a:r>
              <a:rPr sz="1100" b="0" spc="2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operations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to </a:t>
            </a:r>
            <a:r>
              <a:rPr sz="1100" b="0" spc="-5" dirty="0">
                <a:latin typeface="Arial"/>
                <a:cs typeface="Arial"/>
              </a:rPr>
              <a:t>evaluate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compliance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with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CMS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requirements as</a:t>
            </a:r>
            <a:r>
              <a:rPr sz="1100" b="0" spc="15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well </a:t>
            </a:r>
            <a:r>
              <a:rPr sz="1100" b="0" spc="-5" dirty="0">
                <a:latin typeface="Arial"/>
                <a:cs typeface="Arial"/>
              </a:rPr>
              <a:t> as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the</a:t>
            </a:r>
            <a:r>
              <a:rPr sz="1100" b="0" spc="-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overall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effectiveness</a:t>
            </a:r>
            <a:r>
              <a:rPr sz="1100" b="0" spc="5" dirty="0">
                <a:latin typeface="Arial"/>
                <a:cs typeface="Arial"/>
              </a:rPr>
              <a:t> </a:t>
            </a:r>
            <a:r>
              <a:rPr sz="1100" b="0" spc="-10" dirty="0">
                <a:latin typeface="Arial"/>
                <a:cs typeface="Arial"/>
              </a:rPr>
              <a:t>of</a:t>
            </a:r>
            <a:r>
              <a:rPr sz="1100" b="0" spc="10" dirty="0">
                <a:latin typeface="Arial"/>
                <a:cs typeface="Arial"/>
              </a:rPr>
              <a:t> </a:t>
            </a:r>
            <a:r>
              <a:rPr sz="1100" b="0" dirty="0">
                <a:latin typeface="Arial"/>
                <a:cs typeface="Arial"/>
              </a:rPr>
              <a:t>the</a:t>
            </a:r>
            <a:r>
              <a:rPr sz="1100" b="0" spc="-1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compliance</a:t>
            </a:r>
            <a:r>
              <a:rPr sz="1100" b="0" dirty="0">
                <a:latin typeface="Arial"/>
                <a:cs typeface="Arial"/>
              </a:rPr>
              <a:t> </a:t>
            </a:r>
            <a:r>
              <a:rPr sz="1100" b="0" spc="-5" dirty="0">
                <a:latin typeface="Arial"/>
                <a:cs typeface="Arial"/>
              </a:rPr>
              <a:t>program.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378" y="5827207"/>
            <a:ext cx="4597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10" dirty="0">
                <a:latin typeface="Arial"/>
                <a:cs typeface="Arial"/>
              </a:rPr>
              <a:t>N</a:t>
            </a:r>
            <a:r>
              <a:rPr sz="1100" b="1" spc="5" dirty="0">
                <a:latin typeface="Arial"/>
                <a:cs typeface="Arial"/>
              </a:rPr>
              <a:t>O</a:t>
            </a:r>
            <a:r>
              <a:rPr sz="1100" b="1" spc="-15" dirty="0">
                <a:latin typeface="Arial"/>
                <a:cs typeface="Arial"/>
              </a:rPr>
              <a:t>T</a:t>
            </a:r>
            <a:r>
              <a:rPr sz="1100" b="1" spc="-5" dirty="0">
                <a:latin typeface="Arial"/>
                <a:cs typeface="Arial"/>
              </a:rPr>
              <a:t>E</a:t>
            </a:r>
            <a:r>
              <a:rPr sz="1100" b="1" dirty="0">
                <a:latin typeface="Arial"/>
                <a:cs typeface="Arial"/>
              </a:rPr>
              <a:t>: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6136" y="5827207"/>
            <a:ext cx="7005320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Arial"/>
                <a:cs typeface="Arial"/>
              </a:rPr>
              <a:t>Sponsors must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ensure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FDRs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performing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delegated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administrative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care </a:t>
            </a:r>
            <a:r>
              <a:rPr sz="1100" spc="-5" dirty="0">
                <a:latin typeface="Arial"/>
                <a:cs typeface="Arial"/>
              </a:rPr>
              <a:t>service functions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concerning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Sponsor’s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dirty="0">
                <a:latin typeface="Arial"/>
                <a:cs typeface="Arial"/>
              </a:rPr>
              <a:t>D </a:t>
            </a:r>
            <a:r>
              <a:rPr sz="1100" spc="-5" dirty="0">
                <a:latin typeface="Arial"/>
                <a:cs typeface="Arial"/>
              </a:rPr>
              <a:t>program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comply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with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 requirements.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6205768"/>
            <a:ext cx="8098155" cy="40068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1100" b="1" spc="-5" dirty="0">
                <a:latin typeface="Arial"/>
                <a:cs typeface="Arial"/>
              </a:rPr>
              <a:t>7.</a:t>
            </a:r>
            <a:r>
              <a:rPr sz="1100" b="1" spc="58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Procedures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and System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for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Prompt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Response</a:t>
            </a:r>
            <a:r>
              <a:rPr sz="1100" b="1" dirty="0">
                <a:latin typeface="Arial"/>
                <a:cs typeface="Arial"/>
              </a:rPr>
              <a:t> to</a:t>
            </a:r>
            <a:r>
              <a:rPr sz="1100" b="1" spc="-5" dirty="0">
                <a:latin typeface="Arial"/>
                <a:cs typeface="Arial"/>
              </a:rPr>
              <a:t> Compliance Issues</a:t>
            </a:r>
            <a:endParaRPr sz="1100">
              <a:latin typeface="Arial"/>
              <a:cs typeface="Arial"/>
            </a:endParaRPr>
          </a:p>
          <a:p>
            <a:pPr marL="240665">
              <a:lnSpc>
                <a:spcPct val="100000"/>
              </a:lnSpc>
              <a:spcBef>
                <a:spcPts val="155"/>
              </a:spcBef>
            </a:pP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Sponsor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must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use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measures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respond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promptly</a:t>
            </a:r>
            <a:r>
              <a:rPr sz="1100" dirty="0">
                <a:latin typeface="Arial"/>
                <a:cs typeface="Arial"/>
              </a:rPr>
              <a:t> to </a:t>
            </a:r>
            <a:r>
              <a:rPr sz="1100" spc="-5" dirty="0">
                <a:latin typeface="Arial"/>
                <a:cs typeface="Arial"/>
              </a:rPr>
              <a:t>non-compliance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undertake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appropriate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corrective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action.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01700" y="7425921"/>
            <a:ext cx="152654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APPENDIX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B: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JOB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AIDS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01700" y="147320"/>
            <a:ext cx="5687060" cy="260921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309499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Job</a:t>
            </a:r>
            <a:r>
              <a:rPr sz="1200" b="1" spc="-10" dirty="0">
                <a:latin typeface="Arial"/>
                <a:cs typeface="Arial"/>
              </a:rPr>
              <a:t> Aid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B: Resources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5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Compliance Education Materials: Compliance 101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ts val="1870"/>
              </a:lnSpc>
              <a:spcBef>
                <a:spcPts val="145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Health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Care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Fraud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Prevention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and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Enforcement</a:t>
            </a:r>
            <a:r>
              <a:rPr sz="1100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Action Team</a:t>
            </a:r>
            <a:r>
              <a:rPr sz="1100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Provider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Compliance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Training </a:t>
            </a:r>
            <a:r>
              <a:rPr sz="1100" spc="-2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Office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of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Inspector General’s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(OIG’s) Provider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Self-Disclosure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Protocol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Part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C</a:t>
            </a:r>
            <a:r>
              <a:rPr sz="11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and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Part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D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Compliance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and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Audits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-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Overview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Physician</a:t>
            </a:r>
            <a:r>
              <a:rPr sz="11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Self-Referral</a:t>
            </a:r>
            <a:endParaRPr sz="1100">
              <a:latin typeface="Arial"/>
              <a:cs typeface="Arial"/>
            </a:endParaRPr>
          </a:p>
          <a:p>
            <a:pPr marL="12700" marR="1823085">
              <a:lnSpc>
                <a:spcPct val="140900"/>
              </a:lnSpc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Avoiding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Medicare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Fraud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&amp;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Abuse: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A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Roadmap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for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7"/>
              </a:rPr>
              <a:t>Physicians </a:t>
            </a:r>
            <a:r>
              <a:rPr sz="1100" spc="-2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Safe</a:t>
            </a:r>
            <a:r>
              <a:rPr sz="11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Harbor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8"/>
              </a:rPr>
              <a:t>Regulations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2823972"/>
          <a:ext cx="8232775" cy="1815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02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HYPERLINK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URL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TEXT/IMAGE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https://oig.hhs.gov/compliance/101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Compliance Education Materials: Compliance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101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67945">
                        <a:lnSpc>
                          <a:spcPts val="1125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https://oig.hhs.gov/compliance/provider-compliance-training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324485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Health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Care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Fraud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Prevention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Enforcement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Action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Team </a:t>
                      </a:r>
                      <a:r>
                        <a:rPr sz="10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Provider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Compliance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Training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545">
                <a:tc>
                  <a:txBody>
                    <a:bodyPr/>
                    <a:lstStyle/>
                    <a:p>
                      <a:pPr marL="67945">
                        <a:lnSpc>
                          <a:spcPts val="1125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https://oig.hhs.gov/compliance/self-disclosure-info/protocol.asp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228600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Office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of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Inspector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General’s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(OIG’s)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Provider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Self-Disclosure </a:t>
                      </a:r>
                      <a:r>
                        <a:rPr sz="10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Protocol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67945" marR="274320">
                        <a:lnSpc>
                          <a:spcPts val="1140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https://www.cms.gov/medicare/compliance-and-audits/part-c-and-part-d-compliance-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and-audits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35"/>
                        </a:lnSpc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Part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Part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Compliance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Audits</a:t>
                      </a:r>
                      <a:r>
                        <a:rPr sz="10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Overview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67945">
                        <a:lnSpc>
                          <a:spcPts val="1125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https://www.cms.gov/Medicare/Fraud-and-Abuse/PhysicianSelfReferral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Physician</a:t>
                      </a: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Self-Referral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67945" marR="711835">
                        <a:lnSpc>
                          <a:spcPts val="1150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https://www.cms.gov/Outreach-and-Education/Medicare-Learning-Network-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MLN/MLNProducts/MLN-Publications-Items/CMS1254524.html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25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Avoiding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Fraud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Abuse: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Roadmap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for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Physicians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8"/>
                        </a:rPr>
                        <a:t>https://oig.hhs.gov/compliance/safe-harbor-regulations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100"/>
                        </a:lnSpc>
                      </a:pP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Safe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Harbor Regulations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2597150" cy="35560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883411"/>
            <a:ext cx="2059939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INTRODUCTION</a:t>
            </a:r>
          </a:p>
        </p:txBody>
      </p:sp>
      <p:sp>
        <p:nvSpPr>
          <p:cNvPr id="4" name="object 4"/>
          <p:cNvSpPr/>
          <p:nvPr/>
        </p:nvSpPr>
        <p:spPr>
          <a:xfrm>
            <a:off x="896111" y="1470660"/>
            <a:ext cx="8266430" cy="6350"/>
          </a:xfrm>
          <a:custGeom>
            <a:avLst/>
            <a:gdLst/>
            <a:ahLst/>
            <a:cxnLst/>
            <a:rect l="l" t="t" r="r" b="b"/>
            <a:pathLst>
              <a:path w="8266430" h="6350">
                <a:moveTo>
                  <a:pt x="8266176" y="0"/>
                </a:moveTo>
                <a:lnTo>
                  <a:pt x="0" y="0"/>
                </a:lnTo>
                <a:lnTo>
                  <a:pt x="0" y="6096"/>
                </a:lnTo>
                <a:lnTo>
                  <a:pt x="8266176" y="6096"/>
                </a:lnTo>
                <a:lnTo>
                  <a:pt x="82661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01700" y="1220215"/>
            <a:ext cx="6352540" cy="64262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200" b="1" spc="-5" dirty="0">
                <a:latin typeface="Times New Roman"/>
                <a:cs typeface="Times New Roman"/>
              </a:rPr>
              <a:t>INTRODUCTION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915795" marR="5080" indent="121920">
              <a:lnSpc>
                <a:spcPts val="1380"/>
              </a:lnSpc>
              <a:spcBef>
                <a:spcPts val="395"/>
              </a:spcBef>
            </a:pPr>
            <a:r>
              <a:rPr sz="1200" b="1" spc="-5" dirty="0">
                <a:latin typeface="Arial"/>
                <a:cs typeface="Arial"/>
              </a:rPr>
              <a:t>The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Medicare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Parts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C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and</a:t>
            </a:r>
            <a:r>
              <a:rPr sz="1200" b="1" dirty="0">
                <a:latin typeface="Arial"/>
                <a:cs typeface="Arial"/>
              </a:rPr>
              <a:t> D </a:t>
            </a:r>
            <a:r>
              <a:rPr sz="1200" b="1" spc="-5" dirty="0">
                <a:latin typeface="Arial"/>
                <a:cs typeface="Arial"/>
              </a:rPr>
              <a:t>General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Compliance Training 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course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is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brought to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you </a:t>
            </a:r>
            <a:r>
              <a:rPr sz="1200" b="1" spc="5" dirty="0">
                <a:latin typeface="Arial"/>
                <a:cs typeface="Arial"/>
              </a:rPr>
              <a:t>by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the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Medicare Learning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Network®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14775" y="2234009"/>
            <a:ext cx="857250" cy="304626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86375" y="2110255"/>
            <a:ext cx="857250" cy="552134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9" name="object 9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133715" cy="21888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54101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INTRODUCTION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ts val="1270"/>
              </a:lnSpc>
              <a:spcBef>
                <a:spcPts val="375"/>
              </a:spcBef>
            </a:pP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Learning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Network®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(MLN)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offers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free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educational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materials</a:t>
            </a:r>
            <a:r>
              <a:rPr sz="1100" dirty="0">
                <a:latin typeface="Arial"/>
                <a:cs typeface="Arial"/>
              </a:rPr>
              <a:t> for </a:t>
            </a: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care professionals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Centers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Medicare 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&amp; </a:t>
            </a:r>
            <a:r>
              <a:rPr sz="1100" spc="-5" dirty="0">
                <a:latin typeface="Arial"/>
                <a:cs typeface="Arial"/>
              </a:rPr>
              <a:t>Medicaid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(CMS)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programs,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policies,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initiatives.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Get quick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access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information you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need.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580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Publications</a:t>
            </a:r>
            <a:r>
              <a:rPr sz="11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&amp;</a:t>
            </a:r>
            <a:r>
              <a:rPr sz="1100" u="sng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Multimedia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5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Events</a:t>
            </a:r>
            <a:r>
              <a:rPr sz="11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&amp;</a:t>
            </a:r>
            <a:r>
              <a:rPr sz="1100" u="sng" spc="-3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Training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10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Newsletters</a:t>
            </a:r>
            <a:r>
              <a:rPr sz="11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&amp;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Social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Media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5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Continuing</a:t>
            </a:r>
            <a:r>
              <a:rPr sz="11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Education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8073389" y="1665590"/>
            <a:ext cx="857250" cy="552450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914400" y="2436876"/>
          <a:ext cx="8232775" cy="1052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44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765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HYPERLINK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URL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TEXT/IMAGE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7"/>
                        </a:rPr>
                        <a:t>https://www.cms.gov/Outreach-and-Education/Medicare-Learning-Network-MLN/MLNProducts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Publications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Multimedia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67945" marR="1353820">
                        <a:lnSpc>
                          <a:spcPts val="1150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https://www.cms.gov/Outreach-and-Education/Medicare-Learning-Network-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MLN/MLNGenInfo/Events-and-Training.html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25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Events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0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Training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8"/>
                        </a:rPr>
                        <a:t>https://www.cms.gov/Outreach-and-Education/Outreach/FFSProvPartProg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Newsletters &amp;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Social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Media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67945" marR="1353820">
                        <a:lnSpc>
                          <a:spcPts val="1150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https://www.cms.gov/Outreach-and-Education/Medicare-Learning-Network-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MLN/MLNGenInfo/Continuing-Education.html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25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Continuing</a:t>
                      </a:r>
                      <a:r>
                        <a:rPr sz="10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Education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559" y="147320"/>
            <a:ext cx="8211184" cy="3030220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618480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INTRODUCTION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  <a:p>
            <a:pPr marL="12700" marR="96520">
              <a:lnSpc>
                <a:spcPct val="95900"/>
              </a:lnSpc>
              <a:spcBef>
                <a:spcPts val="345"/>
              </a:spcBef>
            </a:pPr>
            <a:r>
              <a:rPr sz="1100" dirty="0">
                <a:latin typeface="Arial"/>
                <a:cs typeface="Arial"/>
              </a:rPr>
              <a:t>This </a:t>
            </a:r>
            <a:r>
              <a:rPr sz="1100" spc="-5" dirty="0">
                <a:latin typeface="Arial"/>
                <a:cs typeface="Arial"/>
              </a:rPr>
              <a:t>training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assists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-5" dirty="0">
                <a:latin typeface="Arial"/>
                <a:cs typeface="Arial"/>
              </a:rPr>
              <a:t> 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D</a:t>
            </a:r>
            <a:r>
              <a:rPr sz="1100" spc="-5" dirty="0">
                <a:latin typeface="Arial"/>
                <a:cs typeface="Arial"/>
              </a:rPr>
              <a:t> plan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Sponsors’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employees,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governing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body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members,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first-tier,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downstream,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related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entities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(FDRs)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satisfy their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annual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general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training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requirements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regulations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sub-regulatory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guidance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at: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615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42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Code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of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Federal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Regulations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(CFR)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Section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422.503</a:t>
            </a:r>
            <a:r>
              <a:rPr sz="1100" spc="-5" dirty="0">
                <a:latin typeface="Arial"/>
                <a:cs typeface="Arial"/>
              </a:rPr>
              <a:t>(b)(4)(vi)(C)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42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CFR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3"/>
              </a:rPr>
              <a:t>Section 423.504</a:t>
            </a:r>
            <a:r>
              <a:rPr sz="1100" spc="-5" dirty="0">
                <a:latin typeface="Arial"/>
                <a:cs typeface="Arial"/>
              </a:rPr>
              <a:t>(b)(4)(vi)(C)</a:t>
            </a:r>
            <a:endParaRPr sz="1100">
              <a:latin typeface="Arial"/>
              <a:cs typeface="Arial"/>
            </a:endParaRPr>
          </a:p>
          <a:p>
            <a:pPr marL="469900" marR="455930" indent="-228600">
              <a:lnSpc>
                <a:spcPts val="1260"/>
              </a:lnSpc>
              <a:spcBef>
                <a:spcPts val="42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spc="-5" dirty="0">
                <a:latin typeface="Arial"/>
                <a:cs typeface="Arial"/>
              </a:rPr>
              <a:t>Section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50.3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Guidelines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Chapter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9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of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Medicare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Prescription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Drug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Benefit</a:t>
            </a:r>
            <a:r>
              <a:rPr sz="1100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4"/>
              </a:rPr>
              <a:t>Manual</a:t>
            </a:r>
            <a:r>
              <a:rPr sz="1100" spc="20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 </a:t>
            </a:r>
            <a:r>
              <a:rPr sz="1100" spc="-5" dirty="0">
                <a:latin typeface="Arial"/>
                <a:cs typeface="Arial"/>
              </a:rPr>
              <a:t>and </a:t>
            </a:r>
            <a:r>
              <a:rPr sz="1100" spc="-290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Chapter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21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of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the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Medicare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Managed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Care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5"/>
              </a:rPr>
              <a:t>Manual</a:t>
            </a:r>
            <a:r>
              <a:rPr sz="1100" spc="-5" dirty="0">
                <a:latin typeface="Arial"/>
                <a:cs typeface="Arial"/>
              </a:rPr>
              <a:t>)</a:t>
            </a:r>
            <a:endParaRPr sz="1100">
              <a:latin typeface="Arial"/>
              <a:cs typeface="Arial"/>
            </a:endParaRPr>
          </a:p>
          <a:p>
            <a:pPr marL="469900" indent="-229235">
              <a:lnSpc>
                <a:spcPct val="100000"/>
              </a:lnSpc>
              <a:spcBef>
                <a:spcPts val="290"/>
              </a:spcBef>
              <a:buFont typeface="Symbol"/>
              <a:buChar char=""/>
              <a:tabLst>
                <a:tab pos="469900" algn="l"/>
                <a:tab pos="470534" algn="l"/>
              </a:tabLst>
            </a:pP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“Downloads”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section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CMS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Compliance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Program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Policy and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Guidance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6"/>
              </a:rPr>
              <a:t>webpage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295"/>
              </a:spcBef>
            </a:pPr>
            <a:r>
              <a:rPr sz="1100" spc="-5" dirty="0">
                <a:latin typeface="Arial"/>
                <a:cs typeface="Arial"/>
              </a:rPr>
              <a:t>Completing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training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itself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does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not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ensure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 </a:t>
            </a:r>
            <a:r>
              <a:rPr sz="1100" spc="-5" dirty="0">
                <a:latin typeface="Arial"/>
                <a:cs typeface="Arial"/>
              </a:rPr>
              <a:t>Sponsor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has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“effective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Program.”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Sponsors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their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FDRs </a:t>
            </a:r>
            <a:r>
              <a:rPr sz="1100" dirty="0">
                <a:latin typeface="Arial"/>
                <a:cs typeface="Arial"/>
              </a:rPr>
              <a:t> are</a:t>
            </a:r>
            <a:r>
              <a:rPr sz="1100" spc="-5" dirty="0">
                <a:latin typeface="Arial"/>
                <a:cs typeface="Arial"/>
              </a:rPr>
              <a:t> responsible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establishing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executing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effective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according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CMS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regulations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program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guidelines.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14400" y="3316211"/>
          <a:ext cx="8232775" cy="2240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792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HYPERLINK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URL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1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TEXT/IMAGE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marL="67945" marR="64769">
                        <a:lnSpc>
                          <a:spcPts val="1150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https://www.ecfr.gov/cgi-bin/text-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idx?SID=c66a16ad53319afd0580db00f12c5572&amp;mc=true&amp;node=pt42.3.422&amp;rg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n=div5#se42.3.422_1503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42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Code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of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Federal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Regulations (CFR)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Section 422.503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67945" marR="88900">
                        <a:lnSpc>
                          <a:spcPts val="1150"/>
                        </a:lnSpc>
                        <a:spcBef>
                          <a:spcPts val="305"/>
                        </a:spcBef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https://www.ecfr.gov/cgi-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bin/retrieveECFR?gp=&amp;SID=5cff780d3df38cc4183f2802223859ba&amp;mc=true&amp;r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125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3"/>
                        </a:rPr>
                        <a:t>=PART&amp;n=pt42.3.423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dirty="0">
                          <a:latin typeface="Times New Roman"/>
                          <a:cs typeface="Times New Roman"/>
                        </a:rPr>
                        <a:t>42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CFR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Section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423.504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380">
                <a:tc>
                  <a:txBody>
                    <a:bodyPr/>
                    <a:lstStyle/>
                    <a:p>
                      <a:pPr marL="67945" marR="930910">
                        <a:lnSpc>
                          <a:spcPts val="1150"/>
                        </a:lnSpc>
                        <a:spcBef>
                          <a:spcPts val="300"/>
                        </a:spcBef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https://www.cms.gov/Medicare/Prescription-Drug-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4"/>
                        </a:rPr>
                        <a:t>Coverage/PrescriptionDrugCovContra/Downloads/Chapter9.pdf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Chapter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Prescription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Drug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Benefit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Manual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794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67945" marR="1405255">
                        <a:lnSpc>
                          <a:spcPts val="1140"/>
                        </a:lnSpc>
                        <a:spcBef>
                          <a:spcPts val="320"/>
                        </a:spcBef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https://www.cms.gov/Regulations-and-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5"/>
                        </a:rPr>
                        <a:t>Guidance/Guidance/Manuals/Downloads/mc86c21.pdf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4064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Chapter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21 of</a:t>
                      </a:r>
                      <a:r>
                        <a:rPr sz="10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the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Medicare Managed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Care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Manual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9845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0">
                <a:tc>
                  <a:txBody>
                    <a:bodyPr/>
                    <a:lstStyle/>
                    <a:p>
                      <a:pPr marL="67945" marR="330835">
                        <a:lnSpc>
                          <a:spcPts val="1150"/>
                        </a:lnSpc>
                        <a:spcBef>
                          <a:spcPts val="305"/>
                        </a:spcBef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https://www.cms.gov/Medicare/Compliance-and-Audits/Part-C-and-Part-D-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6"/>
                        </a:rPr>
                        <a:t>Compliance-and-Audits/ComplianceProgramPolicyandGuidance.html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CMS Compliance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Program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Policy</a:t>
                      </a:r>
                      <a:r>
                        <a:rPr sz="10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Guidance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webpage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28575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177530" cy="196659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58482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INTRODUCTION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4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5" dirty="0">
                <a:latin typeface="Arial"/>
                <a:cs typeface="Arial"/>
              </a:rPr>
              <a:t>Why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Do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I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Need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Training?</a:t>
            </a:r>
            <a:endParaRPr sz="1200">
              <a:latin typeface="Arial"/>
              <a:cs typeface="Arial"/>
            </a:endParaRPr>
          </a:p>
          <a:p>
            <a:pPr marL="12700" marR="5080" indent="-635">
              <a:lnSpc>
                <a:spcPts val="1270"/>
              </a:lnSpc>
              <a:spcBef>
                <a:spcPts val="630"/>
              </a:spcBef>
            </a:pPr>
            <a:r>
              <a:rPr sz="1100" spc="-5" dirty="0">
                <a:latin typeface="Arial"/>
                <a:cs typeface="Arial"/>
              </a:rPr>
              <a:t>Every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year,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billions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dollars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improperly spent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because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fraud,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waste,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abuse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(FWA).</a:t>
            </a:r>
            <a:r>
              <a:rPr sz="1100" dirty="0">
                <a:latin typeface="Arial"/>
                <a:cs typeface="Arial"/>
              </a:rPr>
              <a:t> It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affects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everyone—</a:t>
            </a:r>
            <a:r>
              <a:rPr sz="1100" b="1" spc="-5" dirty="0">
                <a:latin typeface="Arial"/>
                <a:cs typeface="Arial"/>
              </a:rPr>
              <a:t>including</a:t>
            </a:r>
            <a:r>
              <a:rPr sz="1100" b="1" spc="10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you</a:t>
            </a:r>
            <a:r>
              <a:rPr sz="1100" spc="-10" dirty="0">
                <a:latin typeface="Arial"/>
                <a:cs typeface="Arial"/>
              </a:rPr>
              <a:t>. </a:t>
            </a:r>
            <a:r>
              <a:rPr sz="1100" spc="-5" dirty="0">
                <a:latin typeface="Arial"/>
                <a:cs typeface="Arial"/>
              </a:rPr>
              <a:t> This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training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helps you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detect,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correct,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prevent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FWA.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You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are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solution.</a:t>
            </a:r>
            <a:endParaRPr sz="1100">
              <a:latin typeface="Arial"/>
              <a:cs typeface="Arial"/>
            </a:endParaRPr>
          </a:p>
          <a:p>
            <a:pPr marL="13335" marR="304165" indent="-635">
              <a:lnSpc>
                <a:spcPts val="1260"/>
              </a:lnSpc>
              <a:spcBef>
                <a:spcPts val="610"/>
              </a:spcBef>
            </a:pP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everyone’s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responsibility!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individual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who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provides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administrative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enrollees,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every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action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</a:t>
            </a:r>
            <a:r>
              <a:rPr sz="1100" dirty="0">
                <a:latin typeface="Arial"/>
                <a:cs typeface="Arial"/>
              </a:rPr>
              <a:t> take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potentially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affects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enrollees,</a:t>
            </a:r>
            <a:r>
              <a:rPr sz="1100" dirty="0">
                <a:latin typeface="Arial"/>
                <a:cs typeface="Arial"/>
              </a:rPr>
              <a:t> the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Program,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-5" dirty="0">
                <a:latin typeface="Arial"/>
                <a:cs typeface="Arial"/>
              </a:rPr>
              <a:t> Medicare Trust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Fund.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147320"/>
            <a:ext cx="8226425" cy="246316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634355">
              <a:lnSpc>
                <a:spcPts val="1270"/>
              </a:lnSpc>
              <a:spcBef>
                <a:spcPts val="185"/>
              </a:spcBef>
            </a:pPr>
            <a:r>
              <a:rPr sz="1100" spc="-5" dirty="0">
                <a:latin typeface="Times New Roman"/>
                <a:cs typeface="Times New Roman"/>
              </a:rPr>
              <a:t>Medicare Parts </a:t>
            </a:r>
            <a:r>
              <a:rPr sz="1100" dirty="0">
                <a:latin typeface="Times New Roman"/>
                <a:cs typeface="Times New Roman"/>
              </a:rPr>
              <a:t>C and D </a:t>
            </a:r>
            <a:r>
              <a:rPr sz="1100" spc="-5" dirty="0">
                <a:latin typeface="Times New Roman"/>
                <a:cs typeface="Times New Roman"/>
              </a:rPr>
              <a:t>Compliance </a:t>
            </a:r>
            <a:r>
              <a:rPr sz="1100" dirty="0">
                <a:latin typeface="Times New Roman"/>
                <a:cs typeface="Times New Roman"/>
              </a:rPr>
              <a:t>Training </a:t>
            </a:r>
            <a:r>
              <a:rPr sz="1100" spc="-26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Medicare Learning</a:t>
            </a:r>
            <a:r>
              <a:rPr sz="1100" spc="-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Network®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200" b="1" spc="-5" dirty="0">
                <a:latin typeface="Times New Roman"/>
                <a:cs typeface="Times New Roman"/>
              </a:rPr>
              <a:t>INTRODUCTION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PAGE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5</a:t>
            </a:r>
            <a:endParaRPr sz="1200">
              <a:latin typeface="Times New Roman"/>
              <a:cs typeface="Times New Roman"/>
            </a:endParaRPr>
          </a:p>
          <a:p>
            <a:pPr marL="12700" marR="410845">
              <a:lnSpc>
                <a:spcPts val="1380"/>
              </a:lnSpc>
              <a:spcBef>
                <a:spcPts val="370"/>
              </a:spcBef>
            </a:pPr>
            <a:r>
              <a:rPr sz="1200" b="1" spc="-5" dirty="0">
                <a:latin typeface="Arial"/>
                <a:cs typeface="Arial"/>
              </a:rPr>
              <a:t>Training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Requirements: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Plan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Employees,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Governing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Body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Members, </a:t>
            </a:r>
            <a:r>
              <a:rPr sz="1200" b="1" spc="-5" dirty="0">
                <a:latin typeface="Arial"/>
                <a:cs typeface="Arial"/>
              </a:rPr>
              <a:t>and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First-Tier, Downstream,</a:t>
            </a:r>
            <a:r>
              <a:rPr sz="1200" b="1" spc="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or Related </a:t>
            </a:r>
            <a:r>
              <a:rPr sz="1200" b="1" spc="-31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Entity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(FDR) Employees</a:t>
            </a:r>
            <a:endParaRPr sz="1200">
              <a:latin typeface="Arial"/>
              <a:cs typeface="Arial"/>
            </a:endParaRPr>
          </a:p>
          <a:p>
            <a:pPr marL="12700" marR="466725">
              <a:lnSpc>
                <a:spcPct val="95900"/>
              </a:lnSpc>
              <a:spcBef>
                <a:spcPts val="575"/>
              </a:spcBef>
            </a:pPr>
            <a:r>
              <a:rPr sz="1100" spc="-5" dirty="0">
                <a:latin typeface="Arial"/>
                <a:cs typeface="Arial"/>
              </a:rPr>
              <a:t>Certain training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requirements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apply </a:t>
            </a:r>
            <a:r>
              <a:rPr sz="1100" dirty="0">
                <a:latin typeface="Arial"/>
                <a:cs typeface="Arial"/>
              </a:rPr>
              <a:t>to </a:t>
            </a:r>
            <a:r>
              <a:rPr sz="1100" spc="-5" dirty="0">
                <a:latin typeface="Arial"/>
                <a:cs typeface="Arial"/>
              </a:rPr>
              <a:t>people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involved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Parts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C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D.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employees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Advantage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Organizations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(MAOs)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Prescription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Drug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(PDPs)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(collectively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referred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this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course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“Sponsors”)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must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receive </a:t>
            </a:r>
            <a:r>
              <a:rPr sz="1100" spc="-5" dirty="0">
                <a:latin typeface="Arial"/>
                <a:cs typeface="Arial"/>
              </a:rPr>
              <a:t> training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about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compliance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with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CMS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 rules.</a:t>
            </a:r>
            <a:endParaRPr sz="1100">
              <a:latin typeface="Arial"/>
              <a:cs typeface="Arial"/>
            </a:endParaRPr>
          </a:p>
          <a:p>
            <a:pPr marL="12700" marR="5080">
              <a:lnSpc>
                <a:spcPct val="95900"/>
              </a:lnSpc>
              <a:spcBef>
                <a:spcPts val="595"/>
              </a:spcBef>
            </a:pPr>
            <a:r>
              <a:rPr sz="1100" spc="-5" dirty="0">
                <a:latin typeface="Arial"/>
                <a:cs typeface="Arial"/>
              </a:rPr>
              <a:t>You</a:t>
            </a:r>
            <a:r>
              <a:rPr sz="1100" dirty="0">
                <a:latin typeface="Arial"/>
                <a:cs typeface="Arial"/>
              </a:rPr>
              <a:t> may</a:t>
            </a:r>
            <a:r>
              <a:rPr sz="1100" spc="-5" dirty="0">
                <a:latin typeface="Arial"/>
                <a:cs typeface="Arial"/>
              </a:rPr>
              <a:t> need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complete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FWA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training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within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90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days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initial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hire. More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information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other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Medicare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Parts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</a:t>
            </a:r>
            <a:r>
              <a:rPr sz="1100" u="sng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and</a:t>
            </a:r>
            <a:r>
              <a:rPr sz="1100" u="sng" spc="-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D </a:t>
            </a:r>
            <a:r>
              <a:rPr sz="1100" spc="5" dirty="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compliance</a:t>
            </a:r>
            <a:r>
              <a:rPr sz="1100" u="sng" spc="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trainings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and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answers</a:t>
            </a:r>
            <a:r>
              <a:rPr sz="1100" u="sng" spc="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to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common</a:t>
            </a:r>
            <a:r>
              <a:rPr sz="11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cs typeface="Arial"/>
                <a:hlinkClick r:id="rId2"/>
              </a:rPr>
              <a:t>questions</a:t>
            </a:r>
            <a:r>
              <a:rPr sz="1100" spc="2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available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on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the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CMS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website.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Please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contact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your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management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team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for </a:t>
            </a:r>
            <a:r>
              <a:rPr sz="1100" dirty="0">
                <a:latin typeface="Arial"/>
                <a:cs typeface="Arial"/>
              </a:rPr>
              <a:t> more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information.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305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7" name="object 7"/>
          <p:cNvSpPr txBox="1"/>
          <p:nvPr/>
        </p:nvSpPr>
        <p:spPr>
          <a:xfrm>
            <a:off x="901700" y="7425921"/>
            <a:ext cx="1080770" cy="180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05"/>
              </a:lnSpc>
            </a:pPr>
            <a:r>
              <a:rPr sz="1100" spc="-5" dirty="0">
                <a:latin typeface="Times New Roman"/>
                <a:cs typeface="Times New Roman"/>
              </a:rPr>
              <a:t>INTRODUCTION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9650" y="2694851"/>
            <a:ext cx="8096250" cy="13811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5250">
              <a:lnSpc>
                <a:spcPct val="100000"/>
              </a:lnSpc>
              <a:spcBef>
                <a:spcPts val="300"/>
              </a:spcBef>
            </a:pPr>
            <a:r>
              <a:rPr sz="1100" b="1" spc="-5" dirty="0">
                <a:latin typeface="Arial"/>
                <a:cs typeface="Arial"/>
              </a:rPr>
              <a:t>Learn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more about Medicare Part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  <a:p>
            <a:pPr marL="95250" marR="459740">
              <a:lnSpc>
                <a:spcPts val="1260"/>
              </a:lnSpc>
              <a:spcBef>
                <a:spcPts val="655"/>
              </a:spcBef>
            </a:pP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Advantage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(MA),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is</a:t>
            </a:r>
            <a:r>
              <a:rPr sz="1100" dirty="0">
                <a:latin typeface="Arial"/>
                <a:cs typeface="Arial"/>
              </a:rPr>
              <a:t> a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insurance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option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available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beneficiaries.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Private, </a:t>
            </a:r>
            <a:r>
              <a:rPr sz="1100" spc="-5" dirty="0">
                <a:latin typeface="Arial"/>
                <a:cs typeface="Arial"/>
              </a:rPr>
              <a:t> Medicare-approved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insurance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companies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run </a:t>
            </a:r>
            <a:r>
              <a:rPr sz="1100" spc="-10" dirty="0">
                <a:latin typeface="Arial"/>
                <a:cs typeface="Arial"/>
              </a:rPr>
              <a:t>MA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programs. </a:t>
            </a:r>
            <a:r>
              <a:rPr sz="1100" dirty="0">
                <a:latin typeface="Arial"/>
                <a:cs typeface="Arial"/>
              </a:rPr>
              <a:t>These </a:t>
            </a:r>
            <a:r>
              <a:rPr sz="1100" spc="-5" dirty="0">
                <a:latin typeface="Arial"/>
                <a:cs typeface="Arial"/>
              </a:rPr>
              <a:t>companies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arrange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for,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directly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provide,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health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care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beneficiaries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who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enroll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MA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plan.</a:t>
            </a:r>
            <a:endParaRPr sz="1100">
              <a:latin typeface="Arial"/>
              <a:cs typeface="Arial"/>
            </a:endParaRPr>
          </a:p>
          <a:p>
            <a:pPr marL="95250" marR="211454">
              <a:lnSpc>
                <a:spcPts val="1260"/>
              </a:lnSpc>
              <a:spcBef>
                <a:spcPts val="610"/>
              </a:spcBef>
            </a:pPr>
            <a:r>
              <a:rPr sz="1100" spc="-5" dirty="0">
                <a:latin typeface="Arial"/>
                <a:cs typeface="Arial"/>
              </a:rPr>
              <a:t>MA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must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cover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covers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with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exception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hospice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care.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They</a:t>
            </a:r>
            <a:r>
              <a:rPr sz="1100" spc="-5" dirty="0">
                <a:latin typeface="Arial"/>
                <a:cs typeface="Arial"/>
              </a:rPr>
              <a:t> provide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 Part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</a:t>
            </a:r>
            <a:r>
              <a:rPr sz="1100" spc="-5" dirty="0">
                <a:latin typeface="Arial"/>
                <a:cs typeface="Arial"/>
              </a:rPr>
              <a:t> benefits </a:t>
            </a:r>
            <a:r>
              <a:rPr sz="1100" spc="-29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may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also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include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prescription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drug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coverage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other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supplemental</a:t>
            </a:r>
            <a:r>
              <a:rPr sz="1100" spc="-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benefits.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7275" y="4342638"/>
            <a:ext cx="8048625" cy="12287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295"/>
              </a:spcBef>
            </a:pPr>
            <a:r>
              <a:rPr sz="1100" b="1" spc="-5" dirty="0">
                <a:latin typeface="Arial"/>
                <a:cs typeface="Arial"/>
              </a:rPr>
              <a:t>Learn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5" dirty="0">
                <a:latin typeface="Arial"/>
                <a:cs typeface="Arial"/>
              </a:rPr>
              <a:t>more about Medicare Part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  <a:p>
            <a:pPr marL="95885" marR="200660">
              <a:lnSpc>
                <a:spcPct val="96300"/>
              </a:lnSpc>
              <a:spcBef>
                <a:spcPts val="615"/>
              </a:spcBef>
            </a:pP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the </a:t>
            </a:r>
            <a:r>
              <a:rPr sz="1100" spc="-5" dirty="0">
                <a:latin typeface="Arial"/>
                <a:cs typeface="Arial"/>
              </a:rPr>
              <a:t>Prescription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Drug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Benefit,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provides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prescription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drug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coverage</a:t>
            </a:r>
            <a:r>
              <a:rPr sz="1100" dirty="0">
                <a:latin typeface="Arial"/>
                <a:cs typeface="Arial"/>
              </a:rPr>
              <a:t> to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beneficiaries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enrolled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 </a:t>
            </a:r>
            <a:r>
              <a:rPr sz="1100" dirty="0">
                <a:latin typeface="Arial"/>
                <a:cs typeface="Arial"/>
              </a:rPr>
              <a:t> A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and/or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Part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B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who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enroll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Prescription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Drug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(PDP)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or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MA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Prescription Drug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(MA-PD)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plan.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Medicare- 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approved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insurance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and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other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companies provide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prescription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drug</a:t>
            </a:r>
            <a:r>
              <a:rPr sz="1100" spc="2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coverage </a:t>
            </a:r>
            <a:r>
              <a:rPr sz="1100" dirty="0">
                <a:latin typeface="Arial"/>
                <a:cs typeface="Arial"/>
              </a:rPr>
              <a:t>to</a:t>
            </a:r>
            <a:r>
              <a:rPr sz="1100" spc="-5" dirty="0">
                <a:latin typeface="Arial"/>
                <a:cs typeface="Arial"/>
              </a:rPr>
              <a:t> individuals</a:t>
            </a:r>
            <a:r>
              <a:rPr sz="1100" spc="1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living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in </a:t>
            </a:r>
            <a:r>
              <a:rPr sz="1100" dirty="0">
                <a:latin typeface="Arial"/>
                <a:cs typeface="Arial"/>
              </a:rPr>
              <a:t>a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plan’s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service</a:t>
            </a:r>
            <a:r>
              <a:rPr sz="1100" spc="1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area.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14400" y="5836920"/>
          <a:ext cx="8232775" cy="450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3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HYPERLINK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URL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100"/>
                        </a:lnSpc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LINKED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TEXT/IMAGE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67945" marR="880110">
                        <a:lnSpc>
                          <a:spcPts val="1150"/>
                        </a:lnSpc>
                      </a:pP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https://www.cms.gov/Outreach-and-Education/Medicare-Learning-Network- </a:t>
                      </a:r>
                      <a:r>
                        <a:rPr sz="1000" dirty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u="sng" spc="-5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Times New Roman"/>
                          <a:cs typeface="Times New Roman"/>
                          <a:hlinkClick r:id="rId2"/>
                        </a:rPr>
                        <a:t>MLN/MLNProducts/Downloads/Fraud-Waste_Abuse-Training_12_13_11.pdf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95885">
                        <a:lnSpc>
                          <a:spcPts val="1150"/>
                        </a:lnSpc>
                      </a:pPr>
                      <a:r>
                        <a:rPr sz="1000" spc="-5" dirty="0">
                          <a:latin typeface="Times New Roman"/>
                          <a:cs typeface="Times New Roman"/>
                        </a:rPr>
                        <a:t>Medicare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Parts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 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and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compliance</a:t>
                      </a:r>
                      <a:r>
                        <a:rPr sz="10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trainings and</a:t>
                      </a:r>
                      <a:r>
                        <a:rPr sz="10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answers </a:t>
                      </a:r>
                      <a:r>
                        <a:rPr sz="100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1000" spc="-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common</a:t>
                      </a:r>
                      <a:r>
                        <a:rPr sz="10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000" spc="-5" dirty="0">
                          <a:latin typeface="Times New Roman"/>
                          <a:cs typeface="Times New Roman"/>
                        </a:rPr>
                        <a:t>questions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663300"/>
                      </a:solidFill>
                      <a:prstDash val="solid"/>
                    </a:lnL>
                    <a:lnR w="6350">
                      <a:solidFill>
                        <a:srgbClr val="663300"/>
                      </a:solidFill>
                      <a:prstDash val="solid"/>
                    </a:lnR>
                    <a:lnT w="6350">
                      <a:solidFill>
                        <a:srgbClr val="663300"/>
                      </a:solidFill>
                      <a:prstDash val="solid"/>
                    </a:lnT>
                    <a:lnB w="6350">
                      <a:solidFill>
                        <a:srgbClr val="6633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5543</Words>
  <Application>Microsoft Office PowerPoint</Application>
  <PresentationFormat>Custom</PresentationFormat>
  <Paragraphs>643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2" baseType="lpstr">
      <vt:lpstr>Arial</vt:lpstr>
      <vt:lpstr>Calibri</vt:lpstr>
      <vt:lpstr>Symbol</vt:lpstr>
      <vt:lpstr>Times New Roman</vt:lpstr>
      <vt:lpstr>Office Theme</vt:lpstr>
      <vt:lpstr>Medicare Parts C and D General Compliance Training  Web-Based Training Course</vt:lpstr>
      <vt:lpstr>TABLE OF CONTENTS</vt:lpstr>
      <vt:lpstr>ACRONYMS The following acronyms are used throughout the course.</vt:lpstr>
      <vt:lpstr>TITLE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LESSON: COMPLIANCE PROGRAM TRAINING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POST-ASSESSMENT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APPENDIX A: RESOURCES</vt:lpstr>
      <vt:lpstr>PowerPoint Presentation</vt:lpstr>
      <vt:lpstr>APPENDIX B: JOB AIDS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Medicare Parts C and D General Compliance Training</dc:title>
  <dc:subject>Medicare Parts C and D General Compliance Training</dc:subject>
  <dc:creator>CMS/CM/PCG/DPIPD</dc:creator>
  <cp:keywords>Part C; Part D; Compliance; Fraud; Waste; Abuse; FWA; Training; Sponsor; Medicare Advantage Organizations; MAO; Prescription Drug Plan; PDP; Violation; Ethical Conduct; First-Tier; Downstream; Related Entity; FDR; Standard of Conduct; Code of Conduct; Non-Compliance; Compliance Committee; Auditing; Monitoring</cp:keywords>
  <cp:lastModifiedBy>Emily Shum</cp:lastModifiedBy>
  <cp:revision>1</cp:revision>
  <dcterms:created xsi:type="dcterms:W3CDTF">2021-08-11T20:02:40Z</dcterms:created>
  <dcterms:modified xsi:type="dcterms:W3CDTF">2023-01-26T00:35:24Z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2018-01-19T00:00:00Z</vt:filetime>
  </property>
  <property fmtid="{D5CDD505-2E9C-101B-9397-08002B2CF9AE}" pid="3" name="Creator">
    <vt:lpwstr>Acrobat PDFMaker 18 for Word</vt:lpwstr>
  </property>
  <property fmtid="{D5CDD505-2E9C-101B-9397-08002B2CF9AE}" pid="4" name="LastSaved">
    <vt:filetime>2021-08-11T00:00:00Z</vt:filetime>
  </property>
</Properties>
</file>